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4"/>
  </p:notesMasterIdLst>
  <p:sldIdLst>
    <p:sldId id="256" r:id="rId5"/>
    <p:sldId id="261" r:id="rId6"/>
    <p:sldId id="272" r:id="rId7"/>
    <p:sldId id="301" r:id="rId8"/>
    <p:sldId id="366" r:id="rId9"/>
    <p:sldId id="273" r:id="rId10"/>
    <p:sldId id="302" r:id="rId11"/>
    <p:sldId id="266" r:id="rId12"/>
    <p:sldId id="264" r:id="rId13"/>
    <p:sldId id="328" r:id="rId14"/>
    <p:sldId id="330" r:id="rId15"/>
    <p:sldId id="315" r:id="rId16"/>
    <p:sldId id="299" r:id="rId17"/>
    <p:sldId id="271" r:id="rId18"/>
    <p:sldId id="296" r:id="rId19"/>
    <p:sldId id="314" r:id="rId20"/>
    <p:sldId id="455" r:id="rId21"/>
    <p:sldId id="318" r:id="rId22"/>
    <p:sldId id="331" r:id="rId23"/>
    <p:sldId id="332" r:id="rId24"/>
    <p:sldId id="324" r:id="rId25"/>
    <p:sldId id="325" r:id="rId26"/>
    <p:sldId id="326" r:id="rId27"/>
    <p:sldId id="327" r:id="rId28"/>
    <p:sldId id="454" r:id="rId29"/>
    <p:sldId id="453" r:id="rId30"/>
    <p:sldId id="354" r:id="rId31"/>
    <p:sldId id="279" r:id="rId32"/>
    <p:sldId id="280" r:id="rId33"/>
    <p:sldId id="406" r:id="rId34"/>
    <p:sldId id="333" r:id="rId35"/>
    <p:sldId id="297" r:id="rId36"/>
    <p:sldId id="334" r:id="rId37"/>
    <p:sldId id="262" r:id="rId38"/>
    <p:sldId id="478" r:id="rId39"/>
    <p:sldId id="275" r:id="rId40"/>
    <p:sldId id="276" r:id="rId41"/>
    <p:sldId id="407" r:id="rId42"/>
    <p:sldId id="411" r:id="rId43"/>
    <p:sldId id="398" r:id="rId44"/>
    <p:sldId id="402" r:id="rId45"/>
    <p:sldId id="460" r:id="rId46"/>
    <p:sldId id="432" r:id="rId47"/>
    <p:sldId id="479" r:id="rId48"/>
    <p:sldId id="283" r:id="rId49"/>
    <p:sldId id="307" r:id="rId50"/>
    <p:sldId id="483" r:id="rId51"/>
    <p:sldId id="338" r:id="rId52"/>
    <p:sldId id="465" r:id="rId53"/>
    <p:sldId id="281" r:id="rId54"/>
    <p:sldId id="381" r:id="rId55"/>
    <p:sldId id="304" r:id="rId56"/>
    <p:sldId id="408" r:id="rId57"/>
    <p:sldId id="416" r:id="rId58"/>
    <p:sldId id="418" r:id="rId59"/>
    <p:sldId id="399" r:id="rId60"/>
    <p:sldId id="403" r:id="rId61"/>
    <p:sldId id="461" r:id="rId62"/>
    <p:sldId id="480" r:id="rId63"/>
    <p:sldId id="339" r:id="rId64"/>
    <p:sldId id="383" r:id="rId65"/>
    <p:sldId id="384" r:id="rId66"/>
    <p:sldId id="409" r:id="rId67"/>
    <p:sldId id="420" r:id="rId68"/>
    <p:sldId id="421" r:id="rId69"/>
    <p:sldId id="400" r:id="rId70"/>
    <p:sldId id="404" r:id="rId71"/>
    <p:sldId id="462" r:id="rId72"/>
    <p:sldId id="481" r:id="rId73"/>
    <p:sldId id="341" r:id="rId74"/>
    <p:sldId id="388" r:id="rId75"/>
    <p:sldId id="389" r:id="rId76"/>
    <p:sldId id="410" r:id="rId77"/>
    <p:sldId id="423" r:id="rId78"/>
    <p:sldId id="401" r:id="rId79"/>
    <p:sldId id="405" r:id="rId80"/>
    <p:sldId id="463" r:id="rId81"/>
    <p:sldId id="482" r:id="rId82"/>
    <p:sldId id="286" r:id="rId83"/>
    <p:sldId id="466" r:id="rId84"/>
    <p:sldId id="467" r:id="rId85"/>
    <p:sldId id="468" r:id="rId86"/>
    <p:sldId id="289" r:id="rId87"/>
    <p:sldId id="469" r:id="rId88"/>
    <p:sldId id="484" r:id="rId89"/>
    <p:sldId id="470" r:id="rId90"/>
    <p:sldId id="471" r:id="rId91"/>
    <p:sldId id="292" r:id="rId92"/>
    <p:sldId id="473" r:id="rId93"/>
    <p:sldId id="474" r:id="rId94"/>
    <p:sldId id="472" r:id="rId95"/>
    <p:sldId id="361" r:id="rId96"/>
    <p:sldId id="363" r:id="rId97"/>
    <p:sldId id="475" r:id="rId98"/>
    <p:sldId id="358" r:id="rId99"/>
    <p:sldId id="477" r:id="rId100"/>
    <p:sldId id="476" r:id="rId101"/>
    <p:sldId id="428" r:id="rId102"/>
    <p:sldId id="429" r:id="rId103"/>
  </p:sldIdLst>
  <p:sldSz cx="9144000" cy="5143500" type="screen16x9"/>
  <p:notesSz cx="6858000" cy="9144000"/>
  <p:defaultText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2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i Räty" initials="LR" lastIdx="1" clrIdx="0">
    <p:extLst>
      <p:ext uri="{19B8F6BF-5375-455C-9EA6-DF929625EA0E}">
        <p15:presenceInfo xmlns:p15="http://schemas.microsoft.com/office/powerpoint/2012/main" userId="S::lauri.raty@ramboll.fi::f848ef00-0b74-4245-8a42-084846b1a271" providerId="AD"/>
      </p:ext>
    </p:extLst>
  </p:cmAuthor>
  <p:cmAuthor id="2" name="Korte Sirpa" initials="KS" lastIdx="7" clrIdx="1">
    <p:extLst>
      <p:ext uri="{19B8F6BF-5375-455C-9EA6-DF929625EA0E}">
        <p15:presenceInfo xmlns:p15="http://schemas.microsoft.com/office/powerpoint/2012/main" userId="S::sirpa.korte@turku.fi::fb1ec16c-167a-488c-ac37-34ab14f1ae6a" providerId="AD"/>
      </p:ext>
    </p:extLst>
  </p:cmAuthor>
  <p:cmAuthor id="3" name="Jorasmaa Lauri" initials="JL" lastIdx="10" clrIdx="2">
    <p:extLst>
      <p:ext uri="{19B8F6BF-5375-455C-9EA6-DF929625EA0E}">
        <p15:presenceInfo xmlns:p15="http://schemas.microsoft.com/office/powerpoint/2012/main" userId="S::lauri.jorasmaa@turku.fi::d6678b3f-4351-45ee-a8f0-bfce13db1090" providerId="AD"/>
      </p:ext>
    </p:extLst>
  </p:cmAuthor>
  <p:cmAuthor id="4" name="Pihlava Topias" initials="PT" lastIdx="2" clrIdx="3">
    <p:extLst>
      <p:ext uri="{19B8F6BF-5375-455C-9EA6-DF929625EA0E}">
        <p15:presenceInfo xmlns:p15="http://schemas.microsoft.com/office/powerpoint/2012/main" userId="S::topias.pihlava@turku.fi::b481197a-7f72-4ac7-9966-1e964457c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37A"/>
    <a:srgbClr val="FBB600"/>
    <a:srgbClr val="FFDF79"/>
    <a:srgbClr val="27B098"/>
    <a:srgbClr val="00A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15595-F3D1-4E07-B795-F2C939FEA0A6}" v="4" dt="2021-12-23T12:11:07.790"/>
    <p1510:client id="{9AF4C834-989E-415C-8A49-6AFDA40CBCCB}" v="1" dt="2021-12-22T13:24:23.345"/>
    <p1510:client id="{9EE93A3E-1FD8-4F1F-9B51-C74D84F863C1}" v="5" dt="2021-12-22T13:17:35.294"/>
    <p1510:client id="{A9871005-EBD6-463D-A1FC-ECF677E6F46D}" v="1" dt="2021-12-22T13:27:11.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60" y="288"/>
      </p:cViewPr>
      <p:guideLst>
        <p:guide orient="horz" pos="1620"/>
        <p:guide pos="322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28FCE-A041-4161-8217-498A18061C36}" type="datetimeFigureOut">
              <a:rPr lang="fi-FI" smtClean="0"/>
              <a:t>10.3.2022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286B3-3BD4-42C2-BBDB-457B073C1C2D}" type="slidenum">
              <a:rPr lang="fi-FI" smtClean="0"/>
              <a:t>‹#›</a:t>
            </a:fld>
            <a:endParaRPr lang="fi-FI"/>
          </a:p>
        </p:txBody>
      </p:sp>
    </p:spTree>
    <p:extLst>
      <p:ext uri="{BB962C8B-B14F-4D97-AF65-F5344CB8AC3E}">
        <p14:creationId xmlns:p14="http://schemas.microsoft.com/office/powerpoint/2010/main" val="91347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F81286B3-3BD4-42C2-BBDB-457B073C1C2D}" type="slidenum">
              <a:rPr lang="fi-FI" smtClean="0"/>
              <a:t>25</a:t>
            </a:fld>
            <a:endParaRPr lang="fi-FI"/>
          </a:p>
        </p:txBody>
      </p:sp>
    </p:spTree>
    <p:extLst>
      <p:ext uri="{BB962C8B-B14F-4D97-AF65-F5344CB8AC3E}">
        <p14:creationId xmlns:p14="http://schemas.microsoft.com/office/powerpoint/2010/main" val="821800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Parainen on erilaisilla liikenneyhteyksillä helposti saavutettavissa oleva matkailukohde, alueen sisäinen saavutettavuus kohteiden ja palvelutarjonnan välillä on sujuvaa ja alueen tarjonnasta saatava informaatio on helposti saatavilla. Saumattomat matkaketjut tukevat ympärivuotista palvelutarjonnan kokemista.</a:t>
            </a:r>
          </a:p>
          <a:p>
            <a:endParaRPr lang="fi-FI"/>
          </a:p>
        </p:txBody>
      </p:sp>
      <p:sp>
        <p:nvSpPr>
          <p:cNvPr id="4" name="Slide Number Placeholder 3"/>
          <p:cNvSpPr>
            <a:spLocks noGrp="1"/>
          </p:cNvSpPr>
          <p:nvPr>
            <p:ph type="sldNum" sz="quarter" idx="5"/>
          </p:nvPr>
        </p:nvSpPr>
        <p:spPr/>
        <p:txBody>
          <a:bodyPr/>
          <a:lstStyle/>
          <a:p>
            <a:fld id="{F81286B3-3BD4-42C2-BBDB-457B073C1C2D}" type="slidenum">
              <a:rPr lang="fi-FI" smtClean="0"/>
              <a:t>43</a:t>
            </a:fld>
            <a:endParaRPr lang="fi-FI"/>
          </a:p>
        </p:txBody>
      </p:sp>
    </p:spTree>
    <p:extLst>
      <p:ext uri="{BB962C8B-B14F-4D97-AF65-F5344CB8AC3E}">
        <p14:creationId xmlns:p14="http://schemas.microsoft.com/office/powerpoint/2010/main" val="21468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2493" y="494675"/>
            <a:ext cx="5542613" cy="3657600"/>
          </a:xfrm>
        </p:spPr>
        <p:txBody>
          <a:bodyPr anchor="ctr" anchorCtr="0">
            <a:normAutofit/>
          </a:bodyPr>
          <a:lstStyle>
            <a:lvl1pPr algn="l">
              <a:lnSpc>
                <a:spcPts val="5600"/>
              </a:lnSpc>
              <a:defRPr sz="50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DC63283A-7343-6647-A6ED-658A55BC8B94}" type="datetimeFigureOut">
              <a:rPr lang="fi-FI" smtClean="0"/>
              <a:t>10.3.2022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487F0FD-7F8C-7647-BD35-5040E3AA4C9A}" type="slidenum">
              <a:rPr lang="fi-FI" smtClean="0"/>
              <a:t>‹#›</a:t>
            </a:fld>
            <a:endParaRPr lang="fi-FI"/>
          </a:p>
        </p:txBody>
      </p:sp>
    </p:spTree>
    <p:extLst>
      <p:ext uri="{BB962C8B-B14F-4D97-AF65-F5344CB8AC3E}">
        <p14:creationId xmlns:p14="http://schemas.microsoft.com/office/powerpoint/2010/main" val="288705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63283A-7343-6647-A6ED-658A55BC8B94}" type="datetimeFigureOut">
              <a:rPr lang="fi-FI" smtClean="0"/>
              <a:t>10.3.2022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487F0FD-7F8C-7647-BD35-5040E3AA4C9A}" type="slidenum">
              <a:rPr lang="fi-FI" smtClean="0"/>
              <a:t>‹#›</a:t>
            </a:fld>
            <a:endParaRPr lang="fi-FI"/>
          </a:p>
        </p:txBody>
      </p:sp>
    </p:spTree>
    <p:extLst>
      <p:ext uri="{BB962C8B-B14F-4D97-AF65-F5344CB8AC3E}">
        <p14:creationId xmlns:p14="http://schemas.microsoft.com/office/powerpoint/2010/main" val="395914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3673D3-FDCF-BE48-8E7A-140286D167C8}"/>
              </a:ext>
            </a:extLst>
          </p:cNvPr>
          <p:cNvSpPr/>
          <p:nvPr userDrawn="1"/>
        </p:nvSpPr>
        <p:spPr>
          <a:xfrm>
            <a:off x="0" y="0"/>
            <a:ext cx="9144000" cy="5143500"/>
          </a:xfrm>
          <a:prstGeom prst="rect">
            <a:avLst/>
          </a:prstGeom>
          <a:solidFill>
            <a:srgbClr val="27B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1332525" y="0"/>
            <a:ext cx="4712610" cy="5143500"/>
          </a:xfrm>
        </p:spPr>
        <p:txBody>
          <a:bodyPr anchor="ctr" anchorCtr="0">
            <a:normAutofit/>
          </a:bodyPr>
          <a:lstStyle>
            <a:lvl1pPr>
              <a:lnSpc>
                <a:spcPts val="3600"/>
              </a:lnSpc>
              <a:defRPr sz="30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DC63283A-7343-6647-A6ED-658A55BC8B94}" type="datetimeFigureOut">
              <a:rPr lang="fi-FI" smtClean="0"/>
              <a:t>10.3.2022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D487F0FD-7F8C-7647-BD35-5040E3AA4C9A}" type="slidenum">
              <a:rPr lang="fi-FI" smtClean="0"/>
              <a:t>‹#›</a:t>
            </a:fld>
            <a:endParaRPr lang="fi-FI"/>
          </a:p>
        </p:txBody>
      </p:sp>
      <p:pic>
        <p:nvPicPr>
          <p:cNvPr id="8" name="Picture 7">
            <a:extLst>
              <a:ext uri="{FF2B5EF4-FFF2-40B4-BE49-F238E27FC236}">
                <a16:creationId xmlns:a16="http://schemas.microsoft.com/office/drawing/2014/main" id="{FA1340D7-CB36-9340-8A09-44A931027B67}"/>
              </a:ext>
            </a:extLst>
          </p:cNvPr>
          <p:cNvPicPr>
            <a:picLocks noChangeAspect="1"/>
          </p:cNvPicPr>
          <p:nvPr userDrawn="1"/>
        </p:nvPicPr>
        <p:blipFill>
          <a:blip r:embed="rId2"/>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78693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125699" y="0"/>
            <a:ext cx="4018301" cy="5143500"/>
          </a:xfrm>
        </p:spPr>
        <p:txBody>
          <a:bodyPr/>
          <a:lstStyle/>
          <a:p>
            <a:pPr lvl="0"/>
            <a:endParaRPr lang="en-US"/>
          </a:p>
        </p:txBody>
      </p:sp>
      <p:sp>
        <p:nvSpPr>
          <p:cNvPr id="2" name="Title 1"/>
          <p:cNvSpPr>
            <a:spLocks noGrp="1"/>
          </p:cNvSpPr>
          <p:nvPr>
            <p:ph type="title"/>
          </p:nvPr>
        </p:nvSpPr>
        <p:spPr>
          <a:xfrm>
            <a:off x="629842" y="972242"/>
            <a:ext cx="3325688" cy="1051429"/>
          </a:xfrm>
        </p:spPr>
        <p:txBody>
          <a:bodyPr>
            <a:noAutofit/>
          </a:bodyPr>
          <a:lstStyle>
            <a:lvl1pPr>
              <a:lnSpc>
                <a:spcPts val="3600"/>
              </a:lnSpc>
              <a:defRPr sz="3000">
                <a:solidFill>
                  <a:srgbClr val="27B098"/>
                </a:solidFill>
              </a:defRPr>
            </a:lvl1pPr>
          </a:lstStyle>
          <a:p>
            <a:r>
              <a:rPr lang="en-US"/>
              <a:t>Click to edit Master title style</a:t>
            </a:r>
          </a:p>
        </p:txBody>
      </p:sp>
      <p:sp>
        <p:nvSpPr>
          <p:cNvPr id="7" name="Date Placeholder 6"/>
          <p:cNvSpPr>
            <a:spLocks noGrp="1"/>
          </p:cNvSpPr>
          <p:nvPr>
            <p:ph type="dt" sz="half" idx="10"/>
          </p:nvPr>
        </p:nvSpPr>
        <p:spPr/>
        <p:txBody>
          <a:bodyPr/>
          <a:lstStyle/>
          <a:p>
            <a:fld id="{DC63283A-7343-6647-A6ED-658A55BC8B94}" type="datetimeFigureOut">
              <a:rPr lang="fi-FI" smtClean="0"/>
              <a:t>10.3.2022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487F0FD-7F8C-7647-BD35-5040E3AA4C9A}" type="slidenum">
              <a:rPr lang="fi-FI" smtClean="0"/>
              <a:t>‹#›</a:t>
            </a:fld>
            <a:endParaRPr lang="fi-FI"/>
          </a:p>
        </p:txBody>
      </p:sp>
      <p:sp>
        <p:nvSpPr>
          <p:cNvPr id="14" name="Content Placeholder 2">
            <a:extLst>
              <a:ext uri="{FF2B5EF4-FFF2-40B4-BE49-F238E27FC236}">
                <a16:creationId xmlns:a16="http://schemas.microsoft.com/office/drawing/2014/main" id="{DDEE60B3-6104-9842-B549-EEA24D32D313}"/>
              </a:ext>
            </a:extLst>
          </p:cNvPr>
          <p:cNvSpPr>
            <a:spLocks noGrp="1"/>
          </p:cNvSpPr>
          <p:nvPr>
            <p:ph sz="half" idx="1"/>
          </p:nvPr>
        </p:nvSpPr>
        <p:spPr>
          <a:xfrm>
            <a:off x="628650" y="2938071"/>
            <a:ext cx="3886200" cy="1694651"/>
          </a:xfrm>
        </p:spPr>
        <p:txBody>
          <a:bodyPr>
            <a:normAutofit/>
          </a:bodyPr>
          <a:lstStyle>
            <a:lvl1pPr>
              <a:lnSpc>
                <a:spcPts val="1800"/>
              </a:lnSpc>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26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3740"/>
            <a:ext cx="4032099" cy="418688"/>
          </a:xfrm>
        </p:spPr>
        <p:txBody>
          <a:bodyPr/>
          <a:lstStyle/>
          <a:p>
            <a:r>
              <a:rPr lang="en-US"/>
              <a:t>Click to edit Master title style</a:t>
            </a:r>
          </a:p>
        </p:txBody>
      </p:sp>
      <p:sp>
        <p:nvSpPr>
          <p:cNvPr id="4" name="Content Placeholder 3"/>
          <p:cNvSpPr>
            <a:spLocks noGrp="1"/>
          </p:cNvSpPr>
          <p:nvPr>
            <p:ph sz="half" idx="2"/>
          </p:nvPr>
        </p:nvSpPr>
        <p:spPr>
          <a:xfrm>
            <a:off x="629841" y="1687652"/>
            <a:ext cx="4032099" cy="282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63283A-7343-6647-A6ED-658A55BC8B94}" type="datetimeFigureOut">
              <a:rPr lang="fi-FI" smtClean="0"/>
              <a:t>10.3.2022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487F0FD-7F8C-7647-BD35-5040E3AA4C9A}" type="slidenum">
              <a:rPr lang="fi-FI" smtClean="0"/>
              <a:t>‹#›</a:t>
            </a:fld>
            <a:endParaRPr lang="fi-FI"/>
          </a:p>
        </p:txBody>
      </p:sp>
      <p:pic>
        <p:nvPicPr>
          <p:cNvPr id="10" name="Picture 9">
            <a:extLst>
              <a:ext uri="{FF2B5EF4-FFF2-40B4-BE49-F238E27FC236}">
                <a16:creationId xmlns:a16="http://schemas.microsoft.com/office/drawing/2014/main" id="{5DB94AE8-D63E-8A4B-85AD-DF3F18F566F6}"/>
              </a:ext>
            </a:extLst>
          </p:cNvPr>
          <p:cNvPicPr>
            <a:picLocks noChangeAspect="1"/>
          </p:cNvPicPr>
          <p:nvPr userDrawn="1"/>
        </p:nvPicPr>
        <p:blipFill>
          <a:blip r:embed="rId2"/>
          <a:stretch>
            <a:fillRect/>
          </a:stretch>
        </p:blipFill>
        <p:spPr>
          <a:xfrm>
            <a:off x="7162800" y="3200400"/>
            <a:ext cx="1981200" cy="1943100"/>
          </a:xfrm>
          <a:prstGeom prst="rect">
            <a:avLst/>
          </a:prstGeom>
        </p:spPr>
      </p:pic>
      <p:sp>
        <p:nvSpPr>
          <p:cNvPr id="12" name="Content Placeholder 5">
            <a:extLst>
              <a:ext uri="{FF2B5EF4-FFF2-40B4-BE49-F238E27FC236}">
                <a16:creationId xmlns:a16="http://schemas.microsoft.com/office/drawing/2014/main" id="{3809ADEB-FCA5-204F-BB5E-B0AD7C646537}"/>
              </a:ext>
            </a:extLst>
          </p:cNvPr>
          <p:cNvSpPr>
            <a:spLocks noGrp="1"/>
          </p:cNvSpPr>
          <p:nvPr>
            <p:ph sz="quarter" idx="4"/>
          </p:nvPr>
        </p:nvSpPr>
        <p:spPr>
          <a:xfrm>
            <a:off x="5125699" y="0"/>
            <a:ext cx="4018301" cy="5143500"/>
          </a:xfrm>
        </p:spPr>
        <p:txBody>
          <a:bodyPr/>
          <a:lstStyle/>
          <a:p>
            <a:pPr lvl="0"/>
            <a:endParaRPr lang="en-US"/>
          </a:p>
        </p:txBody>
      </p:sp>
    </p:spTree>
    <p:extLst>
      <p:ext uri="{BB962C8B-B14F-4D97-AF65-F5344CB8AC3E}">
        <p14:creationId xmlns:p14="http://schemas.microsoft.com/office/powerpoint/2010/main" val="348445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0B33B4-CD61-D64E-80DC-D53F3DDCC9FA}"/>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629841" y="1013740"/>
            <a:ext cx="6536083" cy="418688"/>
          </a:xfrm>
        </p:spPr>
        <p:txBody>
          <a:bodyPr/>
          <a:lstStyle/>
          <a:p>
            <a:r>
              <a:rPr lang="en-US"/>
              <a:t>Click to edit Master title style</a:t>
            </a:r>
          </a:p>
        </p:txBody>
      </p:sp>
      <p:sp>
        <p:nvSpPr>
          <p:cNvPr id="4" name="Content Placeholder 3"/>
          <p:cNvSpPr>
            <a:spLocks noGrp="1"/>
          </p:cNvSpPr>
          <p:nvPr>
            <p:ph sz="half" idx="2"/>
          </p:nvPr>
        </p:nvSpPr>
        <p:spPr>
          <a:xfrm>
            <a:off x="629841" y="1687652"/>
            <a:ext cx="3042749" cy="282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3955529" y="1687652"/>
            <a:ext cx="3210395" cy="2824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63283A-7343-6647-A6ED-658A55BC8B94}" type="datetimeFigureOut">
              <a:rPr lang="fi-FI" smtClean="0"/>
              <a:t>10.3.2022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D487F0FD-7F8C-7647-BD35-5040E3AA4C9A}" type="slidenum">
              <a:rPr lang="fi-FI" smtClean="0"/>
              <a:t>‹#›</a:t>
            </a:fld>
            <a:endParaRPr lang="fi-FI"/>
          </a:p>
        </p:txBody>
      </p:sp>
      <p:pic>
        <p:nvPicPr>
          <p:cNvPr id="13" name="Picture 12">
            <a:extLst>
              <a:ext uri="{FF2B5EF4-FFF2-40B4-BE49-F238E27FC236}">
                <a16:creationId xmlns:a16="http://schemas.microsoft.com/office/drawing/2014/main" id="{E1012D22-E58F-704D-B674-D179AB9339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9662" y="3764420"/>
            <a:ext cx="990600" cy="825500"/>
          </a:xfrm>
          <a:prstGeom prst="rect">
            <a:avLst/>
          </a:prstGeom>
        </p:spPr>
      </p:pic>
    </p:spTree>
    <p:extLst>
      <p:ext uri="{BB962C8B-B14F-4D97-AF65-F5344CB8AC3E}">
        <p14:creationId xmlns:p14="http://schemas.microsoft.com/office/powerpoint/2010/main" val="4124302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72244"/>
            <a:ext cx="4037618" cy="65941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628650" y="1631654"/>
            <a:ext cx="4037618" cy="28932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C63283A-7343-6647-A6ED-658A55BC8B94}" type="datetimeFigureOut">
              <a:rPr lang="fi-FI" smtClean="0"/>
              <a:t>10.3.2022</a:t>
            </a:fld>
            <a:endParaRPr lang="fi-FI"/>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87F0FD-7F8C-7647-BD35-5040E3AA4C9A}" type="slidenum">
              <a:rPr lang="fi-FI" smtClean="0"/>
              <a:t>‹#›</a:t>
            </a:fld>
            <a:endParaRPr lang="fi-FI"/>
          </a:p>
        </p:txBody>
      </p:sp>
      <p:pic>
        <p:nvPicPr>
          <p:cNvPr id="10" name="Picture 9">
            <a:extLst>
              <a:ext uri="{FF2B5EF4-FFF2-40B4-BE49-F238E27FC236}">
                <a16:creationId xmlns:a16="http://schemas.microsoft.com/office/drawing/2014/main" id="{40B2DEE4-9381-1D4E-8C22-FB478C481E89}"/>
              </a:ext>
            </a:extLst>
          </p:cNvPr>
          <p:cNvPicPr>
            <a:picLocks noChangeAspect="1"/>
          </p:cNvPicPr>
          <p:nvPr userDrawn="1"/>
        </p:nvPicPr>
        <p:blipFill>
          <a:blip r:embed="rId8"/>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49505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65" r:id="rId5"/>
    <p:sldLayoutId id="2147483672" r:id="rId6"/>
  </p:sldLayoutIdLst>
  <p:txStyles>
    <p:titleStyle>
      <a:lvl1pPr algn="l" defTabSz="6858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1pPr>
      <a:lvl2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2pPr>
      <a:lvl3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3pPr>
      <a:lvl4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4pPr>
      <a:lvl5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5.xml"/><Relationship Id="rId7" Type="http://schemas.openxmlformats.org/officeDocument/2006/relationships/image" Target="../media/image16.jpeg"/><Relationship Id="rId12" Type="http://schemas.openxmlformats.org/officeDocument/2006/relationships/hyperlink" Target="https://www.businessfinland.fi/49cf70/globalassets/finnish-customers/news/news/2020/globetrender-travel-in-the-age-of-covid-19-report.pdf"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varsinais-suomi.fi/wp-content/uploads/2021/06/Varsinais-Suomen-matkailun-tiekartta-2027.pdf"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turkubusinessregion.com/wp-content/uploads/2020/08/Turun-seudun-matkailun-masterplan.pdf" TargetMode="External"/><Relationship Id="rId2" Type="http://schemas.openxmlformats.org/officeDocument/2006/relationships/hyperlink" Target="https://www.pargas.fi/dynasty/fi_FI/kokous/20215042-5-1.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pargas.fi/dynasty/fi_FI/kokous/20215042-5-1.PDF"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A1053-1BD6-E04B-B46B-96703F1F82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4" name="Picture 3">
            <a:extLst>
              <a:ext uri="{FF2B5EF4-FFF2-40B4-BE49-F238E27FC236}">
                <a16:creationId xmlns:a16="http://schemas.microsoft.com/office/drawing/2014/main" id="{F15F3E5D-61D8-014B-927D-EF885E9FB848}"/>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2" name="Title 1">
            <a:extLst>
              <a:ext uri="{FF2B5EF4-FFF2-40B4-BE49-F238E27FC236}">
                <a16:creationId xmlns:a16="http://schemas.microsoft.com/office/drawing/2014/main" id="{64151AC3-9206-0045-928A-F9ACCFC52671}"/>
              </a:ext>
            </a:extLst>
          </p:cNvPr>
          <p:cNvSpPr>
            <a:spLocks noGrp="1"/>
          </p:cNvSpPr>
          <p:nvPr>
            <p:ph type="ctrTitle"/>
          </p:nvPr>
        </p:nvSpPr>
        <p:spPr/>
        <p:txBody>
          <a:bodyPr/>
          <a:lstStyle/>
          <a:p>
            <a:r>
              <a:rPr lang="fi-FI" dirty="0"/>
              <a:t>Fölin laajenemisen vaikutusselvitys</a:t>
            </a:r>
          </a:p>
        </p:txBody>
      </p:sp>
    </p:spTree>
    <p:extLst>
      <p:ext uri="{BB962C8B-B14F-4D97-AF65-F5344CB8AC3E}">
        <p14:creationId xmlns:p14="http://schemas.microsoft.com/office/powerpoint/2010/main" val="366031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6A9D-0155-445E-BA8A-A102628210C7}"/>
              </a:ext>
            </a:extLst>
          </p:cNvPr>
          <p:cNvSpPr>
            <a:spLocks noGrp="1"/>
          </p:cNvSpPr>
          <p:nvPr>
            <p:ph type="title"/>
          </p:nvPr>
        </p:nvSpPr>
        <p:spPr>
          <a:xfrm>
            <a:off x="629841" y="801365"/>
            <a:ext cx="6536083" cy="418688"/>
          </a:xfrm>
        </p:spPr>
        <p:txBody>
          <a:bodyPr>
            <a:normAutofit/>
          </a:bodyPr>
          <a:lstStyle/>
          <a:p>
            <a:r>
              <a:rPr lang="fi-FI"/>
              <a:t>Mahdollinen useamman lippuvyöhykkeen malli</a:t>
            </a:r>
          </a:p>
        </p:txBody>
      </p:sp>
      <p:sp>
        <p:nvSpPr>
          <p:cNvPr id="3" name="Content Placeholder 2">
            <a:extLst>
              <a:ext uri="{FF2B5EF4-FFF2-40B4-BE49-F238E27FC236}">
                <a16:creationId xmlns:a16="http://schemas.microsoft.com/office/drawing/2014/main" id="{C6A6AECA-D17A-4825-BD6B-245D67D1F730}"/>
              </a:ext>
            </a:extLst>
          </p:cNvPr>
          <p:cNvSpPr>
            <a:spLocks noGrp="1"/>
          </p:cNvSpPr>
          <p:nvPr>
            <p:ph sz="half" idx="2"/>
          </p:nvPr>
        </p:nvSpPr>
        <p:spPr>
          <a:xfrm>
            <a:off x="629840" y="1220053"/>
            <a:ext cx="3204000" cy="3399085"/>
          </a:xfrm>
        </p:spPr>
        <p:txBody>
          <a:bodyPr vert="horz" lIns="91440" tIns="45720" rIns="91440" bIns="45720" rtlCol="0" anchor="t">
            <a:noAutofit/>
          </a:bodyPr>
          <a:lstStyle/>
          <a:p>
            <a:pPr marL="7620">
              <a:lnSpc>
                <a:spcPts val="1400"/>
              </a:lnSpc>
            </a:pPr>
            <a:r>
              <a:rPr lang="fi-FI" sz="900" dirty="0">
                <a:latin typeface="Arial"/>
                <a:cs typeface="Arial"/>
              </a:rPr>
              <a:t>Mikäli Fölin laajentuessa siirryttäisiin useamman taksa-vyöhykkeen malliin, olisi uusi vyöhyke suhteessa nykyisen Föli-alueen laajuuteen mielekäs ainoastaan Paraisten saaristossa (Nauvo, Korppoo ja Houtskari). </a:t>
            </a:r>
          </a:p>
          <a:p>
            <a:pPr marL="7620">
              <a:lnSpc>
                <a:spcPts val="1400"/>
              </a:lnSpc>
            </a:pPr>
            <a:endParaRPr lang="fi-FI" sz="900" dirty="0">
              <a:latin typeface="Arial"/>
              <a:cs typeface="Arial"/>
            </a:endParaRPr>
          </a:p>
          <a:p>
            <a:pPr marL="7620">
              <a:lnSpc>
                <a:spcPts val="1400"/>
              </a:lnSpc>
            </a:pPr>
            <a:r>
              <a:rPr lang="fi-FI" sz="900" dirty="0">
                <a:latin typeface="Arial"/>
                <a:cs typeface="Arial"/>
              </a:rPr>
              <a:t>Mahdolliseen uuteen vyöhykkeeseen liittyy mm. seuraavia näkökulmia:</a:t>
            </a:r>
            <a:endParaRPr lang="en-US" sz="900" dirty="0">
              <a:latin typeface="Arial"/>
              <a:cs typeface="Arial"/>
            </a:endParaRPr>
          </a:p>
          <a:p>
            <a:pPr marL="179070" indent="-171450">
              <a:lnSpc>
                <a:spcPts val="1400"/>
              </a:lnSpc>
              <a:buFont typeface="Arial" panose="020B0604020202020204" pitchFamily="34" charset="0"/>
              <a:buChar char="•"/>
            </a:pPr>
            <a:r>
              <a:rPr lang="fi-FI" sz="900" dirty="0">
                <a:latin typeface="Arial"/>
                <a:cs typeface="Arial"/>
              </a:rPr>
              <a:t>Paraisilla käytössä oleva kausilippu on jo nyt niin edullinen, ettei Föliin tasataksaan liittyminen toisi siihen merkittävää muutosta: alennus kausilipun hinnassa olisi 15 %. </a:t>
            </a:r>
          </a:p>
          <a:p>
            <a:pPr marL="179070" indent="-171450">
              <a:lnSpc>
                <a:spcPts val="1400"/>
              </a:lnSpc>
              <a:buFont typeface="Arial" panose="020B0604020202020204" pitchFamily="34" charset="0"/>
              <a:buChar char="•"/>
            </a:pPr>
            <a:r>
              <a:rPr lang="fi-FI" sz="900" dirty="0">
                <a:latin typeface="Arial"/>
                <a:cs typeface="Arial"/>
              </a:rPr>
              <a:t>Kertalipuilla ja arvokorttimatkoilla lippujen hintaero nykyjärjestelmän ja Fölin tasataksan välillä Turusta Paraisten saaristoon sen sijaan on merkittävä. Vyöhykkeiden luominen arvokortilla tai lähimaksulla ostettaviin lippuihin ei nykyisillä laitteilla ole kuitenkaan teknisesti mielekästä, sillä Fölin lippujärjestelmän etälukijoissa ei ole tapaa yksittäisen matkan vyöhykkeiden valitsemiseksi.</a:t>
            </a:r>
          </a:p>
        </p:txBody>
      </p:sp>
      <p:sp>
        <p:nvSpPr>
          <p:cNvPr id="4" name="Content Placeholder 3">
            <a:extLst>
              <a:ext uri="{FF2B5EF4-FFF2-40B4-BE49-F238E27FC236}">
                <a16:creationId xmlns:a16="http://schemas.microsoft.com/office/drawing/2014/main" id="{41A9A077-87F3-4549-A252-945E6FEE3BFE}"/>
              </a:ext>
            </a:extLst>
          </p:cNvPr>
          <p:cNvSpPr>
            <a:spLocks noGrp="1"/>
          </p:cNvSpPr>
          <p:nvPr>
            <p:ph sz="quarter" idx="4"/>
          </p:nvPr>
        </p:nvSpPr>
        <p:spPr>
          <a:xfrm>
            <a:off x="4211023" y="1220053"/>
            <a:ext cx="3204000" cy="3399084"/>
          </a:xfrm>
        </p:spPr>
        <p:txBody>
          <a:bodyPr vert="horz" lIns="91440" tIns="45720" rIns="91440" bIns="45720" rtlCol="0" anchor="t">
            <a:normAutofit/>
          </a:bodyPr>
          <a:lstStyle/>
          <a:p>
            <a:pPr marL="179070" indent="-171450">
              <a:lnSpc>
                <a:spcPts val="1400"/>
              </a:lnSpc>
              <a:buFont typeface="Arial" panose="020B0604020202020204" pitchFamily="34" charset="0"/>
              <a:buChar char="•"/>
            </a:pPr>
            <a:r>
              <a:rPr lang="fi-FI" sz="900" dirty="0">
                <a:latin typeface="Arial"/>
                <a:cs typeface="Arial"/>
              </a:rPr>
              <a:t>Arvokorttimatkojen sijaan kuljettajamyynnissä oleva kertalippu voisi teoriassa olla kalliimpi Paraisten saaristoon ulottuvilla matkoilla. Kalliimpi hinta kuljettajamyynnissä johtaisi todennäköisesti matkustajien siirtymiseen lähimaksulippujen käyttäjiksi, mikä on toisaalta myös toivottu muutos. </a:t>
            </a:r>
            <a:endParaRPr lang="en-US" sz="900" dirty="0"/>
          </a:p>
          <a:p>
            <a:pPr marL="7620">
              <a:lnSpc>
                <a:spcPts val="1400"/>
              </a:lnSpc>
            </a:pPr>
            <a:endParaRPr lang="fi-FI" sz="900" dirty="0"/>
          </a:p>
          <a:p>
            <a:pPr marL="179070" indent="-171450">
              <a:lnSpc>
                <a:spcPts val="1400"/>
              </a:lnSpc>
              <a:buFont typeface="Arial" panose="020B0604020202020204" pitchFamily="34" charset="0"/>
              <a:buChar char="•"/>
            </a:pPr>
            <a:r>
              <a:rPr lang="fi-FI" sz="900" dirty="0">
                <a:latin typeface="Arial"/>
                <a:cs typeface="Arial"/>
              </a:rPr>
              <a:t>Mikäli kuljettajamyynnissä siirryttäisiin Paraisten saaristossa kahden taksavyöhykkeen malliin, jäisi kahden vyöhykkeen kertalippujen myynti hyvin vähäiseksi matkustajien siirtyessä muihin lipputuotteisiin. Lippujärjestelmän monimutkaistaminen pienen käyttäjämäärän takia ei ole perusteltua. </a:t>
            </a:r>
          </a:p>
          <a:p>
            <a:pPr marL="179070" indent="-171450">
              <a:lnSpc>
                <a:spcPts val="1400"/>
              </a:lnSpc>
              <a:buFont typeface="Arial" panose="020B0604020202020204" pitchFamily="34" charset="0"/>
              <a:buChar char="•"/>
            </a:pPr>
            <a:r>
              <a:rPr lang="fi-FI" sz="900" dirty="0">
                <a:latin typeface="Arial"/>
                <a:cs typeface="Arial"/>
              </a:rPr>
              <a:t>Lisäksi Paraisten kaupungin sisälle syntyvä vyöhykeraja voidaan kokea hankalaksi hyväksyä ja hahmottaa. Vyöhykerajan vaikutuksia matkustamiseen olisi myös vaikea viestiä asiakkaille. </a:t>
            </a:r>
          </a:p>
        </p:txBody>
      </p:sp>
    </p:spTree>
    <p:extLst>
      <p:ext uri="{BB962C8B-B14F-4D97-AF65-F5344CB8AC3E}">
        <p14:creationId xmlns:p14="http://schemas.microsoft.com/office/powerpoint/2010/main" val="87244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Matkustajamäärät ja lipputulot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687651"/>
            <a:ext cx="4135408" cy="3096451"/>
          </a:xfrm>
        </p:spPr>
        <p:txBody>
          <a:bodyPr vert="horz" lIns="91440" tIns="45720" rIns="91440" bIns="45720" rtlCol="0" anchor="t">
            <a:normAutofit/>
          </a:bodyPr>
          <a:lstStyle/>
          <a:p>
            <a:pPr marL="7620"/>
            <a:r>
              <a:rPr lang="fi-FI" sz="900" dirty="0">
                <a:latin typeface="Arial"/>
                <a:cs typeface="Arial"/>
              </a:rPr>
              <a:t>Työssä on tuotettu matkustajamääräarvioita, joita tarvitaan lipputulojen ja seudullisten linjojen kuntakohtaisen kustannusten jaon arviointiin. </a:t>
            </a:r>
            <a:endParaRPr lang="en-US" sz="900" dirty="0"/>
          </a:p>
          <a:p>
            <a:pPr marL="7620"/>
            <a:r>
              <a:rPr lang="fi-FI" sz="900" dirty="0">
                <a:latin typeface="Arial"/>
                <a:cs typeface="Arial"/>
              </a:rPr>
              <a:t>Kertalippu- ja arvokorttitulot jyvitetään linjoille vähentämään niiden nettokustannusta. Kausilipputulot sitä vastoin kirjataan sille kunnalle, jonka asukas asiakas on. Kausikorttituloja käytetään kunnalle kohdistuvien seutulinjojen ja sisäisten linjojen kustannusosuuksien maksamiseen.</a:t>
            </a:r>
          </a:p>
          <a:p>
            <a:pPr marL="7620"/>
            <a:endParaRPr lang="fi-FI" sz="900" dirty="0">
              <a:latin typeface="Arial"/>
              <a:cs typeface="Arial"/>
            </a:endParaRPr>
          </a:p>
          <a:p>
            <a:pPr marL="7620"/>
            <a:r>
              <a:rPr lang="fi-FI" sz="900" dirty="0">
                <a:latin typeface="Arial"/>
                <a:cs typeface="Arial"/>
              </a:rPr>
              <a:t>Matkustajamäärät on arvioitu vuonna 2019 toteutuneen matkustuksen perusteella. Huomioon on otettu tuolloin tehdyt matkat </a:t>
            </a:r>
            <a:r>
              <a:rPr lang="fi-FI" sz="900" dirty="0" err="1">
                <a:latin typeface="Arial"/>
                <a:cs typeface="Arial"/>
              </a:rPr>
              <a:t>TLO:n</a:t>
            </a:r>
            <a:r>
              <a:rPr lang="fi-FI" sz="900" dirty="0">
                <a:latin typeface="Arial"/>
                <a:cs typeface="Arial"/>
              </a:rPr>
              <a:t> ja Vainion liikenteessä sekä nykyisen Föli-alueen liikenteessä. Fölin laajeneminen kasvattaa matkamääriä: mm. Fölin perustamisen ennen-jälkeen-tutkimuksessa on todettu, että joukkoliikenteen käyttö on kasvanut Föli-liikenteeseen siirtymisen myötä merkittävästi.</a:t>
            </a:r>
            <a:endParaRPr lang="fi-FI" sz="900"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88347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108-AC4F-4442-A1AC-E992091066BD}"/>
              </a:ext>
            </a:extLst>
          </p:cNvPr>
          <p:cNvSpPr>
            <a:spLocks noGrp="1"/>
          </p:cNvSpPr>
          <p:nvPr>
            <p:ph type="title"/>
          </p:nvPr>
        </p:nvSpPr>
        <p:spPr/>
        <p:txBody>
          <a:bodyPr/>
          <a:lstStyle/>
          <a:p>
            <a:r>
              <a:rPr lang="fi-FI"/>
              <a:t>Liikennöinti ja kustannukset</a:t>
            </a:r>
          </a:p>
        </p:txBody>
      </p:sp>
    </p:spTree>
    <p:extLst>
      <p:ext uri="{BB962C8B-B14F-4D97-AF65-F5344CB8AC3E}">
        <p14:creationId xmlns:p14="http://schemas.microsoft.com/office/powerpoint/2010/main" val="1193712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B2B27481-CDD1-4F1C-8E5E-2D3FC4857B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Liikennöinnin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60136"/>
            <a:ext cx="4032099" cy="3157979"/>
          </a:xfrm>
        </p:spPr>
        <p:txBody>
          <a:bodyPr>
            <a:normAutofit fontScale="85000" lnSpcReduction="10000"/>
          </a:bodyPr>
          <a:lstStyle/>
          <a:p>
            <a:r>
              <a:rPr lang="fi-FI"/>
              <a:t>Työssä on tuotettu tiedot joukkoliikennelinjaston ominaisuuksista sillä tarkkuudella, että linjojen kustannusten määrittely on mahdollista. </a:t>
            </a:r>
          </a:p>
          <a:p>
            <a:endParaRPr lang="fi-FI"/>
          </a:p>
          <a:p>
            <a:r>
              <a:rPr lang="fi-FI"/>
              <a:t>Kunnat päättävät itse sisäisestä liikenteestään ja maksavat sen kokonaan. Lautakunta vahvistaa joukkoliikenteen toimivaltaisena viranomaisena kunnan sisäistä liikennettä koskevat päätökset. Muut kunnat maksavat nousukorvausta, kun heidän kuntalaisensa matkustavat kausikortillaan toisen kunnan sisäisessä liikenteessä.</a:t>
            </a:r>
          </a:p>
          <a:p>
            <a:endParaRPr lang="fi-FI"/>
          </a:p>
          <a:p>
            <a:r>
              <a:rPr lang="fi-FI"/>
              <a:t>Lautakunta päättää seudullisesta, eli kuntarajat ylittävästä liikenteestä. Kun tehdään isompia reittimuutoksia tai kustannukset muuttuvat merkittävästi, kysytään asiaan ko. kuntien lausunnot. Linjan nettokustannukset (kerta- ja arvokorttitulojen jälkeen) jaetaan kuntien kesken sen mukaan, minkä verran ja miten pitkälle matkalle heidän kuntalaisensa ovat käyttäneet seutulinjaa.</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95138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05B398B2-ACF2-4D84-88D7-C6F1B3DF76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fontScale="90000"/>
          </a:bodyPr>
          <a:lstStyle/>
          <a:p>
            <a:r>
              <a:rPr lang="fi-FI"/>
              <a:t>Maksu- ja informaatiojärjestelmä</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fontScale="92500"/>
          </a:bodyPr>
          <a:lstStyle/>
          <a:p>
            <a:r>
              <a:rPr lang="fi-FI"/>
              <a:t>Maksu- ja informaatiojärjestelmä on seudullinen yhteishankinta. Jokainen Föli-kunta omistaa palasen järjestelmästä, ja järjestelmää kehitetään koko ajan. </a:t>
            </a:r>
          </a:p>
          <a:p>
            <a:endParaRPr lang="fi-FI"/>
          </a:p>
          <a:p>
            <a:r>
              <a:rPr lang="fi-FI"/>
              <a:t>Järjestelmän hankinta-, ylläpito-, ja kehittämiskustannukset jaetaan asukasluvun mukaan. Uudet kunnat maksavat asukaslukunsa mukaisen osuuden investoinnista jälkikäteen, koska järjestelmä tulee valmiina kaikkien uusienkin kuntien käyttöön.​</a:t>
            </a:r>
          </a:p>
          <a:p>
            <a:endParaRPr lang="fi-FI"/>
          </a:p>
          <a:p>
            <a:r>
              <a:rPr lang="fi-FI"/>
              <a:t>Maksu- ja informaatiojärjestelmän investointibudjetiksi Föli-alueen nykyiset kunnat ovat sopineet 1 % vuotuisesta liikenteen ostohinnasta. Kunnat ovat panostaneet myös merkittävästi pysäkki-</a:t>
            </a:r>
          </a:p>
          <a:p>
            <a:r>
              <a:rPr lang="fi-FI"/>
              <a:t>informaatioon ja reaaliaikaisiin näyttöihin.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46584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DC363963-79F9-44AA-96B9-945774D0CA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fontScale="90000"/>
          </a:bodyPr>
          <a:lstStyle/>
          <a:p>
            <a:r>
              <a:rPr lang="fi-FI"/>
              <a:t>Liikenteen järjestämisen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687651"/>
            <a:ext cx="4206110" cy="2961407"/>
          </a:xfrm>
        </p:spPr>
        <p:txBody>
          <a:bodyPr vert="horz" lIns="91440" tIns="45720" rIns="91440" bIns="45720" rtlCol="0" anchor="t">
            <a:normAutofit fontScale="92500"/>
          </a:bodyPr>
          <a:lstStyle/>
          <a:p>
            <a:pPr marL="7620"/>
            <a:r>
              <a:rPr lang="fi-FI">
                <a:latin typeface="Arial"/>
                <a:cs typeface="Arial"/>
              </a:rPr>
              <a:t>Liikenteen järjestämisen kustannukset jaetaan pääosin asukaslukujen mukaan. Nämä kustannukset sisältävät lyhyesti kuvaten mm. liikenteen suunnittelun ja kilpailuttamisen, sopimusten valvonnan ja kehittämisen, </a:t>
            </a:r>
            <a:r>
              <a:rPr lang="fi-FI" err="1">
                <a:latin typeface="Arial"/>
                <a:cs typeface="Arial"/>
              </a:rPr>
              <a:t>Fölin</a:t>
            </a:r>
            <a:r>
              <a:rPr lang="fi-FI">
                <a:latin typeface="Arial"/>
                <a:cs typeface="Arial"/>
              </a:rPr>
              <a:t> jatkuvan kehittämisen liikenteen, palveluiden ja tekniikan osalta, edunvalvonnan, markkinoinnin ja viestinnän, talousseurannan ja maksuliikenteen, ongelmanratkaisua, tuen asiakaspalvelupisteille, lautakuntatyön, asukas- ja yritysyhteistyön sekä palautteiden käsittelyn.</a:t>
            </a:r>
            <a:endParaRPr lang="en-US">
              <a:latin typeface="Arial"/>
              <a:cs typeface="Arial"/>
            </a:endParaRPr>
          </a:p>
          <a:p>
            <a:pPr marL="7620"/>
            <a:endParaRPr lang="fi-FI"/>
          </a:p>
          <a:p>
            <a:pPr marL="7620"/>
            <a:r>
              <a:rPr lang="fi-FI">
                <a:latin typeface="Arial"/>
                <a:cs typeface="Arial"/>
              </a:rPr>
              <a:t>Uusien </a:t>
            </a:r>
            <a:r>
              <a:rPr lang="fi-FI" err="1">
                <a:latin typeface="Arial"/>
                <a:cs typeface="Arial"/>
              </a:rPr>
              <a:t>Fölin</a:t>
            </a:r>
            <a:r>
              <a:rPr lang="fi-FI">
                <a:latin typeface="Arial"/>
                <a:cs typeface="Arial"/>
              </a:rPr>
              <a:t> jäsenkuntien liikennetarjonnan määrä on maltillinen, mutta kuntien tarpeet ovat silti moninaisia. Osassa työtehtäviä työmäärä ei riipu liikenteen määrästä tai muutoksen suuruudesta. Esimerkiksi koulumatkavuorot ja sisäiset linjat työllistävät, ja kuntien päätöksentekoon liittyvä valmistelutyö kasvaa. </a:t>
            </a:r>
            <a:endParaRPr lang="fi-FI"/>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4286180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17620"/>
            <a:ext cx="8054009" cy="418688"/>
          </a:xfrm>
        </p:spPr>
        <p:txBody>
          <a:bodyPr>
            <a:normAutofit/>
          </a:bodyPr>
          <a:lstStyle/>
          <a:p>
            <a:r>
              <a:rPr lang="fi-FI" dirty="0"/>
              <a:t>Fölin resurssien organisointimahdollisuuksia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342163" y="949784"/>
            <a:ext cx="8288593" cy="1993993"/>
          </a:xfrm>
        </p:spPr>
        <p:txBody>
          <a:bodyPr>
            <a:normAutofit fontScale="92500"/>
          </a:bodyPr>
          <a:lstStyle/>
          <a:p>
            <a:pPr marL="179388" indent="-171450">
              <a:buFont typeface="Arial" panose="020B0604020202020204" pitchFamily="34" charset="0"/>
              <a:buChar char="•"/>
            </a:pPr>
            <a:r>
              <a:rPr lang="fi-FI" b="1" dirty="0"/>
              <a:t>Suunnittelutiimi</a:t>
            </a:r>
            <a:r>
              <a:rPr lang="fi-FI" dirty="0"/>
              <a:t> (3 htv suunnittelu + 4 htv tarkastustoiminta): Organisoituminen siten, että kullakin kunnalla on oma vastuusuunnittelija, jolloin yhteydenpito ja yhteistyö on keskittynyttä. Paimion tai Paraisten liittymistä </a:t>
            </a:r>
            <a:r>
              <a:rPr lang="fi-FI" dirty="0" err="1"/>
              <a:t>Föliin</a:t>
            </a:r>
            <a:r>
              <a:rPr lang="fi-FI" dirty="0"/>
              <a:t> voi pitää melko suppeana muutoksena, koska Fölillä jo nykyisin melko suuri rooli ELY-keskuksen rinnalla kuntien liikenteen järjestämisessä.</a:t>
            </a:r>
          </a:p>
          <a:p>
            <a:pPr marL="179388" indent="-171450">
              <a:buFont typeface="Arial" panose="020B0604020202020204" pitchFamily="34" charset="0"/>
              <a:buChar char="•"/>
            </a:pPr>
            <a:r>
              <a:rPr lang="fi-FI" b="1" dirty="0"/>
              <a:t>Matkustajainformaatio</a:t>
            </a:r>
            <a:r>
              <a:rPr lang="fi-FI" dirty="0"/>
              <a:t> (1 htv ylläpitotyö): Parhaat mahdollisuudet ulkoistamiseen, esim. pysäkkien aikatauluinformaation ylläpito.</a:t>
            </a:r>
          </a:p>
          <a:p>
            <a:pPr marL="179388" indent="-171450">
              <a:buFont typeface="Arial" panose="020B0604020202020204" pitchFamily="34" charset="0"/>
              <a:buChar char="•"/>
            </a:pPr>
            <a:r>
              <a:rPr lang="fi-FI" b="1" dirty="0"/>
              <a:t>Talous- ja kehittämistiimi</a:t>
            </a:r>
            <a:r>
              <a:rPr lang="fi-FI" dirty="0"/>
              <a:t>: Resursseja voidaan kasvattaa jonkin verran tiimityötä lisäämällä ja laajentamalla tiimin jäsenten osaamista. Tiimityö jo nykyisin osin käytössä, mutta jatkossa mahdollisen 1–2 kunnan liittyessä tarpeen hyödyntää lisää. Föli-alueen laajentuminen lisäisi hyvin todennäköisesti talous- ja kehittämistiimin resurssitarvetta.</a:t>
            </a:r>
          </a:p>
          <a:p>
            <a:pPr marL="179388" indent="-171450">
              <a:buFont typeface="Arial" panose="020B0604020202020204" pitchFamily="34" charset="0"/>
              <a:buChar char="•"/>
            </a:pPr>
            <a:endParaRPr lang="fi-FI" dirty="0"/>
          </a:p>
          <a:p>
            <a:pPr marL="179388" indent="-171450">
              <a:buFont typeface="Arial" panose="020B0604020202020204" pitchFamily="34" charset="0"/>
              <a:buChar char="•"/>
            </a:pPr>
            <a:r>
              <a:rPr lang="fi-FI" dirty="0"/>
              <a:t>Oheisessa kaaviossa on kuvattu esimerkki resurssitarpeen muuttumista Föli-alueen mahdollisissa laajentumistilanteissa:</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graphicFrame>
        <p:nvGraphicFramePr>
          <p:cNvPr id="4" name="Table 23">
            <a:extLst>
              <a:ext uri="{FF2B5EF4-FFF2-40B4-BE49-F238E27FC236}">
                <a16:creationId xmlns:a16="http://schemas.microsoft.com/office/drawing/2014/main" id="{BFC64BC5-771E-43E2-A23F-1D4988D4F27B}"/>
              </a:ext>
            </a:extLst>
          </p:cNvPr>
          <p:cNvGraphicFramePr>
            <a:graphicFrameLocks noGrp="1"/>
          </p:cNvGraphicFramePr>
          <p:nvPr>
            <p:extLst>
              <p:ext uri="{D42A27DB-BD31-4B8C-83A1-F6EECF244321}">
                <p14:modId xmlns:p14="http://schemas.microsoft.com/office/powerpoint/2010/main" val="2262323993"/>
              </p:ext>
            </p:extLst>
          </p:nvPr>
        </p:nvGraphicFramePr>
        <p:xfrm>
          <a:off x="629840" y="2943777"/>
          <a:ext cx="6335736" cy="2017579"/>
        </p:xfrm>
        <a:graphic>
          <a:graphicData uri="http://schemas.openxmlformats.org/drawingml/2006/table">
            <a:tbl>
              <a:tblPr firstRow="1" bandRow="1">
                <a:tableStyleId>{00A15C55-8517-42AA-B614-E9B94910E393}</a:tableStyleId>
              </a:tblPr>
              <a:tblGrid>
                <a:gridCol w="3807689">
                  <a:extLst>
                    <a:ext uri="{9D8B030D-6E8A-4147-A177-3AD203B41FA5}">
                      <a16:colId xmlns:a16="http://schemas.microsoft.com/office/drawing/2014/main" val="3457870914"/>
                    </a:ext>
                  </a:extLst>
                </a:gridCol>
                <a:gridCol w="1297642">
                  <a:extLst>
                    <a:ext uri="{9D8B030D-6E8A-4147-A177-3AD203B41FA5}">
                      <a16:colId xmlns:a16="http://schemas.microsoft.com/office/drawing/2014/main" val="2864073933"/>
                    </a:ext>
                  </a:extLst>
                </a:gridCol>
                <a:gridCol w="1230405">
                  <a:extLst>
                    <a:ext uri="{9D8B030D-6E8A-4147-A177-3AD203B41FA5}">
                      <a16:colId xmlns:a16="http://schemas.microsoft.com/office/drawing/2014/main" val="1382463818"/>
                    </a:ext>
                  </a:extLst>
                </a:gridCol>
              </a:tblGrid>
              <a:tr h="403831">
                <a:tc>
                  <a:txBody>
                    <a:bodyPr/>
                    <a:lstStyle/>
                    <a:p>
                      <a:pPr algn="ctr"/>
                      <a:r>
                        <a:rPr lang="fi-FI" sz="1000">
                          <a:solidFill>
                            <a:schemeClr val="tx1"/>
                          </a:solidFill>
                          <a:latin typeface="Arial" panose="020B0604020202020204" pitchFamily="34" charset="0"/>
                          <a:cs typeface="Arial" panose="020B0604020202020204" pitchFamily="34" charset="0"/>
                        </a:rPr>
                        <a:t>1–2 uutta Föli-kuntaa</a:t>
                      </a:r>
                    </a:p>
                  </a:txBody>
                  <a:tcPr anchor="ctr"/>
                </a:tc>
                <a:tc>
                  <a:txBody>
                    <a:bodyPr/>
                    <a:lstStyle/>
                    <a:p>
                      <a:pPr algn="ctr"/>
                      <a:r>
                        <a:rPr lang="fi-FI" sz="1000">
                          <a:solidFill>
                            <a:schemeClr val="tx1"/>
                          </a:solidFill>
                          <a:latin typeface="Arial" panose="020B0604020202020204" pitchFamily="34" charset="0"/>
                          <a:cs typeface="Arial" panose="020B0604020202020204" pitchFamily="34" charset="0"/>
                        </a:rPr>
                        <a:t>3–4 uutta kuntaa</a:t>
                      </a:r>
                    </a:p>
                  </a:txBody>
                  <a:tcPr anchor="ctr"/>
                </a:tc>
                <a:tc>
                  <a:txBody>
                    <a:bodyPr/>
                    <a:lstStyle/>
                    <a:p>
                      <a:pPr algn="ctr"/>
                      <a:r>
                        <a:rPr lang="fi-FI" sz="1000">
                          <a:solidFill>
                            <a:schemeClr val="tx1"/>
                          </a:solidFill>
                          <a:latin typeface="Arial" panose="020B0604020202020204" pitchFamily="34" charset="0"/>
                          <a:cs typeface="Arial" panose="020B0604020202020204" pitchFamily="34" charset="0"/>
                        </a:rPr>
                        <a:t>Kaikki tutkitut kunnat liittyvät</a:t>
                      </a:r>
                    </a:p>
                  </a:txBody>
                  <a:tcPr anchor="ctr"/>
                </a:tc>
                <a:extLst>
                  <a:ext uri="{0D108BD9-81ED-4DB2-BD59-A6C34878D82A}">
                    <a16:rowId xmlns:a16="http://schemas.microsoft.com/office/drawing/2014/main" val="919526435"/>
                  </a:ext>
                </a:extLst>
              </a:tr>
              <a:tr h="604738">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7312666"/>
                  </a:ext>
                </a:extLst>
              </a:tr>
              <a:tr h="504505">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9872588"/>
                  </a:ext>
                </a:extLst>
              </a:tr>
              <a:tr h="504505">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tc>
                  <a:txBody>
                    <a:bodyPr/>
                    <a:lstStyle/>
                    <a:p>
                      <a:endParaRPr lang="fi-FI">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18476376"/>
                  </a:ext>
                </a:extLst>
              </a:tr>
            </a:tbl>
          </a:graphicData>
        </a:graphic>
      </p:graphicFrame>
      <p:sp>
        <p:nvSpPr>
          <p:cNvPr id="24" name="Rectangle: Rounded Corners 23">
            <a:extLst>
              <a:ext uri="{FF2B5EF4-FFF2-40B4-BE49-F238E27FC236}">
                <a16:creationId xmlns:a16="http://schemas.microsoft.com/office/drawing/2014/main" id="{DE463D91-E577-4FD7-8D61-F076C004B50A}"/>
              </a:ext>
            </a:extLst>
          </p:cNvPr>
          <p:cNvSpPr/>
          <p:nvPr/>
        </p:nvSpPr>
        <p:spPr>
          <a:xfrm>
            <a:off x="678252" y="3405575"/>
            <a:ext cx="3699067" cy="191722"/>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Suunnittelutiimi +1 htv (suunnittelija)</a:t>
            </a:r>
          </a:p>
        </p:txBody>
      </p:sp>
      <p:sp>
        <p:nvSpPr>
          <p:cNvPr id="25" name="Rectangle: Rounded Corners 24">
            <a:extLst>
              <a:ext uri="{FF2B5EF4-FFF2-40B4-BE49-F238E27FC236}">
                <a16:creationId xmlns:a16="http://schemas.microsoft.com/office/drawing/2014/main" id="{176A35CE-7A40-4C90-A8B9-18A2ED42D2B9}"/>
              </a:ext>
            </a:extLst>
          </p:cNvPr>
          <p:cNvSpPr/>
          <p:nvPr/>
        </p:nvSpPr>
        <p:spPr>
          <a:xfrm>
            <a:off x="678252" y="3653928"/>
            <a:ext cx="3699067" cy="252205"/>
          </a:xfrm>
          <a:prstGeom prst="roundRect">
            <a:avLst/>
          </a:prstGeom>
          <a:solidFill>
            <a:srgbClr val="FFD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Talous ja kehittämistiimi +1 htv</a:t>
            </a:r>
            <a:br>
              <a:rPr lang="fi-FI" sz="800" dirty="0">
                <a:solidFill>
                  <a:schemeClr val="tx1"/>
                </a:solidFill>
                <a:latin typeface="Arial" panose="020B0604020202020204" pitchFamily="34" charset="0"/>
                <a:cs typeface="Arial" panose="020B0604020202020204" pitchFamily="34" charset="0"/>
              </a:rPr>
            </a:br>
            <a:r>
              <a:rPr lang="fi-FI" sz="700" dirty="0">
                <a:solidFill>
                  <a:schemeClr val="tx1"/>
                </a:solidFill>
                <a:latin typeface="Arial" panose="020B0604020202020204" pitchFamily="34" charset="0"/>
                <a:cs typeface="Arial" panose="020B0604020202020204" pitchFamily="34" charset="0"/>
              </a:rPr>
              <a:t>Hyödynnetään tiimityötä ja toiminnan kehittämistä 1–2 uuden kunnan liittyessä</a:t>
            </a:r>
            <a:endParaRPr lang="fi-FI" sz="800" dirty="0">
              <a:solidFill>
                <a:schemeClr val="tx1"/>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4DD30062-E00F-4487-B871-F35A935D8791}"/>
              </a:ext>
            </a:extLst>
          </p:cNvPr>
          <p:cNvSpPr/>
          <p:nvPr/>
        </p:nvSpPr>
        <p:spPr>
          <a:xfrm>
            <a:off x="678253" y="4001994"/>
            <a:ext cx="4996926" cy="191722"/>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Suunnittelutiimi +1 htv (suunnittelija)</a:t>
            </a:r>
          </a:p>
        </p:txBody>
      </p:sp>
      <p:sp>
        <p:nvSpPr>
          <p:cNvPr id="27" name="Rectangle: Rounded Corners 26">
            <a:extLst>
              <a:ext uri="{FF2B5EF4-FFF2-40B4-BE49-F238E27FC236}">
                <a16:creationId xmlns:a16="http://schemas.microsoft.com/office/drawing/2014/main" id="{B70B7CDB-6857-4AF8-A9F0-DE93B11C7329}"/>
              </a:ext>
            </a:extLst>
          </p:cNvPr>
          <p:cNvSpPr/>
          <p:nvPr/>
        </p:nvSpPr>
        <p:spPr>
          <a:xfrm>
            <a:off x="678251" y="4252273"/>
            <a:ext cx="4996925" cy="191722"/>
          </a:xfrm>
          <a:prstGeom prst="roundRect">
            <a:avLst/>
          </a:prstGeom>
          <a:solidFill>
            <a:srgbClr val="FFD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Talous ja kehittämistiimi +1 htv</a:t>
            </a:r>
          </a:p>
        </p:txBody>
      </p:sp>
      <p:sp>
        <p:nvSpPr>
          <p:cNvPr id="28" name="Rectangle: Rounded Corners 27">
            <a:extLst>
              <a:ext uri="{FF2B5EF4-FFF2-40B4-BE49-F238E27FC236}">
                <a16:creationId xmlns:a16="http://schemas.microsoft.com/office/drawing/2014/main" id="{C0331EC8-C5D4-45FF-B0D0-8264E18F76C2}"/>
              </a:ext>
            </a:extLst>
          </p:cNvPr>
          <p:cNvSpPr/>
          <p:nvPr/>
        </p:nvSpPr>
        <p:spPr>
          <a:xfrm>
            <a:off x="678252" y="4502552"/>
            <a:ext cx="6229893" cy="191722"/>
          </a:xfrm>
          <a:prstGeom prst="round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Suunnittelutiimi +2 htv (suunnittelija ja tarkastustoiminta)</a:t>
            </a:r>
          </a:p>
        </p:txBody>
      </p:sp>
      <p:sp>
        <p:nvSpPr>
          <p:cNvPr id="29" name="Rectangle: Rounded Corners 28">
            <a:extLst>
              <a:ext uri="{FF2B5EF4-FFF2-40B4-BE49-F238E27FC236}">
                <a16:creationId xmlns:a16="http://schemas.microsoft.com/office/drawing/2014/main" id="{5ECBD08D-A0FA-470A-A9FC-77B967EE1236}"/>
              </a:ext>
            </a:extLst>
          </p:cNvPr>
          <p:cNvSpPr/>
          <p:nvPr/>
        </p:nvSpPr>
        <p:spPr>
          <a:xfrm>
            <a:off x="678252" y="4730019"/>
            <a:ext cx="6229893" cy="191722"/>
          </a:xfrm>
          <a:prstGeom prst="roundRect">
            <a:avLst/>
          </a:prstGeom>
          <a:solidFill>
            <a:srgbClr val="FFDF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800" dirty="0">
                <a:solidFill>
                  <a:schemeClr val="tx1"/>
                </a:solidFill>
                <a:latin typeface="Arial" panose="020B0604020202020204" pitchFamily="34" charset="0"/>
                <a:cs typeface="Arial" panose="020B0604020202020204" pitchFamily="34" charset="0"/>
              </a:rPr>
              <a:t>Talous ja kehittämistiimi +1 htv</a:t>
            </a:r>
          </a:p>
        </p:txBody>
      </p:sp>
    </p:spTree>
    <p:extLst>
      <p:ext uri="{BB962C8B-B14F-4D97-AF65-F5344CB8AC3E}">
        <p14:creationId xmlns:p14="http://schemas.microsoft.com/office/powerpoint/2010/main" val="99131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59397"/>
            <a:ext cx="4032099" cy="418688"/>
          </a:xfrm>
        </p:spPr>
        <p:txBody>
          <a:bodyPr>
            <a:normAutofit fontScale="90000"/>
          </a:bodyPr>
          <a:lstStyle/>
          <a:p>
            <a:r>
              <a:rPr lang="fi-FI"/>
              <a:t>Mahdolliset muutokset työmatkakulujen verovähennysoikeuksissa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311088"/>
            <a:ext cx="4135408" cy="3473015"/>
          </a:xfrm>
        </p:spPr>
        <p:txBody>
          <a:bodyPr vert="horz" lIns="91440" tIns="45720" rIns="91440" bIns="45720" rtlCol="0" anchor="t">
            <a:normAutofit/>
          </a:bodyPr>
          <a:lstStyle/>
          <a:p>
            <a:pPr marL="7620"/>
            <a:r>
              <a:rPr lang="fi-FI" sz="900" dirty="0">
                <a:latin typeface="Arial"/>
                <a:cs typeface="Arial"/>
              </a:rPr>
              <a:t>Lippujärjestelmämuutoksella voi olla vaikutuksia kuntalaisten saamiin työmatkakulujen verovähennyksiin siltä osin, kun vuosittaiset työmatkakulut muuttuvat vuotuisen omavastuun (750 euroa) ylittävältä osalta. </a:t>
            </a:r>
          </a:p>
          <a:p>
            <a:pPr marL="7620"/>
            <a:endParaRPr lang="fi-FI" sz="900" dirty="0">
              <a:latin typeface="Arial"/>
              <a:cs typeface="Arial"/>
            </a:endParaRPr>
          </a:p>
          <a:p>
            <a:pPr marL="7620"/>
            <a:r>
              <a:rPr lang="fi-FI" sz="900" dirty="0">
                <a:latin typeface="Arial"/>
                <a:cs typeface="Arial"/>
              </a:rPr>
              <a:t>Joukkoliikenteellä kuljettaessa vuotuiset kustannukset lasketaan aikuisten kausilipun 11 kuukauden hinnan mukaan.​ Joukkoliikenteellä matkustettaessa vuotuinen omavastuu ylittyy nykyisin vain Paimiossa ja Nousiaisissa (75 eurolla vuodessa) ja Mynämäellä (185 eurolla vuodessa). Fölin kausilipulla matkustava ei saa vähennyksiä, sillä kausilipun hinta on niin alhainen. ​</a:t>
            </a:r>
          </a:p>
          <a:p>
            <a:pPr marL="7620"/>
            <a:endParaRPr lang="fi-FI" sz="900" dirty="0">
              <a:latin typeface="Arial"/>
              <a:cs typeface="Arial"/>
            </a:endParaRPr>
          </a:p>
          <a:p>
            <a:pPr marL="7620"/>
            <a:r>
              <a:rPr lang="fi-FI" sz="900" dirty="0">
                <a:latin typeface="Arial"/>
                <a:cs typeface="Arial"/>
              </a:rPr>
              <a:t>Nykyisistä hinnoista voidaan päätellä, että Föliin liittymisen myötä tuleva muutos vuotuisiin työmatkakuluihin on verotuksen kannalta hyvin pieni ja koskee vain kolmea kuntaa. Lisäksi nykyisten myönnettyjen verovähennysten suuruudesta voidaan päätellä, että valtaosa työmatkakuluja nykyisin vähentävistä verovelvollisista saa vähennykset auton käytön mukaan, joilla joukkoliikenteen hintojen muuttuminen ei vaikuta saatavaan vähennykseen.</a:t>
            </a:r>
            <a:endParaRPr lang="fi-FI" sz="900"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545486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108-AC4F-4442-A1AC-E992091066BD}"/>
              </a:ext>
            </a:extLst>
          </p:cNvPr>
          <p:cNvSpPr>
            <a:spLocks noGrp="1"/>
          </p:cNvSpPr>
          <p:nvPr>
            <p:ph type="title"/>
          </p:nvPr>
        </p:nvSpPr>
        <p:spPr/>
        <p:txBody>
          <a:bodyPr/>
          <a:lstStyle/>
          <a:p>
            <a:r>
              <a:rPr lang="fi-FI"/>
              <a:t>Elinkeino- ja matkailuvaikutukset</a:t>
            </a:r>
          </a:p>
        </p:txBody>
      </p:sp>
    </p:spTree>
    <p:extLst>
      <p:ext uri="{BB962C8B-B14F-4D97-AF65-F5344CB8AC3E}">
        <p14:creationId xmlns:p14="http://schemas.microsoft.com/office/powerpoint/2010/main" val="3606984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96AB-2AF5-4E1E-8FE7-E9520DD4BBA5}"/>
              </a:ext>
            </a:extLst>
          </p:cNvPr>
          <p:cNvSpPr>
            <a:spLocks noGrp="1"/>
          </p:cNvSpPr>
          <p:nvPr>
            <p:ph type="title"/>
          </p:nvPr>
        </p:nvSpPr>
        <p:spPr>
          <a:xfrm>
            <a:off x="629841" y="671579"/>
            <a:ext cx="6536083" cy="418688"/>
          </a:xfrm>
        </p:spPr>
        <p:txBody>
          <a:bodyPr>
            <a:normAutofit/>
          </a:bodyPr>
          <a:lstStyle/>
          <a:p>
            <a:r>
              <a:rPr lang="fi-FI"/>
              <a:t>Elinkeinoelämä ja matkailu</a:t>
            </a:r>
          </a:p>
        </p:txBody>
      </p:sp>
      <p:sp>
        <p:nvSpPr>
          <p:cNvPr id="3" name="Content Placeholder 2">
            <a:extLst>
              <a:ext uri="{FF2B5EF4-FFF2-40B4-BE49-F238E27FC236}">
                <a16:creationId xmlns:a16="http://schemas.microsoft.com/office/drawing/2014/main" id="{D86FDA17-FFA6-45BC-A44D-2D5E2F9620B2}"/>
              </a:ext>
            </a:extLst>
          </p:cNvPr>
          <p:cNvSpPr>
            <a:spLocks noGrp="1"/>
          </p:cNvSpPr>
          <p:nvPr>
            <p:ph sz="half" idx="2"/>
          </p:nvPr>
        </p:nvSpPr>
        <p:spPr>
          <a:xfrm>
            <a:off x="629841" y="1463040"/>
            <a:ext cx="3042749" cy="3321336"/>
          </a:xfrm>
        </p:spPr>
        <p:txBody>
          <a:bodyPr>
            <a:normAutofit fontScale="92500"/>
          </a:bodyPr>
          <a:lstStyle/>
          <a:p>
            <a:r>
              <a:rPr lang="fi-FI" dirty="0"/>
              <a:t>Fölissä mukanaolo on tärkeä elinkeinopoliittinen vetovoima- ja imagotekijä: Fölin kattavat joukkoliikennepalvelut esimerkiksi helpottavat yritysten sijoittumista alueelle.​ </a:t>
            </a:r>
          </a:p>
          <a:p>
            <a:endParaRPr lang="fi-FI" dirty="0"/>
          </a:p>
          <a:p>
            <a:r>
              <a:rPr lang="fi-FI" dirty="0"/>
              <a:t>Nykyinen Fölin alue kattaa keskeisimmän osan Turun kaupunkiseudusta. Yhtenäinen joukkoliikennejärjestelmä on edullinen elinkeinoelämän kehityksen ja matkailun näkökulmasta. Yhtenäisen joukkoliikenne-järjestelmän laajeneminen Turun seudun muihinkin kuntiin tuo hyötyä elinkeinoelämälle, kun päivittäiseen liikkumiseen kuuluva alue on yhden yhteisen lippujärjestelmän, informaation ja brändin alla.</a:t>
            </a:r>
          </a:p>
        </p:txBody>
      </p:sp>
      <p:sp>
        <p:nvSpPr>
          <p:cNvPr id="4" name="Content Placeholder 3">
            <a:extLst>
              <a:ext uri="{FF2B5EF4-FFF2-40B4-BE49-F238E27FC236}">
                <a16:creationId xmlns:a16="http://schemas.microsoft.com/office/drawing/2014/main" id="{91DD047D-8C91-42E5-AF88-4014B34EB1DE}"/>
              </a:ext>
            </a:extLst>
          </p:cNvPr>
          <p:cNvSpPr>
            <a:spLocks noGrp="1"/>
          </p:cNvSpPr>
          <p:nvPr>
            <p:ph sz="quarter" idx="4"/>
          </p:nvPr>
        </p:nvSpPr>
        <p:spPr>
          <a:xfrm>
            <a:off x="3955529" y="1463039"/>
            <a:ext cx="3654946" cy="3321337"/>
          </a:xfrm>
        </p:spPr>
        <p:txBody>
          <a:bodyPr>
            <a:normAutofit fontScale="92500"/>
          </a:bodyPr>
          <a:lstStyle/>
          <a:p>
            <a:r>
              <a:rPr lang="fi-FI"/>
              <a:t>Matkailuliiketoiminnassa kestävyys ja mm. kestävä saavutettavuus on entistä tärkeämmässä roolissa. Yhtenäinen saman brändin alla toimiva joukkoliikennepalvelu edistäisi:</a:t>
            </a:r>
          </a:p>
          <a:p>
            <a:pPr marL="179388" indent="-171450">
              <a:buFont typeface="Arial" panose="020B0604020202020204" pitchFamily="34" charset="0"/>
              <a:buChar char="•"/>
            </a:pPr>
            <a:r>
              <a:rPr lang="fi-FI"/>
              <a:t>Matkailukohteiden esiin nostamista osana yhtenäistä Turun seudun matkailualuetta myös joukkoliikennesaavutettavuuden näkökulmasta.</a:t>
            </a:r>
          </a:p>
          <a:p>
            <a:pPr marL="179388" indent="-171450">
              <a:buFont typeface="Arial" panose="020B0604020202020204" pitchFamily="34" charset="0"/>
              <a:buChar char="•"/>
            </a:pPr>
            <a:r>
              <a:rPr lang="fi-FI"/>
              <a:t>Matkailukohteiden saavutettavuutta sekä kestävien ja sujuvien seudullisten matkaketjujen muodostumista sekä lähimatkailuun että kotimaisille ja kansainvälisille matkailijoille.</a:t>
            </a:r>
          </a:p>
          <a:p>
            <a:pPr marL="179388" indent="-171450">
              <a:buFont typeface="Arial" panose="020B0604020202020204" pitchFamily="34" charset="0"/>
              <a:buChar char="•"/>
            </a:pPr>
            <a:r>
              <a:rPr lang="fi-FI"/>
              <a:t>Erilaisten tuotteistettujen matkailupalveluiden kehittämistä kuntien ja matkailuyritysten yhteistyönä: liikkumisen palveluiden kytkeminen kokonaispalvelupaketteihin.</a:t>
            </a:r>
          </a:p>
          <a:p>
            <a:pPr marL="179388" indent="-171450">
              <a:buFont typeface="Arial" panose="020B0604020202020204" pitchFamily="34" charset="0"/>
              <a:buChar char="•"/>
            </a:pPr>
            <a:r>
              <a:rPr lang="fi-FI"/>
              <a:t>Kampanja- ja kokeiluluonteisia kausireittejä sesonkiaikoihin ja tapahtumien yhteydessä.</a:t>
            </a:r>
          </a:p>
        </p:txBody>
      </p:sp>
    </p:spTree>
    <p:extLst>
      <p:ext uri="{BB962C8B-B14F-4D97-AF65-F5344CB8AC3E}">
        <p14:creationId xmlns:p14="http://schemas.microsoft.com/office/powerpoint/2010/main" val="109873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384FB329-4B6C-4D93-AE57-1A97281972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32"/>
          <a:stretch/>
        </p:blipFill>
        <p:spPr>
          <a:xfrm>
            <a:off x="5126038" y="0"/>
            <a:ext cx="4017962" cy="5143500"/>
          </a:xfrm>
          <a:prstGeom prst="rect">
            <a:avLst/>
          </a:prstGeom>
        </p:spPr>
      </p:pic>
      <p:sp>
        <p:nvSpPr>
          <p:cNvPr id="3" name="Title 2">
            <a:extLst>
              <a:ext uri="{FF2B5EF4-FFF2-40B4-BE49-F238E27FC236}">
                <a16:creationId xmlns:a16="http://schemas.microsoft.com/office/drawing/2014/main" id="{107B687F-4642-9743-B653-8347DF6CDDDE}"/>
              </a:ext>
            </a:extLst>
          </p:cNvPr>
          <p:cNvSpPr>
            <a:spLocks noGrp="1"/>
          </p:cNvSpPr>
          <p:nvPr>
            <p:ph type="title"/>
          </p:nvPr>
        </p:nvSpPr>
        <p:spPr/>
        <p:txBody>
          <a:bodyPr/>
          <a:lstStyle/>
          <a:p>
            <a:r>
              <a:rPr lang="fi-FI">
                <a:solidFill>
                  <a:srgbClr val="00A87B"/>
                </a:solidFill>
              </a:rPr>
              <a:t>Työn tausta</a:t>
            </a:r>
            <a:endParaRPr lang="fi-FI"/>
          </a:p>
        </p:txBody>
      </p:sp>
      <p:sp>
        <p:nvSpPr>
          <p:cNvPr id="4" name="Content Placeholder 3">
            <a:extLst>
              <a:ext uri="{FF2B5EF4-FFF2-40B4-BE49-F238E27FC236}">
                <a16:creationId xmlns:a16="http://schemas.microsoft.com/office/drawing/2014/main" id="{AE4E7E27-30EA-914E-9872-BBA089BB0F9A}"/>
              </a:ext>
            </a:extLst>
          </p:cNvPr>
          <p:cNvSpPr>
            <a:spLocks noGrp="1"/>
          </p:cNvSpPr>
          <p:nvPr>
            <p:ph sz="half" idx="1"/>
          </p:nvPr>
        </p:nvSpPr>
        <p:spPr>
          <a:xfrm>
            <a:off x="628650" y="2677213"/>
            <a:ext cx="3886200" cy="1955510"/>
          </a:xfrm>
        </p:spPr>
        <p:txBody>
          <a:bodyPr>
            <a:normAutofit fontScale="92500"/>
          </a:bodyPr>
          <a:lstStyle/>
          <a:p>
            <a:r>
              <a:rPr lang="fi-FI"/>
              <a:t>Turun seudun MAL-sopimuksessa vuosille 2020–2023 todetaan, että kunnat selvittävät Föli-alueen laajentumista. </a:t>
            </a:r>
          </a:p>
          <a:p>
            <a:endParaRPr lang="fi-FI"/>
          </a:p>
          <a:p>
            <a:r>
              <a:rPr lang="fi-FI"/>
              <a:t>Tässä työssä on esitetty arvio mahdollisen laajenemisen vaikutuksista sekä mahdollisten liittyjäkuntien että nykyisten Föli-kuntien kannalta. Selvitys palvelee myös </a:t>
            </a:r>
            <a:r>
              <a:rPr lang="fi-FI" err="1"/>
              <a:t>Scale-up</a:t>
            </a:r>
            <a:r>
              <a:rPr lang="fi-FI"/>
              <a:t> -hanketta, jossa tavoitellaan toimivia malleja matkaketjujen helpottamiseksi​.</a:t>
            </a:r>
          </a:p>
        </p:txBody>
      </p:sp>
      <p:pic>
        <p:nvPicPr>
          <p:cNvPr id="9" name="Picture 8">
            <a:extLst>
              <a:ext uri="{FF2B5EF4-FFF2-40B4-BE49-F238E27FC236}">
                <a16:creationId xmlns:a16="http://schemas.microsoft.com/office/drawing/2014/main" id="{D373EB5A-B65D-E14E-97A5-90A8E5CEEF55}"/>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81364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96AB-2AF5-4E1E-8FE7-E9520DD4BBA5}"/>
              </a:ext>
            </a:extLst>
          </p:cNvPr>
          <p:cNvSpPr>
            <a:spLocks noGrp="1"/>
          </p:cNvSpPr>
          <p:nvPr>
            <p:ph type="title"/>
          </p:nvPr>
        </p:nvSpPr>
        <p:spPr>
          <a:xfrm>
            <a:off x="629841" y="677479"/>
            <a:ext cx="6968163" cy="418688"/>
          </a:xfrm>
        </p:spPr>
        <p:txBody>
          <a:bodyPr>
            <a:normAutofit/>
          </a:bodyPr>
          <a:lstStyle/>
          <a:p>
            <a:r>
              <a:rPr lang="fi-FI"/>
              <a:t>Saavutettavuus ja elinkeinoelämän toimintaedellytykset</a:t>
            </a:r>
          </a:p>
        </p:txBody>
      </p:sp>
      <p:sp>
        <p:nvSpPr>
          <p:cNvPr id="3" name="Content Placeholder 2">
            <a:extLst>
              <a:ext uri="{FF2B5EF4-FFF2-40B4-BE49-F238E27FC236}">
                <a16:creationId xmlns:a16="http://schemas.microsoft.com/office/drawing/2014/main" id="{D86FDA17-FFA6-45BC-A44D-2D5E2F9620B2}"/>
              </a:ext>
            </a:extLst>
          </p:cNvPr>
          <p:cNvSpPr>
            <a:spLocks noGrp="1"/>
          </p:cNvSpPr>
          <p:nvPr>
            <p:ph sz="half" idx="2"/>
          </p:nvPr>
        </p:nvSpPr>
        <p:spPr>
          <a:xfrm>
            <a:off x="629841" y="1096167"/>
            <a:ext cx="3334130" cy="3819912"/>
          </a:xfrm>
        </p:spPr>
        <p:txBody>
          <a:bodyPr>
            <a:noAutofit/>
          </a:bodyPr>
          <a:lstStyle/>
          <a:p>
            <a:r>
              <a:rPr lang="fi-FI" sz="900"/>
              <a:t>Yritysten toimintaympäristö ja sen muutokset vaikuttavat yritysten kilpailukykyyn ja yritysten sijoittumispäätöksiin. Suomalaiset yritykset hakeutuvat mieluiten hyvien liikenneyhteyksien ja hyvän saavutettavuuden alueille sekä osaavan työvoiman läheisyyteen. </a:t>
            </a:r>
          </a:p>
          <a:p>
            <a:endParaRPr lang="fi-FI" sz="900"/>
          </a:p>
          <a:p>
            <a:r>
              <a:rPr lang="fi-FI" sz="900"/>
              <a:t>Keskuskauppakamarin 2016 tekemän valtakunnallisen yrityskyselyyn pohjautuvan selvityksen mukaan yritysten alueelliseen sijoittumiseen ja toimintaedellytyksiin vaikuttavat viisi tärkeintä tekijää olivat sopivan työvoiman saatavuus, liikenneyhteydet, markkinoiden läheisyys, alueella oleva kasvukeskus sekä turvallinen ja viihtyisä elinympäristö.</a:t>
            </a:r>
          </a:p>
          <a:p>
            <a:r>
              <a:rPr lang="fi-FI" sz="900"/>
              <a:t>Lähes 60 % selvitykseen vastanneista arvioi, että liikenneyhteydet vaikuttavat yrityksen sijaintiin ja toimintaedellytyksiin paljon tai erittäin paljon. Yritysten mukaan tärkein liikenneverkon kehittämiskohde on nykyisen liikenneinfrastruktuurin ylläpito ja kehittäminen. </a:t>
            </a:r>
          </a:p>
        </p:txBody>
      </p:sp>
      <p:sp>
        <p:nvSpPr>
          <p:cNvPr id="4" name="Content Placeholder 3">
            <a:extLst>
              <a:ext uri="{FF2B5EF4-FFF2-40B4-BE49-F238E27FC236}">
                <a16:creationId xmlns:a16="http://schemas.microsoft.com/office/drawing/2014/main" id="{91DD047D-8C91-42E5-AF88-4014B34EB1DE}"/>
              </a:ext>
            </a:extLst>
          </p:cNvPr>
          <p:cNvSpPr>
            <a:spLocks noGrp="1"/>
          </p:cNvSpPr>
          <p:nvPr>
            <p:ph sz="quarter" idx="4"/>
          </p:nvPr>
        </p:nvSpPr>
        <p:spPr>
          <a:xfrm>
            <a:off x="4115780" y="1096166"/>
            <a:ext cx="3334130" cy="3819912"/>
          </a:xfrm>
        </p:spPr>
        <p:txBody>
          <a:bodyPr>
            <a:noAutofit/>
          </a:bodyPr>
          <a:lstStyle/>
          <a:p>
            <a:r>
              <a:rPr lang="fi-FI" sz="900" dirty="0"/>
              <a:t>Lähes kaikkialla Suomessa yritykset pitivät liikenneyhteyksien kehittämistä tärkeimpänä keinona, jolla julkinen valta voi vaikuttaa aluekehitykseen. Väylien toimivuutta parantamalla voidaan edistää elinvoimaisten työssäkäynti- ja talousalueiden rakentumista. Tämä tulee esiin myös Turun kauppakamarialueella, joissa liikenneyhteydet ja saavutettavuus olivat tärkein sijoittumistekijä.</a:t>
            </a:r>
          </a:p>
          <a:p>
            <a:endParaRPr lang="fi-FI" sz="900" dirty="0"/>
          </a:p>
          <a:p>
            <a:r>
              <a:rPr lang="fi-FI" sz="900" dirty="0"/>
              <a:t>Föli-alueen laajenemisen myötä kuntatasolla on paremmat edellytykset vaikuttaa siihen, että keskeisten työpaikka- ja elinkeinoklusterien sujuva saavutettavuus joukkoliikenteellä koko Föli-alueelta paranee, mikä puolestaan turvaa työvoiman saatavuutta. Palvelujen saavutettavuus ja niiden vaikutusalueen laajeneminen hyödyttävät yrityksiä ja asukkaita. Yritysten mahdollisuus hyödyntää työsuhdematkalippuja paranee Föli-alueen kattaessa laajemman työssäkäyntialueen.</a:t>
            </a:r>
          </a:p>
        </p:txBody>
      </p:sp>
    </p:spTree>
    <p:extLst>
      <p:ext uri="{BB962C8B-B14F-4D97-AF65-F5344CB8AC3E}">
        <p14:creationId xmlns:p14="http://schemas.microsoft.com/office/powerpoint/2010/main" val="382117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1">
            <a:extLst>
              <a:ext uri="{FF2B5EF4-FFF2-40B4-BE49-F238E27FC236}">
                <a16:creationId xmlns:a16="http://schemas.microsoft.com/office/drawing/2014/main" id="{E1A24EC0-24E4-4D24-B430-1D90D8782802}"/>
              </a:ext>
            </a:extLst>
          </p:cNvPr>
          <p:cNvSpPr>
            <a:spLocks noGrp="1"/>
          </p:cNvSpPr>
          <p:nvPr>
            <p:ph sz="quarter" idx="4"/>
          </p:nvPr>
        </p:nvSpPr>
        <p:spPr>
          <a:xfrm>
            <a:off x="5125699" y="0"/>
            <a:ext cx="4018301" cy="5143500"/>
          </a:xfrm>
          <a:solidFill>
            <a:schemeClr val="bg1"/>
          </a:solidFill>
        </p:spPr>
        <p:txBody>
          <a:bodyPr/>
          <a:lstStyle/>
          <a:p>
            <a:r>
              <a:rPr lang="fi-FI">
                <a:solidFill>
                  <a:schemeClr val="bg1"/>
                </a:solidFill>
              </a:rPr>
              <a:t>x</a:t>
            </a:r>
          </a:p>
        </p:txBody>
      </p:sp>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642084"/>
            <a:ext cx="4160150" cy="418688"/>
          </a:xfrm>
        </p:spPr>
        <p:txBody>
          <a:bodyPr>
            <a:normAutofit fontScale="90000"/>
          </a:bodyPr>
          <a:lstStyle/>
          <a:p>
            <a:r>
              <a:rPr lang="fi-FI" dirty="0"/>
              <a:t>Liikkumiseen ja matkailuun vaikuttavia kehitystrendejä</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310548"/>
            <a:ext cx="4112479" cy="3190868"/>
          </a:xfrm>
        </p:spPr>
        <p:txBody>
          <a:bodyPr>
            <a:normAutofit fontScale="85000" lnSpcReduction="10000"/>
          </a:bodyPr>
          <a:lstStyle/>
          <a:p>
            <a:r>
              <a:rPr lang="fi-FI"/>
              <a:t>Globaaleilla megatrendeillä on selkeä vaikutus ihmisten ja yhteiskunnan muutokseen pitkällä tähtäimellä. Koronapandemia on puolestaan nopeuttanut tiettyjä trendejä entisestään.</a:t>
            </a:r>
          </a:p>
          <a:p>
            <a:pPr marL="179388" indent="-171450">
              <a:buFont typeface="Arial" panose="020B0604020202020204" pitchFamily="34" charset="0"/>
              <a:buChar char="•"/>
            </a:pPr>
            <a:r>
              <a:rPr lang="fi-FI"/>
              <a:t>Työnteon ja vapaa-ajan suhde on muuttunut etätyön nopean muutoksen myötä. Monipaikkaisuus on lisääntynyt, mökeillä ja kakkosasunnoilla vietetään enemmän aikaa. Kaupungeista on muutettu ympäryskuntiin aiempaa enemmän.</a:t>
            </a:r>
          </a:p>
          <a:p>
            <a:pPr marL="179388" indent="-171450">
              <a:buFont typeface="Arial" panose="020B0604020202020204" pitchFamily="34" charset="0"/>
              <a:buChar char="•"/>
            </a:pPr>
            <a:r>
              <a:rPr lang="fi-FI"/>
              <a:t>Kaupungistumisen ja koronapandemian vastapainona elämys- ja merkityshakuisuus on korostunut.</a:t>
            </a:r>
          </a:p>
          <a:p>
            <a:pPr marL="179388" indent="-171450">
              <a:buFont typeface="Arial" panose="020B0604020202020204" pitchFamily="34" charset="0"/>
              <a:buChar char="•"/>
            </a:pPr>
            <a:r>
              <a:rPr lang="fi-FI"/>
              <a:t>Ilmastonmuutos on lisännyt ihmisten vastuullisuudentunnetta, joka ilmenee myös matkailun saralla. Maata pitkin matkailu ja lähimatkailu ovat kasvattaneet suosiota. </a:t>
            </a:r>
          </a:p>
          <a:p>
            <a:pPr marL="179388" indent="-171450">
              <a:buFont typeface="Arial" panose="020B0604020202020204" pitchFamily="34" charset="0"/>
              <a:buChar char="•"/>
            </a:pPr>
            <a:r>
              <a:rPr lang="fi-FI"/>
              <a:t>Väestön ikääntyminen ja vaurastuminen lisää hyvinvoinnin tavoittelua.</a:t>
            </a:r>
          </a:p>
          <a:p>
            <a:pPr marL="179388" indent="-171450">
              <a:buFont typeface="Arial" panose="020B0604020202020204" pitchFamily="34" charset="0"/>
              <a:buChar char="•"/>
            </a:pPr>
            <a:r>
              <a:rPr lang="fi-FI"/>
              <a:t>Samanaikaisesti digitaalisuus asettaa sekä haasteita että mahdollisuuksia palveluiden toteuttamiseksi.</a:t>
            </a:r>
          </a:p>
        </p:txBody>
      </p:sp>
      <p:sp>
        <p:nvSpPr>
          <p:cNvPr id="9" name="Oval 8">
            <a:extLst>
              <a:ext uri="{FF2B5EF4-FFF2-40B4-BE49-F238E27FC236}">
                <a16:creationId xmlns:a16="http://schemas.microsoft.com/office/drawing/2014/main" id="{C5B11285-FB3B-49AE-B6CA-F0A924051AD3}"/>
              </a:ext>
            </a:extLst>
          </p:cNvPr>
          <p:cNvSpPr/>
          <p:nvPr/>
        </p:nvSpPr>
        <p:spPr>
          <a:xfrm>
            <a:off x="5421147" y="1253272"/>
            <a:ext cx="2959348" cy="2822400"/>
          </a:xfrm>
          <a:prstGeom prst="ellipse">
            <a:avLst/>
          </a:prstGeom>
          <a:no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3">
              <a:defRPr/>
            </a:pPr>
            <a:endParaRPr lang="fi-FI">
              <a:solidFill>
                <a:prstClr val="white"/>
              </a:solidFill>
              <a:latin typeface="+mj-lt"/>
            </a:endParaRPr>
          </a:p>
        </p:txBody>
      </p:sp>
      <p:sp>
        <p:nvSpPr>
          <p:cNvPr id="10" name="Content Placeholder 1">
            <a:extLst>
              <a:ext uri="{FF2B5EF4-FFF2-40B4-BE49-F238E27FC236}">
                <a16:creationId xmlns:a16="http://schemas.microsoft.com/office/drawing/2014/main" id="{C227B700-ADEE-4513-AF79-39B5718082D1}"/>
              </a:ext>
            </a:extLst>
          </p:cNvPr>
          <p:cNvSpPr txBox="1">
            <a:spLocks/>
          </p:cNvSpPr>
          <p:nvPr/>
        </p:nvSpPr>
        <p:spPr bwMode="auto">
          <a:xfrm>
            <a:off x="4869696" y="1217530"/>
            <a:ext cx="1142383" cy="190737"/>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Kaupungistuminen ja sen vastavoimana elämys- ja merkityshakuisuus</a:t>
            </a:r>
          </a:p>
        </p:txBody>
      </p:sp>
      <p:sp>
        <p:nvSpPr>
          <p:cNvPr id="11" name="Content Placeholder 1">
            <a:extLst>
              <a:ext uri="{FF2B5EF4-FFF2-40B4-BE49-F238E27FC236}">
                <a16:creationId xmlns:a16="http://schemas.microsoft.com/office/drawing/2014/main" id="{9D428E9C-89DC-487F-BC0B-96A22952A146}"/>
              </a:ext>
            </a:extLst>
          </p:cNvPr>
          <p:cNvSpPr txBox="1">
            <a:spLocks/>
          </p:cNvSpPr>
          <p:nvPr/>
        </p:nvSpPr>
        <p:spPr bwMode="auto">
          <a:xfrm>
            <a:off x="7932146" y="4350253"/>
            <a:ext cx="980306" cy="196468"/>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Työn ja vapaa-ajan yhdistyminen, etätyöt ja monipaikkaisuus</a:t>
            </a:r>
          </a:p>
        </p:txBody>
      </p:sp>
      <p:sp>
        <p:nvSpPr>
          <p:cNvPr id="12" name="Content Placeholder 1">
            <a:extLst>
              <a:ext uri="{FF2B5EF4-FFF2-40B4-BE49-F238E27FC236}">
                <a16:creationId xmlns:a16="http://schemas.microsoft.com/office/drawing/2014/main" id="{129AF3A2-F687-4B83-A05A-E0BD9A0E5B63}"/>
              </a:ext>
            </a:extLst>
          </p:cNvPr>
          <p:cNvSpPr txBox="1">
            <a:spLocks/>
          </p:cNvSpPr>
          <p:nvPr/>
        </p:nvSpPr>
        <p:spPr bwMode="auto">
          <a:xfrm>
            <a:off x="7977184" y="1310547"/>
            <a:ext cx="1060257" cy="199785"/>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Luonto- ja lähimatkailu, vene- ja pyörämatkailu</a:t>
            </a:r>
          </a:p>
        </p:txBody>
      </p:sp>
      <p:sp>
        <p:nvSpPr>
          <p:cNvPr id="13" name="Content Placeholder 1">
            <a:extLst>
              <a:ext uri="{FF2B5EF4-FFF2-40B4-BE49-F238E27FC236}">
                <a16:creationId xmlns:a16="http://schemas.microsoft.com/office/drawing/2014/main" id="{A36D8E07-3B26-4FCE-B1D6-7217666D21E6}"/>
              </a:ext>
            </a:extLst>
          </p:cNvPr>
          <p:cNvSpPr txBox="1">
            <a:spLocks/>
          </p:cNvSpPr>
          <p:nvPr/>
        </p:nvSpPr>
        <p:spPr bwMode="auto">
          <a:xfrm>
            <a:off x="4913682" y="3542754"/>
            <a:ext cx="895595" cy="233058"/>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Digitaalisuuden kasvu, palveluiden käyttö ja saatavuus</a:t>
            </a:r>
          </a:p>
        </p:txBody>
      </p:sp>
      <p:sp>
        <p:nvSpPr>
          <p:cNvPr id="14" name="Content Placeholder 1">
            <a:extLst>
              <a:ext uri="{FF2B5EF4-FFF2-40B4-BE49-F238E27FC236}">
                <a16:creationId xmlns:a16="http://schemas.microsoft.com/office/drawing/2014/main" id="{E79E9E5A-3025-4F73-894C-5AF95D7D5FC5}"/>
              </a:ext>
            </a:extLst>
          </p:cNvPr>
          <p:cNvSpPr txBox="1">
            <a:spLocks/>
          </p:cNvSpPr>
          <p:nvPr/>
        </p:nvSpPr>
        <p:spPr bwMode="auto">
          <a:xfrm>
            <a:off x="6017674" y="4394485"/>
            <a:ext cx="966636" cy="233058"/>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Väestön ikääntyminen ja vaurastuminen, hyvinvointi ja </a:t>
            </a:r>
            <a:r>
              <a:rPr lang="fi-FI" sz="800" spc="0" err="1">
                <a:solidFill>
                  <a:prstClr val="black"/>
                </a:solidFill>
                <a:latin typeface="+mj-lt"/>
                <a:ea typeface="Verdana" panose="020B0604030504040204" pitchFamily="34" charset="0"/>
              </a:rPr>
              <a:t>wellness</a:t>
            </a:r>
            <a:r>
              <a:rPr lang="fi-FI" sz="800" spc="0">
                <a:solidFill>
                  <a:prstClr val="black"/>
                </a:solidFill>
                <a:latin typeface="+mj-lt"/>
                <a:ea typeface="Verdana" panose="020B0604030504040204" pitchFamily="34" charset="0"/>
              </a:rPr>
              <a:t> matkailu</a:t>
            </a:r>
          </a:p>
        </p:txBody>
      </p:sp>
      <p:sp>
        <p:nvSpPr>
          <p:cNvPr id="15" name="Content Placeholder 1">
            <a:extLst>
              <a:ext uri="{FF2B5EF4-FFF2-40B4-BE49-F238E27FC236}">
                <a16:creationId xmlns:a16="http://schemas.microsoft.com/office/drawing/2014/main" id="{775051E4-9448-4AFE-AF4A-803492052087}"/>
              </a:ext>
            </a:extLst>
          </p:cNvPr>
          <p:cNvSpPr txBox="1">
            <a:spLocks/>
          </p:cNvSpPr>
          <p:nvPr/>
        </p:nvSpPr>
        <p:spPr bwMode="auto">
          <a:xfrm>
            <a:off x="6552183" y="654075"/>
            <a:ext cx="1057032" cy="199785"/>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Ilmastonmuutos, kestävä ja vastuullinen matkailu</a:t>
            </a:r>
          </a:p>
        </p:txBody>
      </p:sp>
      <p:pic>
        <p:nvPicPr>
          <p:cNvPr id="16" name="Picture 6">
            <a:extLst>
              <a:ext uri="{FF2B5EF4-FFF2-40B4-BE49-F238E27FC236}">
                <a16:creationId xmlns:a16="http://schemas.microsoft.com/office/drawing/2014/main" id="{4A91CFE4-0A4A-45B9-8F49-47779107D4D7}"/>
              </a:ext>
              <a:ext uri="{C183D7F6-B498-43B3-948B-1728B52AA6E4}">
                <adec:decorative xmlns:adec="http://schemas.microsoft.com/office/drawing/2017/decorative" xmlns="" val="1"/>
              </a:ext>
            </a:extLst>
          </p:cNvPr>
          <p:cNvPicPr>
            <a:picLocks noChangeAspect="1" noChangeArrowheads="1"/>
          </p:cNvPicPr>
          <p:nvPr/>
        </p:nvPicPr>
        <p:blipFill>
          <a:blip r:embed="rId4"/>
          <a:srcRect l="5556" r="5556"/>
          <a:stretch/>
        </p:blipFill>
        <p:spPr bwMode="auto">
          <a:xfrm>
            <a:off x="7707066" y="1607042"/>
            <a:ext cx="865307" cy="665660"/>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E3FA5912-2A16-4B01-852A-8C5C91B6F942}"/>
              </a:ext>
              <a:ext uri="{C183D7F6-B498-43B3-948B-1728B52AA6E4}">
                <adec:decorative xmlns:adec="http://schemas.microsoft.com/office/drawing/2017/decorative" xmlns=""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503" y="1648387"/>
            <a:ext cx="973470" cy="665660"/>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A173A3FE-5BB6-4908-BE66-C60E0E934138}"/>
              </a:ext>
              <a:ext uri="{C183D7F6-B498-43B3-948B-1728B52AA6E4}">
                <adec:decorative xmlns:adec="http://schemas.microsoft.com/office/drawing/2017/decorative" xmlns="" val="1"/>
              </a:ext>
            </a:extLst>
          </p:cNvPr>
          <p:cNvPicPr>
            <a:picLocks noChangeAspect="1" noChangeArrowheads="1"/>
          </p:cNvPicPr>
          <p:nvPr/>
        </p:nvPicPr>
        <p:blipFill>
          <a:blip r:embed="rId6"/>
          <a:srcRect t="3391" b="3391"/>
          <a:stretch/>
        </p:blipFill>
        <p:spPr bwMode="auto">
          <a:xfrm>
            <a:off x="7803575" y="2750926"/>
            <a:ext cx="973699" cy="665660"/>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54BF351-006B-4013-9E9F-1ADD59DFC18A}"/>
              </a:ext>
              <a:ext uri="{C183D7F6-B498-43B3-948B-1728B52AA6E4}">
                <adec:decorative xmlns:adec="http://schemas.microsoft.com/office/drawing/2017/decorative" xmlns="" val="1"/>
              </a:ext>
            </a:extLst>
          </p:cNvPr>
          <p:cNvPicPr>
            <a:picLocks noChangeAspect="1"/>
          </p:cNvPicPr>
          <p:nvPr>
            <p:custDataLst>
              <p:tags r:id="rId1"/>
            </p:custDataLst>
          </p:nvPr>
        </p:nvPicPr>
        <p:blipFill rotWithShape="1">
          <a:blip r:embed="rId7"/>
          <a:srcRect/>
          <a:stretch/>
        </p:blipFill>
        <p:spPr>
          <a:xfrm>
            <a:off x="7220207" y="3664713"/>
            <a:ext cx="973717" cy="665660"/>
          </a:xfrm>
          <a:prstGeom prst="ellipse">
            <a:avLst/>
          </a:prstGeom>
          <a:noFill/>
          <a:ln w="38100">
            <a:solidFill>
              <a:schemeClr val="bg1">
                <a:lumMod val="75000"/>
              </a:schemeClr>
            </a:solidFill>
          </a:ln>
        </p:spPr>
      </p:pic>
      <p:pic>
        <p:nvPicPr>
          <p:cNvPr id="20" name="Picture 19">
            <a:extLst>
              <a:ext uri="{FF2B5EF4-FFF2-40B4-BE49-F238E27FC236}">
                <a16:creationId xmlns:a16="http://schemas.microsoft.com/office/drawing/2014/main" id="{1814A687-3C72-4F0E-B762-1E1D35E16DE1}"/>
              </a:ext>
              <a:ext uri="{C183D7F6-B498-43B3-948B-1728B52AA6E4}">
                <adec:decorative xmlns:adec="http://schemas.microsoft.com/office/drawing/2017/decorative" xmlns="" val="1"/>
              </a:ext>
            </a:extLst>
          </p:cNvPr>
          <p:cNvPicPr>
            <a:picLocks noChangeAspect="1"/>
          </p:cNvPicPr>
          <p:nvPr>
            <p:custDataLst>
              <p:tags r:id="rId2"/>
            </p:custDataLst>
          </p:nvPr>
        </p:nvPicPr>
        <p:blipFill rotWithShape="1">
          <a:blip r:embed="rId8"/>
          <a:srcRect/>
          <a:stretch/>
        </p:blipFill>
        <p:spPr>
          <a:xfrm>
            <a:off x="4934289" y="2787589"/>
            <a:ext cx="973717" cy="665660"/>
          </a:xfrm>
          <a:prstGeom prst="ellipse">
            <a:avLst/>
          </a:prstGeom>
          <a:noFill/>
          <a:ln w="38100">
            <a:solidFill>
              <a:schemeClr val="bg1">
                <a:lumMod val="75000"/>
              </a:schemeClr>
            </a:solidFill>
          </a:ln>
        </p:spPr>
      </p:pic>
      <p:pic>
        <p:nvPicPr>
          <p:cNvPr id="21" name="Picture 20">
            <a:extLst>
              <a:ext uri="{FF2B5EF4-FFF2-40B4-BE49-F238E27FC236}">
                <a16:creationId xmlns:a16="http://schemas.microsoft.com/office/drawing/2014/main" id="{EC1E6532-02AA-454C-8268-02A1A0CC7B27}"/>
              </a:ext>
              <a:ext uri="{C183D7F6-B498-43B3-948B-1728B52AA6E4}">
                <adec:decorative xmlns:adec="http://schemas.microsoft.com/office/drawing/2017/decorative" xmlns=""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0570" y="3650266"/>
            <a:ext cx="865306" cy="665660"/>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35AA4F7D-ACB1-43E5-BAB4-B5152642C4AB}"/>
              </a:ext>
              <a:ext uri="{C183D7F6-B498-43B3-948B-1728B52AA6E4}">
                <adec:decorative xmlns:adec="http://schemas.microsoft.com/office/drawing/2017/decorative" xmlns="" val="1"/>
              </a:ext>
            </a:extLst>
          </p:cNvPr>
          <p:cNvPicPr>
            <a:picLocks noChangeAspect="1" noChangeArrowheads="1"/>
          </p:cNvPicPr>
          <p:nvPr/>
        </p:nvPicPr>
        <p:blipFill rotWithShape="1">
          <a:blip r:embed="rId10"/>
          <a:srcRect t="23329" b="32237"/>
          <a:stretch/>
        </p:blipFill>
        <p:spPr bwMode="auto">
          <a:xfrm>
            <a:off x="6349428" y="941382"/>
            <a:ext cx="973699" cy="665660"/>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0E7EB68-5D41-454C-9678-35D1DDFAC65A}"/>
              </a:ext>
              <a:ext uri="{C183D7F6-B498-43B3-948B-1728B52AA6E4}">
                <adec:decorative xmlns:adec="http://schemas.microsoft.com/office/drawing/2017/decorative" xmlns="" val="1"/>
              </a:ext>
            </a:extLst>
          </p:cNvPr>
          <p:cNvPicPr>
            <a:picLocks noChangeAspect="1"/>
          </p:cNvPicPr>
          <p:nvPr/>
        </p:nvPicPr>
        <p:blipFill rotWithShape="1">
          <a:blip r:embed="rId11"/>
          <a:srcRect l="18525" r="18525"/>
          <a:stretch/>
        </p:blipFill>
        <p:spPr>
          <a:xfrm>
            <a:off x="6242527" y="2086618"/>
            <a:ext cx="1307316" cy="1198188"/>
          </a:xfrm>
          <a:prstGeom prst="ellipse">
            <a:avLst/>
          </a:prstGeom>
          <a:noFill/>
          <a:ln w="38100">
            <a:solidFill>
              <a:schemeClr val="bg1">
                <a:lumMod val="75000"/>
              </a:schemeClr>
            </a:solidFill>
          </a:ln>
        </p:spPr>
      </p:pic>
      <p:sp>
        <p:nvSpPr>
          <p:cNvPr id="24" name="Content Placeholder 1">
            <a:extLst>
              <a:ext uri="{FF2B5EF4-FFF2-40B4-BE49-F238E27FC236}">
                <a16:creationId xmlns:a16="http://schemas.microsoft.com/office/drawing/2014/main" id="{5A487843-E252-433E-8275-70E76C55CFD1}"/>
              </a:ext>
            </a:extLst>
          </p:cNvPr>
          <p:cNvSpPr txBox="1">
            <a:spLocks/>
          </p:cNvSpPr>
          <p:nvPr/>
        </p:nvSpPr>
        <p:spPr bwMode="auto">
          <a:xfrm>
            <a:off x="6534791" y="1885324"/>
            <a:ext cx="980306" cy="233058"/>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1100" b="1" spc="0">
                <a:solidFill>
                  <a:prstClr val="black"/>
                </a:solidFill>
                <a:latin typeface="+mj-lt"/>
                <a:ea typeface="Verdana" panose="020B0604030504040204" pitchFamily="34" charset="0"/>
              </a:rPr>
              <a:t>Turun seutu</a:t>
            </a:r>
          </a:p>
        </p:txBody>
      </p:sp>
      <p:sp>
        <p:nvSpPr>
          <p:cNvPr id="26" name="Content Placeholder 1">
            <a:extLst>
              <a:ext uri="{FF2B5EF4-FFF2-40B4-BE49-F238E27FC236}">
                <a16:creationId xmlns:a16="http://schemas.microsoft.com/office/drawing/2014/main" id="{41784097-D324-45C8-B7C5-BE3C361721D7}"/>
              </a:ext>
            </a:extLst>
          </p:cNvPr>
          <p:cNvSpPr txBox="1">
            <a:spLocks/>
          </p:cNvSpPr>
          <p:nvPr/>
        </p:nvSpPr>
        <p:spPr bwMode="auto">
          <a:xfrm>
            <a:off x="8146345" y="3468245"/>
            <a:ext cx="865306" cy="196468"/>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r>
              <a:rPr lang="fi-FI" sz="800" spc="0">
                <a:solidFill>
                  <a:prstClr val="black"/>
                </a:solidFill>
                <a:latin typeface="+mj-lt"/>
                <a:ea typeface="Verdana" panose="020B0604030504040204" pitchFamily="34" charset="0"/>
              </a:rPr>
              <a:t>Ympärivuotisuus</a:t>
            </a:r>
          </a:p>
        </p:txBody>
      </p:sp>
      <p:sp>
        <p:nvSpPr>
          <p:cNvPr id="27" name="TextBox 26">
            <a:extLst>
              <a:ext uri="{FF2B5EF4-FFF2-40B4-BE49-F238E27FC236}">
                <a16:creationId xmlns:a16="http://schemas.microsoft.com/office/drawing/2014/main" id="{0E189667-1CD7-4971-88E1-9F035E24D8CE}"/>
              </a:ext>
            </a:extLst>
          </p:cNvPr>
          <p:cNvSpPr txBox="1"/>
          <p:nvPr/>
        </p:nvSpPr>
        <p:spPr>
          <a:xfrm>
            <a:off x="633313" y="4480803"/>
            <a:ext cx="4738096" cy="600164"/>
          </a:xfrm>
          <a:prstGeom prst="rect">
            <a:avLst/>
          </a:prstGeom>
          <a:noFill/>
        </p:spPr>
        <p:txBody>
          <a:bodyPr wrap="square">
            <a:spAutoFit/>
          </a:bodyPr>
          <a:lstStyle/>
          <a:p>
            <a:pPr defTabSz="457143">
              <a:spcAft>
                <a:spcPts val="300"/>
              </a:spcAft>
              <a:defRPr/>
            </a:pPr>
            <a:r>
              <a:rPr lang="en-GB" sz="700" spc="0" err="1">
                <a:latin typeface="+mj-lt"/>
                <a:cs typeface="+mn-cs"/>
              </a:rPr>
              <a:t>Lähteet</a:t>
            </a:r>
            <a:r>
              <a:rPr lang="en-GB" sz="700" spc="0">
                <a:latin typeface="+mj-lt"/>
                <a:cs typeface="+mn-cs"/>
              </a:rPr>
              <a:t>: </a:t>
            </a:r>
          </a:p>
          <a:p>
            <a:pPr defTabSz="457143">
              <a:spcAft>
                <a:spcPts val="300"/>
              </a:spcAft>
              <a:defRPr/>
            </a:pPr>
            <a:r>
              <a:rPr lang="en-GB" sz="700" spc="0">
                <a:latin typeface="+mj-lt"/>
                <a:cs typeface="+mn-cs"/>
              </a:rPr>
              <a:t>Business Finland, Trends and signals of the future of international travel in Finland, Results of Visit Finland workshops 2020</a:t>
            </a:r>
          </a:p>
          <a:p>
            <a:pPr defTabSz="457143">
              <a:spcAft>
                <a:spcPts val="300"/>
              </a:spcAft>
              <a:defRPr/>
            </a:pPr>
            <a:r>
              <a:rPr lang="en-GB" sz="700" spc="0" err="1">
                <a:latin typeface="+mj-lt"/>
                <a:cs typeface="+mn-cs"/>
              </a:rPr>
              <a:t>Globetrender</a:t>
            </a:r>
            <a:r>
              <a:rPr lang="en-GB" sz="700" spc="0">
                <a:latin typeface="+mj-lt"/>
                <a:cs typeface="+mn-cs"/>
              </a:rPr>
              <a:t> – The future of travel – Travel in the age of covid-19: </a:t>
            </a:r>
            <a:r>
              <a:rPr lang="en-GB" sz="700" spc="0">
                <a:latin typeface="+mj-lt"/>
                <a:cs typeface="+mn-cs"/>
                <a:hlinkClick r:id="rId12">
                  <a:extLst>
                    <a:ext uri="{A12FA001-AC4F-418D-AE19-62706E023703}">
                      <ahyp:hlinkClr xmlns:ahyp="http://schemas.microsoft.com/office/drawing/2018/hyperlinkcolor" xmlns="" val="tx"/>
                    </a:ext>
                  </a:extLst>
                </a:hlinkClick>
              </a:rPr>
              <a:t>https://www.businessfinland.fi/49cf70/globalassets/finnish-customers/news/news/2020/globetrender-travel-in-the-age-of-covid-19-report.pdf</a:t>
            </a:r>
            <a:endParaRPr lang="en-GB" sz="700" spc="0">
              <a:latin typeface="+mj-lt"/>
              <a:cs typeface="+mn-cs"/>
            </a:endParaRPr>
          </a:p>
        </p:txBody>
      </p:sp>
    </p:spTree>
    <p:extLst>
      <p:ext uri="{BB962C8B-B14F-4D97-AF65-F5344CB8AC3E}">
        <p14:creationId xmlns:p14="http://schemas.microsoft.com/office/powerpoint/2010/main" val="637226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778074"/>
            <a:ext cx="4032099" cy="418688"/>
          </a:xfrm>
        </p:spPr>
        <p:txBody>
          <a:bodyPr>
            <a:normAutofit/>
          </a:bodyPr>
          <a:lstStyle/>
          <a:p>
            <a:r>
              <a:rPr lang="fi-FI" sz="1800" dirty="0"/>
              <a:t>Matkailukohteiden vetovoima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99794" y="1280927"/>
            <a:ext cx="5116059" cy="3031919"/>
          </a:xfrm>
        </p:spPr>
        <p:txBody>
          <a:bodyPr>
            <a:normAutofit/>
          </a:bodyPr>
          <a:lstStyle/>
          <a:p>
            <a:r>
              <a:rPr lang="fi-FI" dirty="0"/>
              <a:t>Fölin laajenemisalueen kunnat hyötyvät matkailun ilmiöistä joita pandemia on vahvistanut kuten: </a:t>
            </a:r>
          </a:p>
          <a:p>
            <a:pPr marL="179388" indent="-171450">
              <a:buFont typeface="Arial" panose="020B0604020202020204" pitchFamily="34" charset="0"/>
              <a:buChar char="•"/>
            </a:pPr>
            <a:r>
              <a:rPr lang="fi-FI" dirty="0"/>
              <a:t>Pyörämatkailu</a:t>
            </a:r>
          </a:p>
          <a:p>
            <a:pPr marL="179388" indent="-171450">
              <a:buFont typeface="Arial" panose="020B0604020202020204" pitchFamily="34" charset="0"/>
              <a:buChar char="•"/>
            </a:pPr>
            <a:r>
              <a:rPr lang="fi-FI" dirty="0"/>
              <a:t>Pienemmät matkakohteet, autenttisuus</a:t>
            </a:r>
          </a:p>
          <a:p>
            <a:pPr marL="179388" indent="-171450">
              <a:buFont typeface="Arial" panose="020B0604020202020204" pitchFamily="34" charset="0"/>
              <a:buChar char="•"/>
            </a:pPr>
            <a:r>
              <a:rPr lang="fi-FI" dirty="0"/>
              <a:t>Matkanteon hidastaminen jotta voi kokea enemmän</a:t>
            </a:r>
          </a:p>
          <a:p>
            <a:endParaRPr lang="fi-FI" dirty="0"/>
          </a:p>
          <a:p>
            <a:r>
              <a:rPr lang="fi-FI" dirty="0"/>
              <a:t>Toisaalta sujuva saavutettavuus on keskeistä: </a:t>
            </a:r>
          </a:p>
          <a:p>
            <a:pPr marL="179388" indent="-171450">
              <a:buFont typeface="Arial" panose="020B0604020202020204" pitchFamily="34" charset="0"/>
              <a:buChar char="•"/>
            </a:pPr>
            <a:r>
              <a:rPr lang="fi-FI" dirty="0"/>
              <a:t>Julkinen liikenne on kriittinen tekijä ympäristötietoisille, autottomille, kansainvälisille matkailijoille, opiskelijoille</a:t>
            </a:r>
          </a:p>
          <a:p>
            <a:pPr marL="179388" indent="-171450">
              <a:buFont typeface="Arial" panose="020B0604020202020204" pitchFamily="34" charset="0"/>
              <a:buChar char="•"/>
            </a:pPr>
            <a:r>
              <a:rPr lang="fi-FI" dirty="0"/>
              <a:t>Urbaanit kaupunkilaiset ovat tottuneet ”smart design” ratkaisuihin: liput, kartat ja reitit löytyvät helposti ja ostopolulta saa kaikki tarvittavat palvelut</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26" name="Picture 8">
            <a:extLst>
              <a:ext uri="{FF2B5EF4-FFF2-40B4-BE49-F238E27FC236}">
                <a16:creationId xmlns:a16="http://schemas.microsoft.com/office/drawing/2014/main" id="{7DF58D2F-1A16-449B-BE86-97E8CD211185}"/>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614" b="26614"/>
          <a:stretch/>
        </p:blipFill>
        <p:spPr bwMode="auto">
          <a:xfrm>
            <a:off x="7768830" y="2271510"/>
            <a:ext cx="1009279" cy="718139"/>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534D21E-278B-47C1-8747-62EFC6A2D12B}"/>
              </a:ext>
            </a:extLst>
          </p:cNvPr>
          <p:cNvSpPr txBox="1"/>
          <p:nvPr/>
        </p:nvSpPr>
        <p:spPr>
          <a:xfrm>
            <a:off x="7768830" y="2030887"/>
            <a:ext cx="1098945" cy="169277"/>
          </a:xfrm>
          <a:prstGeom prst="rect">
            <a:avLst/>
          </a:prstGeom>
          <a:noFill/>
        </p:spPr>
        <p:txBody>
          <a:bodyPr wrap="square" lIns="0" tIns="0" rIns="0" bIns="0" rtlCol="0">
            <a:spAutoFit/>
          </a:bodyPr>
          <a:lstStyle/>
          <a:p>
            <a:r>
              <a:rPr lang="fi-FI" sz="1100"/>
              <a:t>Paimion parantola</a:t>
            </a:r>
          </a:p>
        </p:txBody>
      </p:sp>
      <p:pic>
        <p:nvPicPr>
          <p:cNvPr id="28" name="Picture 8">
            <a:extLst>
              <a:ext uri="{FF2B5EF4-FFF2-40B4-BE49-F238E27FC236}">
                <a16:creationId xmlns:a16="http://schemas.microsoft.com/office/drawing/2014/main" id="{057152B4-5A13-4360-9E83-E7656B66031E}"/>
              </a:ext>
              <a:ext uri="{C183D7F6-B498-43B3-948B-1728B52AA6E4}">
                <adec:decorative xmlns:adec="http://schemas.microsoft.com/office/drawing/2017/decorative" xmlns=""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 r="250"/>
          <a:stretch/>
        </p:blipFill>
        <p:spPr bwMode="auto">
          <a:xfrm>
            <a:off x="5488112" y="434554"/>
            <a:ext cx="1009279" cy="718139"/>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F4E0A8D-E353-43F7-8AD2-489C5B9BA01D}"/>
              </a:ext>
            </a:extLst>
          </p:cNvPr>
          <p:cNvSpPr txBox="1"/>
          <p:nvPr/>
        </p:nvSpPr>
        <p:spPr>
          <a:xfrm>
            <a:off x="5349283" y="223790"/>
            <a:ext cx="1191191" cy="353943"/>
          </a:xfrm>
          <a:prstGeom prst="rect">
            <a:avLst/>
          </a:prstGeom>
          <a:noFill/>
        </p:spPr>
        <p:txBody>
          <a:bodyPr wrap="square" lIns="0" tIns="0" rIns="0" bIns="0" rtlCol="0">
            <a:spAutoFit/>
          </a:bodyPr>
          <a:lstStyle/>
          <a:p>
            <a:pPr algn="ctr"/>
            <a:r>
              <a:rPr lang="fi-FI" sz="1100"/>
              <a:t>Louhisaaren linna</a:t>
            </a:r>
          </a:p>
          <a:p>
            <a:endParaRPr lang="fi-FI" sz="1200"/>
          </a:p>
        </p:txBody>
      </p:sp>
      <p:pic>
        <p:nvPicPr>
          <p:cNvPr id="30" name="Picture 8">
            <a:extLst>
              <a:ext uri="{FF2B5EF4-FFF2-40B4-BE49-F238E27FC236}">
                <a16:creationId xmlns:a16="http://schemas.microsoft.com/office/drawing/2014/main" id="{0DEB8150-55F2-484F-8D06-44A1371909BC}"/>
              </a:ext>
              <a:ext uri="{C183D7F6-B498-43B3-948B-1728B52AA6E4}">
                <adec:decorative xmlns:adec="http://schemas.microsoft.com/office/drawing/2017/decorative" xmlns=""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577" b="5577"/>
          <a:stretch/>
        </p:blipFill>
        <p:spPr bwMode="auto">
          <a:xfrm>
            <a:off x="7478010" y="562788"/>
            <a:ext cx="1009279" cy="718139"/>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B77BD683-84EE-403D-8C4D-811372F0862A}"/>
              </a:ext>
              <a:ext uri="{C183D7F6-B498-43B3-948B-1728B52AA6E4}">
                <adec:decorative xmlns:adec="http://schemas.microsoft.com/office/drawing/2017/decorative" xmlns=""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 b="24"/>
          <a:stretch/>
        </p:blipFill>
        <p:spPr bwMode="auto">
          <a:xfrm>
            <a:off x="5504899" y="2667966"/>
            <a:ext cx="1009279" cy="718139"/>
          </a:xfrm>
          <a:prstGeom prst="ellipse">
            <a:avLst/>
          </a:prstGeom>
          <a:noFill/>
          <a:ln w="38100">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E6BFF3D-EC84-4B84-986F-C4C15929004D}"/>
              </a:ext>
            </a:extLst>
          </p:cNvPr>
          <p:cNvSpPr txBox="1"/>
          <p:nvPr/>
        </p:nvSpPr>
        <p:spPr>
          <a:xfrm>
            <a:off x="5410605" y="2421383"/>
            <a:ext cx="1155864" cy="169277"/>
          </a:xfrm>
          <a:prstGeom prst="rect">
            <a:avLst/>
          </a:prstGeom>
          <a:noFill/>
        </p:spPr>
        <p:txBody>
          <a:bodyPr wrap="square" lIns="0" tIns="0" rIns="0" bIns="0" rtlCol="0">
            <a:spAutoFit/>
          </a:bodyPr>
          <a:lstStyle/>
          <a:p>
            <a:r>
              <a:rPr lang="fi-FI" sz="1100"/>
              <a:t>Saariston rengastie</a:t>
            </a:r>
          </a:p>
        </p:txBody>
      </p:sp>
      <p:pic>
        <p:nvPicPr>
          <p:cNvPr id="33" name="Picture 32">
            <a:extLst>
              <a:ext uri="{FF2B5EF4-FFF2-40B4-BE49-F238E27FC236}">
                <a16:creationId xmlns:a16="http://schemas.microsoft.com/office/drawing/2014/main" id="{3CE9CAD6-D6ED-4889-9C24-9B9C89EB3653}"/>
              </a:ext>
              <a:ext uri="{C183D7F6-B498-43B3-948B-1728B52AA6E4}">
                <adec:decorative xmlns:adec="http://schemas.microsoft.com/office/drawing/2017/decorative" xmlns="" val="1"/>
              </a:ext>
            </a:extLst>
          </p:cNvPr>
          <p:cNvPicPr>
            <a:picLocks noChangeAspect="1"/>
          </p:cNvPicPr>
          <p:nvPr/>
        </p:nvPicPr>
        <p:blipFill rotWithShape="1">
          <a:blip r:embed="rId7">
            <a:extLst>
              <a:ext uri="{28A0092B-C50C-407E-A947-70E740481C1C}">
                <a14:useLocalDpi xmlns:a14="http://schemas.microsoft.com/office/drawing/2010/main" val="0"/>
              </a:ext>
            </a:extLst>
          </a:blip>
          <a:srcRect t="5322" b="5322"/>
          <a:stretch/>
        </p:blipFill>
        <p:spPr>
          <a:xfrm>
            <a:off x="6265717" y="1179720"/>
            <a:ext cx="1355406" cy="1292650"/>
          </a:xfrm>
          <a:prstGeom prst="ellipse">
            <a:avLst/>
          </a:prstGeom>
          <a:noFill/>
          <a:ln w="38100">
            <a:solidFill>
              <a:schemeClr val="bg1">
                <a:lumMod val="75000"/>
              </a:schemeClr>
            </a:solidFill>
          </a:ln>
        </p:spPr>
      </p:pic>
      <p:sp>
        <p:nvSpPr>
          <p:cNvPr id="34" name="Content Placeholder 1">
            <a:extLst>
              <a:ext uri="{FF2B5EF4-FFF2-40B4-BE49-F238E27FC236}">
                <a16:creationId xmlns:a16="http://schemas.microsoft.com/office/drawing/2014/main" id="{6F23D8AC-EC81-4327-B227-45DCB3C45677}"/>
              </a:ext>
            </a:extLst>
          </p:cNvPr>
          <p:cNvSpPr txBox="1">
            <a:spLocks/>
          </p:cNvSpPr>
          <p:nvPr/>
        </p:nvSpPr>
        <p:spPr bwMode="auto">
          <a:xfrm>
            <a:off x="6752463" y="965843"/>
            <a:ext cx="1016367" cy="251432"/>
          </a:xfrm>
          <a:prstGeom prst="rect">
            <a:avLst/>
          </a:prstGeom>
          <a:noFill/>
          <a:ln w="9525">
            <a:noFill/>
            <a:miter lim="800000"/>
            <a:headEnd/>
            <a:tailEnd/>
          </a:ln>
          <a:effectLst/>
        </p:spPr>
        <p:txBody>
          <a:bodyPr vert="horz" wrap="square" lIns="35994" tIns="0" rIns="0" bIns="0" numCol="1" anchor="t" anchorCtr="0" compatLnSpc="1">
            <a:prstTxWarp prst="textNoShape">
              <a:avLst/>
            </a:prstTxWarp>
            <a:noAutofit/>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a:solidFill>
                  <a:schemeClr val="tx1"/>
                </a:solidFill>
                <a:latin typeface="Verdana"/>
                <a:ea typeface="ＭＳ Ｐゴシック" pitchFamily="-111" charset="-128"/>
                <a:cs typeface="ＭＳ Ｐゴシック" pitchFamily="-111" charset="-128"/>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a:solidFill>
                  <a:schemeClr val="tx1"/>
                </a:solidFill>
                <a:latin typeface="Verdana"/>
                <a:ea typeface="ＭＳ Ｐゴシック" pitchFamily="-111" charset="-128"/>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3pPr>
            <a:lvl4pPr marL="1386000" indent="-284400" algn="l" defTabSz="457189" rtl="0" eaLnBrk="1" fontAlgn="base" hangingPunct="1">
              <a:lnSpc>
                <a:spcPct val="100000"/>
              </a:lnSpc>
              <a:spcBef>
                <a:spcPct val="0"/>
              </a:spcBef>
              <a:spcAft>
                <a:spcPts val="1200"/>
              </a:spcAft>
              <a:buFont typeface="Verdana" pitchFamily="34" charset="0"/>
              <a:buChar char="•"/>
              <a:defRPr sz="1400" kern="1200">
                <a:solidFill>
                  <a:schemeClr val="tx1"/>
                </a:solidFill>
                <a:latin typeface="Verdana"/>
                <a:ea typeface="ＭＳ Ｐゴシック" pitchFamily="-111" charset="-128"/>
                <a:cs typeface="+mn-cs"/>
              </a:defRPr>
            </a:lvl4pPr>
            <a:lvl5pPr marL="1699200" indent="-284400" algn="l" defTabSz="457189" rtl="0" eaLnBrk="1" fontAlgn="base" hangingPunct="1">
              <a:lnSpc>
                <a:spcPct val="100000"/>
              </a:lnSpc>
              <a:spcBef>
                <a:spcPct val="0"/>
              </a:spcBef>
              <a:spcAft>
                <a:spcPts val="1200"/>
              </a:spcAft>
              <a:buFont typeface="Verdana" pitchFamily="34" charset="0"/>
              <a:buChar char="•"/>
              <a:defRPr sz="1400" kern="1200" spc="-100" baseline="0">
                <a:solidFill>
                  <a:schemeClr val="tx1"/>
                </a:solidFill>
                <a:latin typeface="Verdana"/>
                <a:ea typeface="ＭＳ Ｐゴシック" pitchFamily="-111"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43">
              <a:buNone/>
              <a:defRPr/>
            </a:pPr>
            <a:endParaRPr lang="fi-FI" sz="1200" b="1" spc="0">
              <a:solidFill>
                <a:prstClr val="black"/>
              </a:solidFill>
              <a:latin typeface="+mj-lt"/>
              <a:ea typeface="Verdana" panose="020B0604030504040204" pitchFamily="34" charset="0"/>
            </a:endParaRPr>
          </a:p>
        </p:txBody>
      </p:sp>
      <p:sp>
        <p:nvSpPr>
          <p:cNvPr id="35" name="TextBox 34">
            <a:extLst>
              <a:ext uri="{FF2B5EF4-FFF2-40B4-BE49-F238E27FC236}">
                <a16:creationId xmlns:a16="http://schemas.microsoft.com/office/drawing/2014/main" id="{780234FD-E70E-43C7-BE4A-B3AC7454CECC}"/>
              </a:ext>
            </a:extLst>
          </p:cNvPr>
          <p:cNvSpPr txBox="1"/>
          <p:nvPr/>
        </p:nvSpPr>
        <p:spPr>
          <a:xfrm>
            <a:off x="6759551" y="962362"/>
            <a:ext cx="463387" cy="169277"/>
          </a:xfrm>
          <a:prstGeom prst="rect">
            <a:avLst/>
          </a:prstGeom>
          <a:noFill/>
        </p:spPr>
        <p:txBody>
          <a:bodyPr wrap="square" lIns="0" tIns="0" rIns="0" bIns="0" rtlCol="0">
            <a:spAutoFit/>
          </a:bodyPr>
          <a:lstStyle/>
          <a:p>
            <a:r>
              <a:rPr lang="fi-FI" sz="1100"/>
              <a:t>Turku</a:t>
            </a:r>
          </a:p>
        </p:txBody>
      </p:sp>
      <p:sp>
        <p:nvSpPr>
          <p:cNvPr id="36" name="Rectangle: Rounded Corners 35">
            <a:extLst>
              <a:ext uri="{FF2B5EF4-FFF2-40B4-BE49-F238E27FC236}">
                <a16:creationId xmlns:a16="http://schemas.microsoft.com/office/drawing/2014/main" id="{DECA2FBE-1F81-4F45-B397-02EE4241B085}"/>
              </a:ext>
            </a:extLst>
          </p:cNvPr>
          <p:cNvSpPr/>
          <p:nvPr/>
        </p:nvSpPr>
        <p:spPr>
          <a:xfrm>
            <a:off x="662836" y="3618113"/>
            <a:ext cx="5834556" cy="1254175"/>
          </a:xfrm>
          <a:prstGeom prst="round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r"/>
            <a:endParaRPr lang="fi-FI"/>
          </a:p>
        </p:txBody>
      </p:sp>
      <p:pic>
        <p:nvPicPr>
          <p:cNvPr id="37" name="Picture 36">
            <a:extLst>
              <a:ext uri="{FF2B5EF4-FFF2-40B4-BE49-F238E27FC236}">
                <a16:creationId xmlns:a16="http://schemas.microsoft.com/office/drawing/2014/main" id="{C736D559-AB10-4CF4-9095-3D73FC957D22}"/>
              </a:ext>
              <a:ext uri="{C183D7F6-B498-43B3-948B-1728B52AA6E4}">
                <adec:decorative xmlns:adec="http://schemas.microsoft.com/office/drawing/2017/decorative" xmlns="" val="1"/>
              </a:ext>
            </a:extLst>
          </p:cNvPr>
          <p:cNvPicPr>
            <a:picLocks noChangeAspect="1"/>
          </p:cNvPicPr>
          <p:nvPr/>
        </p:nvPicPr>
        <p:blipFill>
          <a:blip r:embed="rId8"/>
          <a:stretch>
            <a:fillRect/>
          </a:stretch>
        </p:blipFill>
        <p:spPr>
          <a:xfrm>
            <a:off x="835072" y="3728883"/>
            <a:ext cx="1428750" cy="1071563"/>
          </a:xfrm>
          <a:prstGeom prst="rect">
            <a:avLst/>
          </a:prstGeom>
        </p:spPr>
      </p:pic>
      <p:sp>
        <p:nvSpPr>
          <p:cNvPr id="38" name="TextBox 37">
            <a:extLst>
              <a:ext uri="{FF2B5EF4-FFF2-40B4-BE49-F238E27FC236}">
                <a16:creationId xmlns:a16="http://schemas.microsoft.com/office/drawing/2014/main" id="{4FCFEA20-B4FD-465B-AB45-B59709620A20}"/>
              </a:ext>
            </a:extLst>
          </p:cNvPr>
          <p:cNvSpPr txBox="1"/>
          <p:nvPr/>
        </p:nvSpPr>
        <p:spPr bwMode="auto">
          <a:xfrm>
            <a:off x="2411635" y="3665805"/>
            <a:ext cx="4032028" cy="101566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buClrTx/>
              <a:buSzTx/>
              <a:tabLst/>
            </a:pPr>
            <a:r>
              <a:rPr kumimoji="0" lang="fi-FI" sz="1200" b="1" i="0" u="none" strike="noStrike" kern="1200" cap="none" spc="0" normalizeH="0" baseline="0" noProof="0">
                <a:ln>
                  <a:noFill/>
                </a:ln>
                <a:effectLst/>
                <a:uLnTx/>
                <a:uFillTx/>
                <a:latin typeface="Arial" panose="020B0604020202020204" pitchFamily="34" charset="0"/>
                <a:ea typeface="Verdana" pitchFamily="34" charset="0"/>
                <a:cs typeface="Arial" panose="020B0604020202020204" pitchFamily="34" charset="0"/>
              </a:rPr>
              <a:t>Benchmark: Wienissä paikallisbussilla viinitiloille</a:t>
            </a:r>
          </a:p>
          <a:p>
            <a:pPr marR="0" algn="l" defTabSz="457200" rtl="0" eaLnBrk="0" fontAlgn="base" latinLnBrk="0" hangingPunct="0">
              <a:spcBef>
                <a:spcPct val="0"/>
              </a:spcBef>
              <a:buClrTx/>
              <a:buSzTx/>
              <a:tabLst/>
            </a:pPr>
            <a:endParaRPr lang="fi-FI" sz="900" spc="0">
              <a:latin typeface="Arial" panose="020B0604020202020204" pitchFamily="34" charset="0"/>
              <a:cs typeface="Arial" panose="020B0604020202020204" pitchFamily="34" charset="0"/>
            </a:endParaRPr>
          </a:p>
          <a:p>
            <a:pPr marR="0" algn="l" defTabSz="457200" rtl="0" eaLnBrk="0" fontAlgn="base" latinLnBrk="0" hangingPunct="0">
              <a:spcBef>
                <a:spcPct val="0"/>
              </a:spcBef>
              <a:buClrTx/>
              <a:buSzTx/>
              <a:tabLst/>
            </a:pPr>
            <a:r>
              <a:rPr lang="fi-FI" sz="900" spc="0">
                <a:latin typeface="Arial" panose="020B0604020202020204" pitchFamily="34" charset="0"/>
                <a:cs typeface="Arial" panose="020B0604020202020204" pitchFamily="34" charset="0"/>
              </a:rPr>
              <a:t>Itävallan pääkaupungissa matkailija voi hyödyntää kaupungin joukkoliikenne-järjestelmää ja tehdä kätevästi päiväretken viininviljelyalueelle. Keskustasta pääsee metron ja bussin yhdistelmälipulla. </a:t>
            </a:r>
          </a:p>
          <a:p>
            <a:pPr marR="0" algn="l" defTabSz="457200" rtl="0" eaLnBrk="0" fontAlgn="base" latinLnBrk="0" hangingPunct="0">
              <a:spcBef>
                <a:spcPct val="0"/>
              </a:spcBef>
              <a:buClrTx/>
              <a:buSzTx/>
              <a:tabLst/>
            </a:pPr>
            <a:r>
              <a:rPr lang="fi-FI" sz="900" spc="0">
                <a:latin typeface="Arial" panose="020B0604020202020204" pitchFamily="34" charset="0"/>
                <a:cs typeface="Arial" panose="020B0604020202020204" pitchFamily="34" charset="0"/>
              </a:rPr>
              <a:t>Julkista liikennettä käyttämällä matkailijat hyödyttävät alueen asukkaita ja lisäävät alueen elinvoimaa kestävästi.</a:t>
            </a:r>
            <a:endParaRPr kumimoji="0" lang="fi-FI" sz="900" i="0" u="none" strike="noStrike" kern="1200" cap="none" spc="0" normalizeH="0" baseline="0" noProof="0">
              <a:ln>
                <a:noFill/>
              </a:ln>
              <a:effectLst/>
              <a:uLnTx/>
              <a:uFillTx/>
              <a:latin typeface="Arial" panose="020B0604020202020204" pitchFamily="34" charset="0"/>
              <a:ea typeface="Verdana" pitchFamily="34" charset="0"/>
              <a:cs typeface="Arial" panose="020B0604020202020204" pitchFamily="34" charset="0"/>
            </a:endParaRPr>
          </a:p>
        </p:txBody>
      </p:sp>
      <p:sp>
        <p:nvSpPr>
          <p:cNvPr id="20" name="TextBox 19">
            <a:extLst>
              <a:ext uri="{FF2B5EF4-FFF2-40B4-BE49-F238E27FC236}">
                <a16:creationId xmlns:a16="http://schemas.microsoft.com/office/drawing/2014/main" id="{CC8E89CB-AEEE-452E-9F11-3D25CF71B654}"/>
              </a:ext>
            </a:extLst>
          </p:cNvPr>
          <p:cNvSpPr txBox="1"/>
          <p:nvPr/>
        </p:nvSpPr>
        <p:spPr>
          <a:xfrm>
            <a:off x="7162800" y="325993"/>
            <a:ext cx="1657350" cy="169277"/>
          </a:xfrm>
          <a:prstGeom prst="rect">
            <a:avLst/>
          </a:prstGeom>
          <a:noFill/>
        </p:spPr>
        <p:txBody>
          <a:bodyPr wrap="square" lIns="0" tIns="0" rIns="0" bIns="0" rtlCol="0">
            <a:spAutoFit/>
          </a:bodyPr>
          <a:lstStyle/>
          <a:p>
            <a:r>
              <a:rPr lang="fi-FI" sz="1100"/>
              <a:t>Kuhankuonon retkeilyreitistö</a:t>
            </a:r>
          </a:p>
        </p:txBody>
      </p:sp>
      <p:sp>
        <p:nvSpPr>
          <p:cNvPr id="21" name="TextBox 20">
            <a:extLst>
              <a:ext uri="{FF2B5EF4-FFF2-40B4-BE49-F238E27FC236}">
                <a16:creationId xmlns:a16="http://schemas.microsoft.com/office/drawing/2014/main" id="{7A62216F-B93D-4BD8-AEBB-9832F7B8DE61}"/>
              </a:ext>
            </a:extLst>
          </p:cNvPr>
          <p:cNvSpPr txBox="1"/>
          <p:nvPr/>
        </p:nvSpPr>
        <p:spPr>
          <a:xfrm>
            <a:off x="629841" y="4957615"/>
            <a:ext cx="6137226" cy="107722"/>
          </a:xfrm>
          <a:prstGeom prst="rect">
            <a:avLst/>
          </a:prstGeom>
          <a:noFill/>
        </p:spPr>
        <p:txBody>
          <a:bodyPr wrap="square" lIns="0" tIns="0" rIns="0" bIns="0" rtlCol="0">
            <a:spAutoFit/>
          </a:bodyPr>
          <a:lstStyle/>
          <a:p>
            <a:r>
              <a:rPr lang="fi-FI" sz="700"/>
              <a:t>Kuvat: kissmyturku.fi; paimio.fi; nousiainen.fi, Juho Kuva (rengastie), https://www.vienna-unwrapped.com/vienna-wineries/  </a:t>
            </a:r>
          </a:p>
        </p:txBody>
      </p:sp>
    </p:spTree>
    <p:extLst>
      <p:ext uri="{BB962C8B-B14F-4D97-AF65-F5344CB8AC3E}">
        <p14:creationId xmlns:p14="http://schemas.microsoft.com/office/powerpoint/2010/main" val="3890442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96AB-2AF5-4E1E-8FE7-E9520DD4BBA5}"/>
              </a:ext>
            </a:extLst>
          </p:cNvPr>
          <p:cNvSpPr>
            <a:spLocks noGrp="1"/>
          </p:cNvSpPr>
          <p:nvPr>
            <p:ph type="title"/>
          </p:nvPr>
        </p:nvSpPr>
        <p:spPr/>
        <p:txBody>
          <a:bodyPr>
            <a:normAutofit/>
          </a:bodyPr>
          <a:lstStyle/>
          <a:p>
            <a:r>
              <a:rPr lang="fi-FI" dirty="0"/>
              <a:t>Saavutettavuus matkailun kehittämisessä</a:t>
            </a:r>
          </a:p>
        </p:txBody>
      </p:sp>
      <p:sp>
        <p:nvSpPr>
          <p:cNvPr id="3" name="Content Placeholder 2">
            <a:extLst>
              <a:ext uri="{FF2B5EF4-FFF2-40B4-BE49-F238E27FC236}">
                <a16:creationId xmlns:a16="http://schemas.microsoft.com/office/drawing/2014/main" id="{D86FDA17-FFA6-45BC-A44D-2D5E2F9620B2}"/>
              </a:ext>
            </a:extLst>
          </p:cNvPr>
          <p:cNvSpPr>
            <a:spLocks noGrp="1"/>
          </p:cNvSpPr>
          <p:nvPr>
            <p:ph sz="half" idx="2"/>
          </p:nvPr>
        </p:nvSpPr>
        <p:spPr>
          <a:xfrm>
            <a:off x="629841" y="1687652"/>
            <a:ext cx="3126740" cy="2824387"/>
          </a:xfrm>
        </p:spPr>
        <p:txBody>
          <a:bodyPr>
            <a:noAutofit/>
          </a:bodyPr>
          <a:lstStyle/>
          <a:p>
            <a:r>
              <a:rPr lang="fi-FI" sz="900"/>
              <a:t>Varsinais-Suomen matkailun kehittämisen tavoitteita ja toimenpiteitä on linjattu Varsinais-Suomen liiton laatimassa Matkailuelinkeinon kehittämisen tiekartassa vuosille 2021–2027 otsikolla ”Yhdessä kestävää kasvua ja osaamista 2.0”.</a:t>
            </a:r>
          </a:p>
          <a:p>
            <a:endParaRPr lang="fi-FI" sz="900"/>
          </a:p>
          <a:p>
            <a:r>
              <a:rPr lang="fi-FI" sz="900"/>
              <a:t>Tiekartan tavoitteena on luoda edellytyksiä taloudelliselle toiminnalle koko Varsinais-Suomeen laajasti. Tavoitteena on ympärivuotisen matkailutulon kaksinkertaistaminen koronaa edeltävään vuoteen 2019 verrattuna. Tahtotila saavutettavuuden suhteen on määritelty: ”Helposti saavutettava ja ostettavan Varsinais-Suomen matkaketjujen kokonaisuus näyttäytyy asiakkaalle yksinkertaisena ja helppona.”</a:t>
            </a:r>
          </a:p>
        </p:txBody>
      </p:sp>
      <p:sp>
        <p:nvSpPr>
          <p:cNvPr id="4" name="Content Placeholder 3">
            <a:extLst>
              <a:ext uri="{FF2B5EF4-FFF2-40B4-BE49-F238E27FC236}">
                <a16:creationId xmlns:a16="http://schemas.microsoft.com/office/drawing/2014/main" id="{91DD047D-8C91-42E5-AF88-4014B34EB1DE}"/>
              </a:ext>
            </a:extLst>
          </p:cNvPr>
          <p:cNvSpPr>
            <a:spLocks noGrp="1"/>
          </p:cNvSpPr>
          <p:nvPr>
            <p:ph sz="quarter" idx="4"/>
          </p:nvPr>
        </p:nvSpPr>
        <p:spPr/>
        <p:txBody>
          <a:bodyPr>
            <a:normAutofit/>
          </a:bodyPr>
          <a:lstStyle/>
          <a:p>
            <a:r>
              <a:rPr lang="fi-FI" sz="900" i="1"/>
              <a:t>Visio:</a:t>
            </a:r>
          </a:p>
          <a:p>
            <a:r>
              <a:rPr lang="fi-FI" sz="900" i="1"/>
              <a:t>Varsinais-Suomi on Pohjoismaiden kestävimmin kasvava, ympärivuotinen saaristo-, luonto- ja kulttuurimatkailun kohde, jonka palvelut ovat helposti saavutettavissa ja ostettavissa.</a:t>
            </a:r>
            <a:endParaRPr lang="fi-FI" sz="1400"/>
          </a:p>
        </p:txBody>
      </p:sp>
      <p:pic>
        <p:nvPicPr>
          <p:cNvPr id="6" name="Picture 5" descr="Taulukko rekisteröityjen yöpymisten ja kokonaismatkailutulon nykytilasta ja tavoitetilasta vuodelle 2027">
            <a:extLst>
              <a:ext uri="{FF2B5EF4-FFF2-40B4-BE49-F238E27FC236}">
                <a16:creationId xmlns:a16="http://schemas.microsoft.com/office/drawing/2014/main" id="{32FA4C76-54EE-4ACC-9D22-8DB3B077C0AE}"/>
              </a:ext>
            </a:extLst>
          </p:cNvPr>
          <p:cNvPicPr>
            <a:picLocks noChangeAspect="1"/>
          </p:cNvPicPr>
          <p:nvPr/>
        </p:nvPicPr>
        <p:blipFill>
          <a:blip r:embed="rId2"/>
          <a:stretch>
            <a:fillRect/>
          </a:stretch>
        </p:blipFill>
        <p:spPr>
          <a:xfrm>
            <a:off x="4022764" y="2817652"/>
            <a:ext cx="3210395" cy="1312108"/>
          </a:xfrm>
          <a:prstGeom prst="rect">
            <a:avLst/>
          </a:prstGeom>
        </p:spPr>
      </p:pic>
      <p:sp>
        <p:nvSpPr>
          <p:cNvPr id="7" name="TextBox 6">
            <a:extLst>
              <a:ext uri="{FF2B5EF4-FFF2-40B4-BE49-F238E27FC236}">
                <a16:creationId xmlns:a16="http://schemas.microsoft.com/office/drawing/2014/main" id="{64D72BEE-9BD6-483C-968F-42111E590FE6}"/>
              </a:ext>
            </a:extLst>
          </p:cNvPr>
          <p:cNvSpPr txBox="1"/>
          <p:nvPr/>
        </p:nvSpPr>
        <p:spPr bwMode="auto">
          <a:xfrm>
            <a:off x="629841" y="4767263"/>
            <a:ext cx="6339972" cy="200055"/>
          </a:xfrm>
          <a:prstGeom prst="rect">
            <a:avLst/>
          </a:prstGeom>
          <a:noFill/>
          <a:ln w="9525">
            <a:noFill/>
            <a:miter lim="800000"/>
            <a:headEnd/>
            <a:tailEnd/>
          </a:ln>
          <a:effectLst/>
        </p:spPr>
        <p:txBody>
          <a:bodyPr wrap="square">
            <a:spAutoFit/>
          </a:bodyPr>
          <a:lstStyle/>
          <a:p>
            <a:r>
              <a:rPr lang="fi-FI" sz="700">
                <a:latin typeface="Arial" panose="020B0604020202020204" pitchFamily="34" charset="0"/>
                <a:cs typeface="Arial" panose="020B0604020202020204" pitchFamily="34" charset="0"/>
              </a:rPr>
              <a:t>Lähde: </a:t>
            </a:r>
            <a:r>
              <a:rPr lang="fi-FI" sz="700">
                <a:latin typeface="Arial" panose="020B0604020202020204" pitchFamily="34" charset="0"/>
                <a:cs typeface="Arial" panose="020B0604020202020204" pitchFamily="34" charset="0"/>
                <a:hlinkClick r:id="rId3"/>
              </a:rPr>
              <a:t>https://varsinais-suomi.fi/wp-content/uploads/2021/06/Varsinais-Suomen-matkailun-tiekartta-2027.pdf</a:t>
            </a:r>
            <a:r>
              <a:rPr lang="fi-FI" sz="7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592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96AB-2AF5-4E1E-8FE7-E9520DD4BBA5}"/>
              </a:ext>
            </a:extLst>
          </p:cNvPr>
          <p:cNvSpPr>
            <a:spLocks noGrp="1"/>
          </p:cNvSpPr>
          <p:nvPr>
            <p:ph type="title"/>
          </p:nvPr>
        </p:nvSpPr>
        <p:spPr>
          <a:xfrm>
            <a:off x="629841" y="813165"/>
            <a:ext cx="6536083" cy="418688"/>
          </a:xfrm>
        </p:spPr>
        <p:txBody>
          <a:bodyPr>
            <a:normAutofit fontScale="90000"/>
          </a:bodyPr>
          <a:lstStyle/>
          <a:p>
            <a:r>
              <a:rPr lang="fi-FI"/>
              <a:t>Saavutettavuus alueiden omissa matkailun kehittämissuunnitelmissa</a:t>
            </a:r>
          </a:p>
        </p:txBody>
      </p:sp>
      <p:sp>
        <p:nvSpPr>
          <p:cNvPr id="3" name="Content Placeholder 2">
            <a:extLst>
              <a:ext uri="{FF2B5EF4-FFF2-40B4-BE49-F238E27FC236}">
                <a16:creationId xmlns:a16="http://schemas.microsoft.com/office/drawing/2014/main" id="{D86FDA17-FFA6-45BC-A44D-2D5E2F9620B2}"/>
              </a:ext>
            </a:extLst>
          </p:cNvPr>
          <p:cNvSpPr>
            <a:spLocks noGrp="1"/>
          </p:cNvSpPr>
          <p:nvPr>
            <p:ph sz="half" idx="2"/>
          </p:nvPr>
        </p:nvSpPr>
        <p:spPr>
          <a:xfrm>
            <a:off x="629840" y="1510235"/>
            <a:ext cx="4333372" cy="3171303"/>
          </a:xfrm>
        </p:spPr>
        <p:txBody>
          <a:bodyPr>
            <a:noAutofit/>
          </a:bodyPr>
          <a:lstStyle/>
          <a:p>
            <a:r>
              <a:rPr lang="fi-FI" sz="900" dirty="0"/>
              <a:t>Fölin mahdollisesta laajenemisalueesta Parainen on vahvimmin profiloitunut matkailuun panostavana kaupunkina. Paraisten matkailustrategiassa vuosille 2021–2025 on nostettu keskeisimmiksi kehittämisteemoiksi brändin kehittäminen osana saaristoa, ympärivuotisuuden kehittäminen, saavutettavuuden kehittäminen ja seudullisen yhteistyön kehittäminen. </a:t>
            </a:r>
          </a:p>
          <a:p>
            <a:r>
              <a:rPr lang="fi-FI" sz="900" dirty="0"/>
              <a:t>Paraisten strategiassa saavutettavuuden kehittämisteema on jäsennetty:</a:t>
            </a:r>
          </a:p>
          <a:p>
            <a:r>
              <a:rPr lang="fi-FI" sz="900" i="1" dirty="0"/>
              <a:t>Tavoite</a:t>
            </a:r>
            <a:r>
              <a:rPr lang="fi-FI" sz="900" dirty="0"/>
              <a:t>: Parainen on erilaisilla liikenneyhteyksillä helposti saavutettavissa oleva matkailukohde, alueen sisäinen saavutettavuus kohteiden ja palvelutarjonnan välillä on sujuvaa ja alueen tarjonnasta saatava informaatio on helposti saatavilla. Saumattomat matkaketjut tukevat ympärivuotista palvelutarjonnan kokemista.</a:t>
            </a:r>
          </a:p>
          <a:p>
            <a:pPr marL="179388" indent="-171450">
              <a:buFont typeface="Arial" panose="020B0604020202020204" pitchFamily="34" charset="0"/>
              <a:buChar char="•"/>
            </a:pPr>
            <a:r>
              <a:rPr lang="fi-FI" sz="900" dirty="0"/>
              <a:t>Parainen saman päivän aikana saavutettavissa Keski-Euroopasta </a:t>
            </a:r>
          </a:p>
          <a:p>
            <a:pPr marL="179388" indent="-171450">
              <a:buFont typeface="Arial" panose="020B0604020202020204" pitchFamily="34" charset="0"/>
              <a:buChar char="•"/>
            </a:pPr>
            <a:r>
              <a:rPr lang="fi-FI" sz="900" dirty="0"/>
              <a:t>Matkaketjut Turusta Paraisiin matkailukohteisiin ovat saumattomia ympäri vuoden </a:t>
            </a:r>
          </a:p>
          <a:p>
            <a:pPr marL="179388" indent="-171450">
              <a:buFont typeface="Arial" panose="020B0604020202020204" pitchFamily="34" charset="0"/>
              <a:buChar char="•"/>
            </a:pPr>
            <a:r>
              <a:rPr lang="fi-FI" sz="900" dirty="0"/>
              <a:t>Asiakkaiden on helppo saada tietoa palvelutarjonnasta, liikkua alueella eri kulkuvälineillä ja suositella alueen palveluita.</a:t>
            </a:r>
          </a:p>
        </p:txBody>
      </p:sp>
      <p:sp>
        <p:nvSpPr>
          <p:cNvPr id="4" name="Content Placeholder 3">
            <a:extLst>
              <a:ext uri="{FF2B5EF4-FFF2-40B4-BE49-F238E27FC236}">
                <a16:creationId xmlns:a16="http://schemas.microsoft.com/office/drawing/2014/main" id="{91DD047D-8C91-42E5-AF88-4014B34EB1DE}"/>
              </a:ext>
            </a:extLst>
          </p:cNvPr>
          <p:cNvSpPr>
            <a:spLocks noGrp="1"/>
          </p:cNvSpPr>
          <p:nvPr>
            <p:ph sz="quarter" idx="4"/>
          </p:nvPr>
        </p:nvSpPr>
        <p:spPr>
          <a:xfrm>
            <a:off x="5062188" y="1510235"/>
            <a:ext cx="2593924" cy="3171303"/>
          </a:xfrm>
        </p:spPr>
        <p:txBody>
          <a:bodyPr>
            <a:normAutofit/>
          </a:bodyPr>
          <a:lstStyle/>
          <a:p>
            <a:r>
              <a:rPr lang="fi-FI" sz="900"/>
              <a:t>Myös Turun seudun matkailun </a:t>
            </a:r>
            <a:r>
              <a:rPr lang="fi-FI" sz="900" err="1"/>
              <a:t>Masterplanissa</a:t>
            </a:r>
            <a:r>
              <a:rPr lang="fi-FI" sz="900"/>
              <a:t> vuodelle 2029 saavutettavuus on kolmen keskeisimmän toimenpidekokonaisuuden joukossa:</a:t>
            </a:r>
          </a:p>
          <a:p>
            <a:pPr marL="236538" indent="-228600">
              <a:buFont typeface="+mj-lt"/>
              <a:buAutoNum type="arabicPeriod"/>
            </a:pPr>
            <a:r>
              <a:rPr lang="fi-FI" sz="900"/>
              <a:t>Tunnettuuden lisääminen (brändi, markkinointi- ja suositteluviestintä ja myynti)</a:t>
            </a:r>
          </a:p>
          <a:p>
            <a:pPr marL="236538" indent="-228600">
              <a:buFont typeface="+mj-lt"/>
              <a:buAutoNum type="arabicPeriod"/>
            </a:pPr>
            <a:r>
              <a:rPr lang="fi-FI" sz="900"/>
              <a:t>Elämyksellisyyden kehittäminen (tuotekehitys)</a:t>
            </a:r>
          </a:p>
          <a:p>
            <a:pPr marL="236538" indent="-228600">
              <a:buFont typeface="+mj-lt"/>
              <a:buAutoNum type="arabicPeriod"/>
            </a:pPr>
            <a:r>
              <a:rPr lang="fi-FI" sz="900"/>
              <a:t>Saavutettavuuden lisääminen</a:t>
            </a:r>
          </a:p>
          <a:p>
            <a:endParaRPr lang="fi-FI" sz="900"/>
          </a:p>
          <a:p>
            <a:r>
              <a:rPr lang="fi-FI" sz="900"/>
              <a:t>Läpileikkaavat teemat: Kestävä matkailu, Digitaalisuus, Laatu, Osaaminen ja tutkimus</a:t>
            </a:r>
          </a:p>
        </p:txBody>
      </p:sp>
      <p:sp>
        <p:nvSpPr>
          <p:cNvPr id="5" name="TextBox 4">
            <a:extLst>
              <a:ext uri="{FF2B5EF4-FFF2-40B4-BE49-F238E27FC236}">
                <a16:creationId xmlns:a16="http://schemas.microsoft.com/office/drawing/2014/main" id="{9D89001A-3930-4FF8-BB75-C0A29FA71341}"/>
              </a:ext>
            </a:extLst>
          </p:cNvPr>
          <p:cNvSpPr txBox="1"/>
          <p:nvPr/>
        </p:nvSpPr>
        <p:spPr bwMode="auto">
          <a:xfrm>
            <a:off x="629840" y="4649882"/>
            <a:ext cx="4211101" cy="569387"/>
          </a:xfrm>
          <a:prstGeom prst="rect">
            <a:avLst/>
          </a:prstGeom>
          <a:noFill/>
          <a:ln w="9525">
            <a:noFill/>
            <a:miter lim="800000"/>
            <a:headEnd/>
            <a:tailEnd/>
          </a:ln>
          <a:effectLst/>
        </p:spPr>
        <p:txBody>
          <a:bodyPr wrap="square">
            <a:spAutoFit/>
          </a:bodyPr>
          <a:lstStyle/>
          <a:p>
            <a:pPr>
              <a:spcAft>
                <a:spcPts val="0"/>
              </a:spcAft>
            </a:pPr>
            <a:r>
              <a:rPr lang="fi-FI" sz="700">
                <a:latin typeface="Arial" panose="020B0604020202020204" pitchFamily="34" charset="0"/>
                <a:cs typeface="Arial" panose="020B0604020202020204" pitchFamily="34" charset="0"/>
              </a:rPr>
              <a:t>Lähteet:</a:t>
            </a:r>
            <a:endParaRPr lang="fi-FI" sz="700">
              <a:latin typeface="Arial" panose="020B0604020202020204" pitchFamily="34" charset="0"/>
              <a:cs typeface="Arial" panose="020B0604020202020204" pitchFamily="34" charset="0"/>
              <a:hlinkClick r:id="rId2"/>
            </a:endParaRPr>
          </a:p>
          <a:p>
            <a:pPr>
              <a:spcAft>
                <a:spcPts val="0"/>
              </a:spcAft>
            </a:pPr>
            <a:r>
              <a:rPr lang="fi-FI" sz="700">
                <a:latin typeface="Arial" panose="020B0604020202020204" pitchFamily="34" charset="0"/>
                <a:cs typeface="Arial" panose="020B0604020202020204" pitchFamily="34" charset="0"/>
                <a:hlinkClick r:id="rId2"/>
              </a:rPr>
              <a:t>https://www.pargas.fi/dynasty/fi_FI/kokous/20215042-5-1.PDF</a:t>
            </a:r>
            <a:endParaRPr lang="fi-FI" sz="700">
              <a:latin typeface="Arial" panose="020B0604020202020204" pitchFamily="34" charset="0"/>
              <a:cs typeface="Arial" panose="020B0604020202020204" pitchFamily="34" charset="0"/>
            </a:endParaRPr>
          </a:p>
          <a:p>
            <a:pPr>
              <a:spcAft>
                <a:spcPts val="0"/>
              </a:spcAft>
            </a:pPr>
            <a:r>
              <a:rPr lang="fi-FI" sz="700">
                <a:latin typeface="Arial" panose="020B0604020202020204" pitchFamily="34" charset="0"/>
                <a:cs typeface="Arial" panose="020B0604020202020204" pitchFamily="34" charset="0"/>
                <a:hlinkClick r:id="rId3"/>
              </a:rPr>
              <a:t>https://turkubusinessregion.com/wp-content/uploads/2020/08/Turun-seudun-matkailun-masterplan.pdf</a:t>
            </a:r>
            <a:endParaRPr lang="fi-FI" sz="700">
              <a:latin typeface="Arial" panose="020B0604020202020204" pitchFamily="34" charset="0"/>
              <a:cs typeface="Arial" panose="020B0604020202020204" pitchFamily="34" charset="0"/>
            </a:endParaRPr>
          </a:p>
          <a:p>
            <a:endParaRPr lang="fi-FI"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68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B506-8287-4B70-BDA4-FB6253CF3153}"/>
              </a:ext>
            </a:extLst>
          </p:cNvPr>
          <p:cNvSpPr>
            <a:spLocks noGrp="1"/>
          </p:cNvSpPr>
          <p:nvPr>
            <p:ph type="title"/>
          </p:nvPr>
        </p:nvSpPr>
        <p:spPr>
          <a:xfrm>
            <a:off x="629841" y="664113"/>
            <a:ext cx="6536083" cy="418688"/>
          </a:xfrm>
        </p:spPr>
        <p:txBody>
          <a:bodyPr>
            <a:normAutofit fontScale="90000"/>
          </a:bodyPr>
          <a:lstStyle/>
          <a:p>
            <a:r>
              <a:rPr lang="fi-FI"/>
              <a:t>Johtopäätökset elinkeinoelämän ja matkailun näkökulmasta</a:t>
            </a:r>
          </a:p>
        </p:txBody>
      </p:sp>
      <p:sp>
        <p:nvSpPr>
          <p:cNvPr id="3" name="Content Placeholder 2">
            <a:extLst>
              <a:ext uri="{FF2B5EF4-FFF2-40B4-BE49-F238E27FC236}">
                <a16:creationId xmlns:a16="http://schemas.microsoft.com/office/drawing/2014/main" id="{ECF146F6-7144-4C73-A341-5DBCA22A6B18}"/>
              </a:ext>
            </a:extLst>
          </p:cNvPr>
          <p:cNvSpPr>
            <a:spLocks noGrp="1"/>
          </p:cNvSpPr>
          <p:nvPr>
            <p:ph sz="half" idx="2"/>
          </p:nvPr>
        </p:nvSpPr>
        <p:spPr>
          <a:xfrm>
            <a:off x="629841" y="1425393"/>
            <a:ext cx="3042749" cy="3241291"/>
          </a:xfrm>
        </p:spPr>
        <p:txBody>
          <a:bodyPr>
            <a:normAutofit fontScale="85000" lnSpcReduction="10000"/>
          </a:bodyPr>
          <a:lstStyle/>
          <a:p>
            <a:r>
              <a:rPr lang="fi-FI" dirty="0"/>
              <a:t>Seudullisen joukkoliikenteen merkityksestä matkailuun ei löydy tutkimusta, minkä vuoksi vaikutuksista tehdyt arviot ovat hyvin yleisiä. Kunnan siirtyminen Föli-alueeseen ei suoraan generoi elinkeinoelämään tai matkailun kohdistuvia hyötyjä uusien yritysten, yritysten saavutettavuuden tai lisääntyvien matkailijavirtojen muodossa. </a:t>
            </a:r>
          </a:p>
          <a:p>
            <a:endParaRPr lang="fi-FI" dirty="0"/>
          </a:p>
          <a:p>
            <a:r>
              <a:rPr lang="fi-FI" dirty="0"/>
              <a:t>Föli-alueeseen liittyminen synnyttää kuitenkin uudenlaista potentiaalia, jonka realisoimisessa kunnan ja yritysten aktiivisella roolilla on suuri merkitys. Kunnat voivat yhdessä yritysten kanssa miettiä ratkaisuja ja suorittaa kokeiluja liittyen esim. työmatkaliikenteen kehittämiseen, markkinointiin, palveluiden paketointiin ja tuotteistukseen sekä </a:t>
            </a:r>
            <a:r>
              <a:rPr lang="fi-FI" dirty="0" err="1"/>
              <a:t>last</a:t>
            </a:r>
            <a:r>
              <a:rPr lang="fi-FI" dirty="0"/>
              <a:t> </a:t>
            </a:r>
            <a:r>
              <a:rPr lang="fi-FI" dirty="0" err="1"/>
              <a:t>mile</a:t>
            </a:r>
            <a:r>
              <a:rPr lang="fi-FI" dirty="0"/>
              <a:t> –ratkaisuihin.</a:t>
            </a:r>
          </a:p>
          <a:p>
            <a:endParaRPr lang="fi-FI" dirty="0"/>
          </a:p>
        </p:txBody>
      </p:sp>
      <p:sp>
        <p:nvSpPr>
          <p:cNvPr id="14" name="Sisällön paikkamerkki 13">
            <a:extLst>
              <a:ext uri="{FF2B5EF4-FFF2-40B4-BE49-F238E27FC236}">
                <a16:creationId xmlns:a16="http://schemas.microsoft.com/office/drawing/2014/main" id="{FF94B50B-9BC5-4A2F-9D1C-E48B0EE8E02E}"/>
              </a:ext>
            </a:extLst>
          </p:cNvPr>
          <p:cNvSpPr>
            <a:spLocks noGrp="1"/>
          </p:cNvSpPr>
          <p:nvPr>
            <p:ph sz="quarter" idx="4"/>
          </p:nvPr>
        </p:nvSpPr>
        <p:spPr>
          <a:xfrm>
            <a:off x="3955529" y="1425394"/>
            <a:ext cx="3210395" cy="3241292"/>
          </a:xfrm>
        </p:spPr>
        <p:txBody>
          <a:bodyPr>
            <a:normAutofit/>
          </a:bodyPr>
          <a:lstStyle/>
          <a:p>
            <a:r>
              <a:rPr lang="fi-FI" sz="900"/>
              <a:t>Elinkeino- ja yrityselämän näkökulmasta tulevaisuudessa on varauduttava työvoiman saatavuushaasteeseen eri aloilla. Yritysten on pystyttävä houkuttelemaan osaavaa – ja mahdollisesti entistä laajemmissa määrin autotonta – työvoimaa, missä myös työpaikan saavutettavuus eri liikkumisen muodoilla muodostuu keskeiseksi kysymykseksi. Yritysten ja alueellisen kilpailukyvyn näkökulmasta toimiva joukkoliikennejärjestelmä seudullisella tasolla voi olla entistä keskeisempi menestystekijä.</a:t>
            </a:r>
          </a:p>
        </p:txBody>
      </p:sp>
    </p:spTree>
    <p:extLst>
      <p:ext uri="{BB962C8B-B14F-4D97-AF65-F5344CB8AC3E}">
        <p14:creationId xmlns:p14="http://schemas.microsoft.com/office/powerpoint/2010/main" val="235449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B506-8287-4B70-BDA4-FB6253CF3153}"/>
              </a:ext>
            </a:extLst>
          </p:cNvPr>
          <p:cNvSpPr>
            <a:spLocks noGrp="1"/>
          </p:cNvSpPr>
          <p:nvPr>
            <p:ph type="title"/>
          </p:nvPr>
        </p:nvSpPr>
        <p:spPr>
          <a:xfrm>
            <a:off x="629841" y="664113"/>
            <a:ext cx="6536083" cy="418688"/>
          </a:xfrm>
        </p:spPr>
        <p:txBody>
          <a:bodyPr>
            <a:normAutofit fontScale="90000"/>
          </a:bodyPr>
          <a:lstStyle/>
          <a:p>
            <a:r>
              <a:rPr lang="fi-FI"/>
              <a:t>Yhteenveto vaikutuksista elinkeinoelämään ja matkailuun</a:t>
            </a:r>
          </a:p>
        </p:txBody>
      </p:sp>
      <p:sp>
        <p:nvSpPr>
          <p:cNvPr id="3" name="Content Placeholder 2">
            <a:extLst>
              <a:ext uri="{FF2B5EF4-FFF2-40B4-BE49-F238E27FC236}">
                <a16:creationId xmlns:a16="http://schemas.microsoft.com/office/drawing/2014/main" id="{ECF146F6-7144-4C73-A341-5DBCA22A6B18}"/>
              </a:ext>
            </a:extLst>
          </p:cNvPr>
          <p:cNvSpPr>
            <a:spLocks noGrp="1"/>
          </p:cNvSpPr>
          <p:nvPr>
            <p:ph sz="half" idx="2"/>
          </p:nvPr>
        </p:nvSpPr>
        <p:spPr>
          <a:xfrm>
            <a:off x="629841" y="1325132"/>
            <a:ext cx="3042749" cy="3186907"/>
          </a:xfrm>
        </p:spPr>
        <p:txBody>
          <a:bodyPr>
            <a:normAutofit fontScale="85000" lnSpcReduction="10000"/>
          </a:bodyPr>
          <a:lstStyle/>
          <a:p>
            <a:r>
              <a:rPr lang="fi-FI" b="1" dirty="0"/>
              <a:t>Seudun tasolla</a:t>
            </a:r>
          </a:p>
          <a:p>
            <a:pPr marL="179388" indent="-171450">
              <a:buFont typeface="Arial" panose="020B0604020202020204" pitchFamily="34" charset="0"/>
              <a:buChar char="•"/>
            </a:pPr>
            <a:r>
              <a:rPr lang="fi-FI" dirty="0"/>
              <a:t>Vahvistaa yhtenäistä työmarkkina-aluetta ja yritysten sijoittumisedellytyksiä koko seudun tasolla</a:t>
            </a:r>
          </a:p>
          <a:p>
            <a:pPr marL="179388" indent="-171450">
              <a:buFont typeface="Arial" panose="020B0604020202020204" pitchFamily="34" charset="0"/>
              <a:buChar char="•"/>
            </a:pPr>
            <a:r>
              <a:rPr lang="fi-FI" dirty="0"/>
              <a:t>Kestävyyden edistäminen useilla tasoilla: liikkuminen, matkailu, yritysten kestävyystavoitteet</a:t>
            </a:r>
          </a:p>
          <a:p>
            <a:pPr marL="179388" indent="-171450">
              <a:buFont typeface="Arial" panose="020B0604020202020204" pitchFamily="34" charset="0"/>
              <a:buChar char="•"/>
            </a:pPr>
            <a:r>
              <a:rPr lang="fi-FI" dirty="0"/>
              <a:t>Koko seudun matkailukohteiden saavutettavuuden parantaminen tekee Turun seudusta houkuttelevamman matkailualueen ja profiloi aluetta kestävänä matkailukohteena</a:t>
            </a:r>
          </a:p>
          <a:p>
            <a:pPr marL="179388" indent="-171450">
              <a:buFont typeface="Arial" panose="020B0604020202020204" pitchFamily="34" charset="0"/>
              <a:buChar char="•"/>
            </a:pPr>
            <a:r>
              <a:rPr lang="fi-FI" dirty="0"/>
              <a:t>Matkailijoiden viipymän pidentäminen alueella, kun sisäinen liikkuminen sujuvaa ja helppoa (lipun ostaminen, reittikartat, käytettävyys)</a:t>
            </a:r>
          </a:p>
          <a:p>
            <a:pPr marL="179388" indent="-171450">
              <a:buFont typeface="Arial" panose="020B0604020202020204" pitchFamily="34" charset="0"/>
              <a:buChar char="•"/>
            </a:pPr>
            <a:r>
              <a:rPr lang="fi-FI" dirty="0"/>
              <a:t>Seudullisten palveluiden paketointi (esim. koko Saariston rengastien paketti sisältäen majoituksen, ruokailut, matkat yms.)</a:t>
            </a:r>
          </a:p>
        </p:txBody>
      </p:sp>
      <p:sp>
        <p:nvSpPr>
          <p:cNvPr id="4" name="Content Placeholder 3">
            <a:extLst>
              <a:ext uri="{FF2B5EF4-FFF2-40B4-BE49-F238E27FC236}">
                <a16:creationId xmlns:a16="http://schemas.microsoft.com/office/drawing/2014/main" id="{88B1DC2C-2363-445F-843F-4F45165B65EA}"/>
              </a:ext>
            </a:extLst>
          </p:cNvPr>
          <p:cNvSpPr>
            <a:spLocks noGrp="1"/>
          </p:cNvSpPr>
          <p:nvPr>
            <p:ph sz="quarter" idx="4"/>
          </p:nvPr>
        </p:nvSpPr>
        <p:spPr>
          <a:xfrm>
            <a:off x="3955529" y="1325132"/>
            <a:ext cx="3210395" cy="3549427"/>
          </a:xfrm>
        </p:spPr>
        <p:txBody>
          <a:bodyPr>
            <a:normAutofit/>
          </a:bodyPr>
          <a:lstStyle/>
          <a:p>
            <a:r>
              <a:rPr lang="fi-FI" sz="900" b="1" dirty="0"/>
              <a:t>Kunnan tasolla</a:t>
            </a:r>
          </a:p>
          <a:p>
            <a:pPr marL="179388" indent="-171450">
              <a:buFont typeface="Arial" panose="020B0604020202020204" pitchFamily="34" charset="0"/>
              <a:buChar char="•"/>
            </a:pPr>
            <a:r>
              <a:rPr lang="fi-FI" sz="900" dirty="0"/>
              <a:t>vahvistaa kytköstä koko seudun työmarkkina- ja matkailualueeseen</a:t>
            </a:r>
          </a:p>
          <a:p>
            <a:pPr marL="179388" indent="-171450">
              <a:buFont typeface="Arial" panose="020B0604020202020204" pitchFamily="34" charset="0"/>
              <a:buChar char="•"/>
            </a:pPr>
            <a:r>
              <a:rPr lang="fi-FI" sz="900" dirty="0"/>
              <a:t>saavutettavuuden ja matkaketjujen sujuvoittaminen</a:t>
            </a:r>
          </a:p>
          <a:p>
            <a:pPr marL="179388" indent="-171450">
              <a:buFont typeface="Arial" panose="020B0604020202020204" pitchFamily="34" charset="0"/>
              <a:buChar char="•"/>
            </a:pPr>
            <a:r>
              <a:rPr lang="fi-FI" sz="900" dirty="0"/>
              <a:t>mahdollisuus matkailun sesonkitarpeisiin vastaaviin linjoihin (tarkoittaa mahdollisia lisäkustannuksia kunnalle)</a:t>
            </a:r>
          </a:p>
          <a:p>
            <a:endParaRPr lang="fi-FI" sz="900" dirty="0"/>
          </a:p>
          <a:p>
            <a:r>
              <a:rPr lang="fi-FI" sz="900" b="1" dirty="0"/>
              <a:t>Yrityksen tasolla</a:t>
            </a:r>
          </a:p>
          <a:p>
            <a:pPr marL="179388" indent="-171450">
              <a:buFont typeface="Arial" panose="020B0604020202020204" pitchFamily="34" charset="0"/>
              <a:buChar char="•"/>
            </a:pPr>
            <a:r>
              <a:rPr lang="fi-FI" sz="900" dirty="0"/>
              <a:t>mahdollistaa palvelupakettien tarjoamisen (esimerkiksi majoituspakettiin integroitu joukkoliikennelippu)</a:t>
            </a:r>
          </a:p>
          <a:p>
            <a:pPr marL="179388" indent="-171450">
              <a:buFont typeface="Arial" panose="020B0604020202020204" pitchFamily="34" charset="0"/>
              <a:buChar char="•"/>
            </a:pPr>
            <a:r>
              <a:rPr lang="fi-FI" sz="900" dirty="0"/>
              <a:t>kasvattaa potentiaalisten matkailijoiden kohderyhmän suuruutta ja tehtyjen matkojen määrää (ilman autoa matkailevat)</a:t>
            </a:r>
            <a:endParaRPr lang="fi-FI" sz="1400" dirty="0"/>
          </a:p>
        </p:txBody>
      </p:sp>
    </p:spTree>
    <p:extLst>
      <p:ext uri="{BB962C8B-B14F-4D97-AF65-F5344CB8AC3E}">
        <p14:creationId xmlns:p14="http://schemas.microsoft.com/office/powerpoint/2010/main" val="67747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4625-3507-4BF6-9B45-2A7371EBB3DC}"/>
              </a:ext>
            </a:extLst>
          </p:cNvPr>
          <p:cNvSpPr>
            <a:spLocks noGrp="1"/>
          </p:cNvSpPr>
          <p:nvPr>
            <p:ph type="title"/>
          </p:nvPr>
        </p:nvSpPr>
        <p:spPr/>
        <p:txBody>
          <a:bodyPr/>
          <a:lstStyle/>
          <a:p>
            <a:r>
              <a:rPr lang="fi-FI"/>
              <a:t>KUNTAKOHTAISET OSIOT</a:t>
            </a:r>
          </a:p>
        </p:txBody>
      </p:sp>
    </p:spTree>
    <p:extLst>
      <p:ext uri="{BB962C8B-B14F-4D97-AF65-F5344CB8AC3E}">
        <p14:creationId xmlns:p14="http://schemas.microsoft.com/office/powerpoint/2010/main" val="2887176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Paimio</a:t>
            </a:r>
          </a:p>
        </p:txBody>
      </p:sp>
    </p:spTree>
    <p:extLst>
      <p:ext uri="{BB962C8B-B14F-4D97-AF65-F5344CB8AC3E}">
        <p14:creationId xmlns:p14="http://schemas.microsoft.com/office/powerpoint/2010/main" val="146781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Kartta Paimiosta Turkuun kulkevista seutulinjoista">
            <a:extLst>
              <a:ext uri="{FF2B5EF4-FFF2-40B4-BE49-F238E27FC236}">
                <a16:creationId xmlns:a16="http://schemas.microsoft.com/office/drawing/2014/main" id="{2D53065E-AD03-4AA8-9434-54DBCD3AE196}"/>
              </a:ext>
            </a:extLst>
          </p:cNvPr>
          <p:cNvGrpSpPr>
            <a:grpSpLocks noChangeAspect="1"/>
          </p:cNvGrpSpPr>
          <p:nvPr/>
        </p:nvGrpSpPr>
        <p:grpSpPr>
          <a:xfrm>
            <a:off x="4012169" y="0"/>
            <a:ext cx="5131831" cy="5131831"/>
            <a:chOff x="5305919" y="169307"/>
            <a:chExt cx="6727631" cy="6727631"/>
          </a:xfrm>
        </p:grpSpPr>
        <p:pic>
          <p:nvPicPr>
            <p:cNvPr id="11" name="Picture 10">
              <a:extLst>
                <a:ext uri="{FF2B5EF4-FFF2-40B4-BE49-F238E27FC236}">
                  <a16:creationId xmlns:a16="http://schemas.microsoft.com/office/drawing/2014/main" id="{10D6A001-2F5F-4437-912F-933DE5D99C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05919" y="169307"/>
              <a:ext cx="6727631" cy="6727631"/>
            </a:xfrm>
            <a:prstGeom prst="rect">
              <a:avLst/>
            </a:prstGeom>
          </p:spPr>
        </p:pic>
        <p:sp>
          <p:nvSpPr>
            <p:cNvPr id="12" name="TextBox 11">
              <a:extLst>
                <a:ext uri="{FF2B5EF4-FFF2-40B4-BE49-F238E27FC236}">
                  <a16:creationId xmlns:a16="http://schemas.microsoft.com/office/drawing/2014/main" id="{A8935631-C62E-43EE-BFC9-9EDC50C5C0A5}"/>
                </a:ext>
              </a:extLst>
            </p:cNvPr>
            <p:cNvSpPr txBox="1"/>
            <p:nvPr/>
          </p:nvSpPr>
          <p:spPr>
            <a:xfrm>
              <a:off x="9049180" y="4018162"/>
              <a:ext cx="507249" cy="646247"/>
            </a:xfrm>
            <a:prstGeom prst="rect">
              <a:avLst/>
            </a:prstGeom>
            <a:solidFill>
              <a:srgbClr val="FFFFFF">
                <a:alpha val="50196"/>
              </a:srgbClr>
            </a:solidFill>
          </p:spPr>
          <p:txBody>
            <a:bodyPr wrap="square" lIns="0" tIns="0" rIns="0" bIns="0" rtlCol="0">
              <a:spAutoFit/>
            </a:bodyPr>
            <a:lstStyle/>
            <a:p>
              <a:r>
                <a:rPr lang="fi-FI" sz="1600"/>
                <a:t>703</a:t>
              </a:r>
            </a:p>
            <a:p>
              <a:r>
                <a:rPr lang="fi-FI" sz="1600"/>
                <a:t>705</a:t>
              </a:r>
            </a:p>
          </p:txBody>
        </p:sp>
        <p:sp>
          <p:nvSpPr>
            <p:cNvPr id="13" name="TextBox 12">
              <a:extLst>
                <a:ext uri="{FF2B5EF4-FFF2-40B4-BE49-F238E27FC236}">
                  <a16:creationId xmlns:a16="http://schemas.microsoft.com/office/drawing/2014/main" id="{B0D34C97-FDC2-4471-8B02-5035D855F67A}"/>
                </a:ext>
              </a:extLst>
            </p:cNvPr>
            <p:cNvSpPr txBox="1"/>
            <p:nvPr/>
          </p:nvSpPr>
          <p:spPr>
            <a:xfrm>
              <a:off x="9463356" y="2848344"/>
              <a:ext cx="599402" cy="968360"/>
            </a:xfrm>
            <a:prstGeom prst="rect">
              <a:avLst/>
            </a:prstGeom>
            <a:solidFill>
              <a:srgbClr val="FFFFFF">
                <a:alpha val="50196"/>
              </a:srgbClr>
            </a:solidFill>
          </p:spPr>
          <p:txBody>
            <a:bodyPr wrap="square" lIns="0" tIns="0" rIns="0" bIns="0" rtlCol="0">
              <a:spAutoFit/>
            </a:bodyPr>
            <a:lstStyle/>
            <a:p>
              <a:pPr>
                <a:spcAft>
                  <a:spcPts val="0"/>
                </a:spcAft>
              </a:pPr>
              <a:r>
                <a:rPr lang="fi-FI" sz="1600"/>
                <a:t>704</a:t>
              </a:r>
            </a:p>
            <a:p>
              <a:pPr>
                <a:spcAft>
                  <a:spcPts val="0"/>
                </a:spcAft>
              </a:pPr>
              <a:r>
                <a:rPr lang="fi-FI" sz="1600"/>
                <a:t>706</a:t>
              </a:r>
            </a:p>
            <a:p>
              <a:pPr>
                <a:spcAft>
                  <a:spcPts val="0"/>
                </a:spcAft>
              </a:pPr>
              <a:r>
                <a:rPr lang="fi-FI" sz="1600"/>
                <a:t>708</a:t>
              </a:r>
            </a:p>
          </p:txBody>
        </p:sp>
        <p:sp>
          <p:nvSpPr>
            <p:cNvPr id="14" name="TextBox 13">
              <a:extLst>
                <a:ext uri="{FF2B5EF4-FFF2-40B4-BE49-F238E27FC236}">
                  <a16:creationId xmlns:a16="http://schemas.microsoft.com/office/drawing/2014/main" id="{2E0AA1DF-4686-4D4D-8233-812BF8A8D3D9}"/>
                </a:ext>
              </a:extLst>
            </p:cNvPr>
            <p:cNvSpPr txBox="1"/>
            <p:nvPr/>
          </p:nvSpPr>
          <p:spPr>
            <a:xfrm>
              <a:off x="8125149" y="1941306"/>
              <a:ext cx="692732" cy="322786"/>
            </a:xfrm>
            <a:prstGeom prst="rect">
              <a:avLst/>
            </a:prstGeom>
            <a:solidFill>
              <a:srgbClr val="FFFFFF">
                <a:alpha val="50196"/>
              </a:srgbClr>
            </a:solidFill>
          </p:spPr>
          <p:txBody>
            <a:bodyPr wrap="square" lIns="0" tIns="0" rIns="0" bIns="0" rtlCol="0">
              <a:spAutoFit/>
            </a:bodyPr>
            <a:lstStyle/>
            <a:p>
              <a:r>
                <a:rPr lang="fi-FI" sz="1600"/>
                <a:t>707</a:t>
              </a:r>
            </a:p>
          </p:txBody>
        </p:sp>
        <p:sp>
          <p:nvSpPr>
            <p:cNvPr id="15" name="TextBox 14">
              <a:extLst>
                <a:ext uri="{FF2B5EF4-FFF2-40B4-BE49-F238E27FC236}">
                  <a16:creationId xmlns:a16="http://schemas.microsoft.com/office/drawing/2014/main" id="{E919EEF9-3B5B-47B3-9CF8-DB99BDE38325}"/>
                </a:ext>
              </a:extLst>
            </p:cNvPr>
            <p:cNvSpPr txBox="1"/>
            <p:nvPr/>
          </p:nvSpPr>
          <p:spPr>
            <a:xfrm>
              <a:off x="9646065" y="3771974"/>
              <a:ext cx="416692" cy="322786"/>
            </a:xfrm>
            <a:prstGeom prst="rect">
              <a:avLst/>
            </a:prstGeom>
            <a:solidFill>
              <a:srgbClr val="FFFFFF">
                <a:alpha val="50196"/>
              </a:srgbClr>
            </a:solidFill>
          </p:spPr>
          <p:txBody>
            <a:bodyPr wrap="square" lIns="0" tIns="0" rIns="0" bIns="0" rtlCol="0">
              <a:spAutoFit/>
            </a:bodyPr>
            <a:lstStyle/>
            <a:p>
              <a:r>
                <a:rPr lang="fi-FI" sz="1600"/>
                <a:t>709</a:t>
              </a:r>
            </a:p>
          </p:txBody>
        </p:sp>
        <p:sp>
          <p:nvSpPr>
            <p:cNvPr id="16" name="TextBox 15">
              <a:extLst>
                <a:ext uri="{FF2B5EF4-FFF2-40B4-BE49-F238E27FC236}">
                  <a16:creationId xmlns:a16="http://schemas.microsoft.com/office/drawing/2014/main" id="{4511D99E-74C2-42F0-8F3E-202931812241}"/>
                </a:ext>
              </a:extLst>
            </p:cNvPr>
            <p:cNvSpPr txBox="1"/>
            <p:nvPr/>
          </p:nvSpPr>
          <p:spPr>
            <a:xfrm>
              <a:off x="6470650" y="4325898"/>
              <a:ext cx="326860" cy="184642"/>
            </a:xfrm>
            <a:prstGeom prst="rect">
              <a:avLst/>
            </a:prstGeom>
            <a:solidFill>
              <a:srgbClr val="FFFFFF">
                <a:alpha val="50196"/>
              </a:srgbClr>
            </a:solidFill>
          </p:spPr>
          <p:txBody>
            <a:bodyPr wrap="square" lIns="0" tIns="0" rIns="0" bIns="0" rtlCol="0">
              <a:spAutoFit/>
            </a:bodyPr>
            <a:lstStyle/>
            <a:p>
              <a:r>
                <a:rPr lang="fi-FI" sz="1200"/>
                <a:t>706</a:t>
              </a:r>
            </a:p>
          </p:txBody>
        </p:sp>
        <p:sp>
          <p:nvSpPr>
            <p:cNvPr id="17" name="TextBox 16">
              <a:extLst>
                <a:ext uri="{FF2B5EF4-FFF2-40B4-BE49-F238E27FC236}">
                  <a16:creationId xmlns:a16="http://schemas.microsoft.com/office/drawing/2014/main" id="{34AD07BB-08CD-4E22-BAD0-30FFBB92D8CB}"/>
                </a:ext>
              </a:extLst>
            </p:cNvPr>
            <p:cNvSpPr txBox="1"/>
            <p:nvPr/>
          </p:nvSpPr>
          <p:spPr>
            <a:xfrm>
              <a:off x="6086748" y="3656198"/>
              <a:ext cx="767802" cy="553998"/>
            </a:xfrm>
            <a:prstGeom prst="rect">
              <a:avLst/>
            </a:prstGeom>
            <a:solidFill>
              <a:srgbClr val="FFFFFF">
                <a:alpha val="50196"/>
              </a:srgbClr>
            </a:solidFill>
          </p:spPr>
          <p:txBody>
            <a:bodyPr wrap="square" lIns="0" tIns="0" rIns="0" bIns="0" rtlCol="0">
              <a:spAutoFit/>
            </a:bodyPr>
            <a:lstStyle/>
            <a:p>
              <a:pPr>
                <a:spcAft>
                  <a:spcPts val="0"/>
                </a:spcAft>
              </a:pPr>
              <a:r>
                <a:rPr lang="fi-FI" sz="1200"/>
                <a:t>703, 704</a:t>
              </a:r>
            </a:p>
            <a:p>
              <a:pPr>
                <a:spcAft>
                  <a:spcPts val="0"/>
                </a:spcAft>
              </a:pPr>
              <a:r>
                <a:rPr lang="fi-FI" sz="1200"/>
                <a:t>705, 706 </a:t>
              </a:r>
            </a:p>
            <a:p>
              <a:pPr>
                <a:spcAft>
                  <a:spcPts val="0"/>
                </a:spcAft>
              </a:pPr>
              <a:r>
                <a:rPr lang="fi-FI" sz="1200"/>
                <a:t>707, 708</a:t>
              </a:r>
            </a:p>
          </p:txBody>
        </p:sp>
        <p:sp>
          <p:nvSpPr>
            <p:cNvPr id="18" name="TextBox 17">
              <a:extLst>
                <a:ext uri="{FF2B5EF4-FFF2-40B4-BE49-F238E27FC236}">
                  <a16:creationId xmlns:a16="http://schemas.microsoft.com/office/drawing/2014/main" id="{5FE781E3-7FFB-49C7-ADFB-7C89E15B37F6}"/>
                </a:ext>
              </a:extLst>
            </p:cNvPr>
            <p:cNvSpPr txBox="1"/>
            <p:nvPr/>
          </p:nvSpPr>
          <p:spPr>
            <a:xfrm>
              <a:off x="6547644" y="3208577"/>
              <a:ext cx="767802" cy="322786"/>
            </a:xfrm>
            <a:prstGeom prst="rect">
              <a:avLst/>
            </a:prstGeom>
            <a:solidFill>
              <a:srgbClr val="FFFFFF">
                <a:alpha val="50196"/>
              </a:srgbClr>
            </a:solidFill>
          </p:spPr>
          <p:txBody>
            <a:bodyPr wrap="square" lIns="0" tIns="0" rIns="0" bIns="0" rtlCol="0">
              <a:spAutoFit/>
            </a:bodyPr>
            <a:lstStyle/>
            <a:p>
              <a:r>
                <a:rPr lang="fi-FI" sz="1600"/>
                <a:t>709</a:t>
              </a:r>
            </a:p>
          </p:txBody>
        </p:sp>
      </p:grpSp>
      <p:sp>
        <p:nvSpPr>
          <p:cNvPr id="2" name="Title 1">
            <a:extLst>
              <a:ext uri="{FF2B5EF4-FFF2-40B4-BE49-F238E27FC236}">
                <a16:creationId xmlns:a16="http://schemas.microsoft.com/office/drawing/2014/main" id="{9C490EDA-3D88-4F56-8011-7A249F52B02B}"/>
              </a:ext>
            </a:extLst>
          </p:cNvPr>
          <p:cNvSpPr>
            <a:spLocks noGrp="1"/>
          </p:cNvSpPr>
          <p:nvPr>
            <p:ph type="title"/>
          </p:nvPr>
        </p:nvSpPr>
        <p:spPr/>
        <p:txBody>
          <a:bodyPr/>
          <a:lstStyle/>
          <a:p>
            <a:r>
              <a:rPr lang="fi-FI"/>
              <a:t>Joukkoliikennelinjasto</a:t>
            </a:r>
          </a:p>
        </p:txBody>
      </p:sp>
      <p:sp>
        <p:nvSpPr>
          <p:cNvPr id="7" name="Content Placeholder 2">
            <a:extLst>
              <a:ext uri="{FF2B5EF4-FFF2-40B4-BE49-F238E27FC236}">
                <a16:creationId xmlns:a16="http://schemas.microsoft.com/office/drawing/2014/main" id="{9949FB87-CCF0-4C90-9FA8-D0CDCAA22065}"/>
              </a:ext>
            </a:extLst>
          </p:cNvPr>
          <p:cNvSpPr>
            <a:spLocks noGrp="1"/>
          </p:cNvSpPr>
          <p:nvPr>
            <p:ph sz="half" idx="2"/>
          </p:nvPr>
        </p:nvSpPr>
        <p:spPr>
          <a:xfrm>
            <a:off x="629841" y="1687652"/>
            <a:ext cx="3313509" cy="2984637"/>
          </a:xfrm>
        </p:spPr>
        <p:txBody>
          <a:bodyPr>
            <a:normAutofit/>
          </a:bodyPr>
          <a:lstStyle/>
          <a:p>
            <a:r>
              <a:rPr lang="fi-FI" dirty="0"/>
              <a:t>Paimion Föliin liittymisen myötä Turkuun kulkevat linjat 703–709 muuttuvat kokonaan Fölin seutulinjoiksi. Tällä hetkellä ne ovat Fölin ja ELY-keskuksen yhteishankintalinjoja.</a:t>
            </a:r>
          </a:p>
          <a:p>
            <a:endParaRPr lang="fi-FI" dirty="0"/>
          </a:p>
          <a:p>
            <a:r>
              <a:rPr lang="fi-FI" b="1" dirty="0"/>
              <a:t>Liikennöintikustannukset</a:t>
            </a:r>
            <a:endParaRPr lang="fi-FI" dirty="0"/>
          </a:p>
          <a:p>
            <a:r>
              <a:rPr lang="fi-FI" dirty="0"/>
              <a:t>Linjojen 703–709 ostokustannukset pysyvät melko samanlaisina (noin 1,1 milj. euroa vuosi), mutta seudullisten linjojen kustannusjako muuttuu ja se vaikuttaa Paimiolle koituviin kustannuksiin. Toteutuvat kustannukset riippuvat kuitenkin siitä, miten mahdollisissa kilpailutuksissa kävisi.</a:t>
            </a:r>
          </a:p>
          <a:p>
            <a:r>
              <a:rPr lang="fi-FI" dirty="0"/>
              <a:t>Paimion sisäisten linjojen kustannukset ovat jatkossakin lähinnä Paimion itse kustantamia.</a:t>
            </a:r>
          </a:p>
        </p:txBody>
      </p:sp>
    </p:spTree>
    <p:extLst>
      <p:ext uri="{BB962C8B-B14F-4D97-AF65-F5344CB8AC3E}">
        <p14:creationId xmlns:p14="http://schemas.microsoft.com/office/powerpoint/2010/main" val="379158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2C230B-A8BD-4A33-B498-F84150BD89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Työn tavoitteet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a:bodyPr>
          <a:lstStyle/>
          <a:p>
            <a:r>
              <a:rPr lang="fi-FI"/>
              <a:t>Työn tavoitteena on, että sen tulosten perusteella mahdolliset uudet Föli-kunnat (Paimio, Parainen, Masku, Nousiainen ja Mynämäki) voivat päättää, haluavatko ne liittyä Föliin. Lisäksi tavoitteena on, että nykyiset Föli-kunnat (Turku, Kaarina, Raisio, Lieto, Naantali ja Rusko) saavat riittävästi tietoa päättääkseen, hyväksyvätkö ne </a:t>
            </a:r>
            <a:r>
              <a:rPr lang="fi-FI" err="1"/>
              <a:t>Fölin</a:t>
            </a:r>
            <a:r>
              <a:rPr lang="fi-FI"/>
              <a:t> laajentamisen ja mitä se heidän osaltaan vaikuttaisi mm. joukkoliikenteen talouteen.</a:t>
            </a:r>
          </a:p>
          <a:p>
            <a:endParaRPr lang="fi-FI"/>
          </a:p>
          <a:p>
            <a:r>
              <a:rPr lang="fi-FI"/>
              <a:t>Selvityksessä arvioidaan erityisesti Föli-alueen ja -liikenteen laajenemisen kustannuksia kunkin kunnan kannalta. Lisäksi on arvioitu mm. elinkeino-, imago- ja matkailunäkökohtia.</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939971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0F48BA-DD19-4939-A77C-8E18A8370251}"/>
              </a:ext>
            </a:extLst>
          </p:cNvPr>
          <p:cNvGraphicFramePr>
            <a:graphicFrameLocks noGrp="1"/>
          </p:cNvGraphicFramePr>
          <p:nvPr>
            <p:extLst>
              <p:ext uri="{D42A27DB-BD31-4B8C-83A1-F6EECF244321}">
                <p14:modId xmlns:p14="http://schemas.microsoft.com/office/powerpoint/2010/main" val="2615429988"/>
              </p:ext>
            </p:extLst>
          </p:nvPr>
        </p:nvGraphicFramePr>
        <p:xfrm>
          <a:off x="377219" y="3221508"/>
          <a:ext cx="4585995" cy="1584692"/>
        </p:xfrm>
        <a:graphic>
          <a:graphicData uri="http://schemas.openxmlformats.org/drawingml/2006/table">
            <a:tbl>
              <a:tblPr>
                <a:tableStyleId>{5C22544A-7EE6-4342-B048-85BDC9FD1C3A}</a:tableStyleId>
              </a:tblPr>
              <a:tblGrid>
                <a:gridCol w="987876">
                  <a:extLst>
                    <a:ext uri="{9D8B030D-6E8A-4147-A177-3AD203B41FA5}">
                      <a16:colId xmlns:a16="http://schemas.microsoft.com/office/drawing/2014/main" val="3695923603"/>
                    </a:ext>
                  </a:extLst>
                </a:gridCol>
                <a:gridCol w="514017">
                  <a:extLst>
                    <a:ext uri="{9D8B030D-6E8A-4147-A177-3AD203B41FA5}">
                      <a16:colId xmlns:a16="http://schemas.microsoft.com/office/drawing/2014/main" val="857098975"/>
                    </a:ext>
                  </a:extLst>
                </a:gridCol>
                <a:gridCol w="514017">
                  <a:extLst>
                    <a:ext uri="{9D8B030D-6E8A-4147-A177-3AD203B41FA5}">
                      <a16:colId xmlns:a16="http://schemas.microsoft.com/office/drawing/2014/main" val="3669772735"/>
                    </a:ext>
                  </a:extLst>
                </a:gridCol>
                <a:gridCol w="514017">
                  <a:extLst>
                    <a:ext uri="{9D8B030D-6E8A-4147-A177-3AD203B41FA5}">
                      <a16:colId xmlns:a16="http://schemas.microsoft.com/office/drawing/2014/main" val="3617196082"/>
                    </a:ext>
                  </a:extLst>
                </a:gridCol>
                <a:gridCol w="514017">
                  <a:extLst>
                    <a:ext uri="{9D8B030D-6E8A-4147-A177-3AD203B41FA5}">
                      <a16:colId xmlns:a16="http://schemas.microsoft.com/office/drawing/2014/main" val="590566217"/>
                    </a:ext>
                  </a:extLst>
                </a:gridCol>
                <a:gridCol w="514017">
                  <a:extLst>
                    <a:ext uri="{9D8B030D-6E8A-4147-A177-3AD203B41FA5}">
                      <a16:colId xmlns:a16="http://schemas.microsoft.com/office/drawing/2014/main" val="3596666000"/>
                    </a:ext>
                  </a:extLst>
                </a:gridCol>
                <a:gridCol w="514017">
                  <a:extLst>
                    <a:ext uri="{9D8B030D-6E8A-4147-A177-3AD203B41FA5}">
                      <a16:colId xmlns:a16="http://schemas.microsoft.com/office/drawing/2014/main" val="2634246288"/>
                    </a:ext>
                  </a:extLst>
                </a:gridCol>
                <a:gridCol w="514017">
                  <a:extLst>
                    <a:ext uri="{9D8B030D-6E8A-4147-A177-3AD203B41FA5}">
                      <a16:colId xmlns:a16="http://schemas.microsoft.com/office/drawing/2014/main" val="3328620166"/>
                    </a:ext>
                  </a:extLst>
                </a:gridCol>
              </a:tblGrid>
              <a:tr h="172935">
                <a:tc gridSpan="8">
                  <a:txBody>
                    <a:bodyPr/>
                    <a:lstStyle/>
                    <a:p>
                      <a:pPr algn="l" fontAlgn="b"/>
                      <a:r>
                        <a:rPr lang="fi-FI" sz="700" u="none" strike="noStrike" dirty="0">
                          <a:effectLst/>
                          <a:latin typeface="Arial" panose="020B0604020202020204" pitchFamily="34" charset="0"/>
                          <a:cs typeface="Arial" panose="020B0604020202020204" pitchFamily="34" charset="0"/>
                        </a:rPr>
                        <a:t>Kausilippunousuarvio linjoille 703-709 vuositasolla, Paimio Fölissä</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3826173360"/>
                  </a:ext>
                </a:extLst>
              </a:tr>
              <a:tr h="280747">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turkulaiset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kaarinalaiset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raisiolaiset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ruskolaiset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paimiolaiset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908006625"/>
                  </a:ext>
                </a:extLst>
              </a:tr>
              <a:tr h="160427">
                <a:tc>
                  <a:txBody>
                    <a:bodyPr/>
                    <a:lstStyle/>
                    <a:p>
                      <a:pPr algn="l" fontAlgn="b"/>
                      <a:r>
                        <a:rPr lang="fi-FI" sz="700" u="none" strike="noStrike">
                          <a:effectLst/>
                          <a:latin typeface="Arial" panose="020B0604020202020204" pitchFamily="34" charset="0"/>
                          <a:cs typeface="Arial" panose="020B0604020202020204" pitchFamily="34" charset="0"/>
                        </a:rPr>
                        <a:t>nousut yhteensä</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71 021</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80 978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1 865</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1 054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680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59 198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714045406"/>
                  </a:ext>
                </a:extLst>
              </a:tr>
              <a:tr h="160427">
                <a:tc gridSpan="6">
                  <a:txBody>
                    <a:bodyPr/>
                    <a:lstStyle/>
                    <a:p>
                      <a:pPr algn="l" fontAlgn="b"/>
                      <a:r>
                        <a:rPr lang="fi-FI" sz="700" u="none" strike="noStrike">
                          <a:effectLst/>
                          <a:latin typeface="Arial" panose="020B0604020202020204" pitchFamily="34" charset="0"/>
                          <a:cs typeface="Arial" panose="020B0604020202020204" pitchFamily="34" charset="0"/>
                        </a:rPr>
                        <a:t>Kustannusten jako-osuudet linjoittain matka-aikasuoritteiden perusteella</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4130393419"/>
                  </a:ext>
                </a:extLst>
              </a:tr>
              <a:tr h="160427">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Turku</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Kaarina</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Raisio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Rusko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Paimio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1449124375"/>
                  </a:ext>
                </a:extLst>
              </a:tr>
              <a:tr h="160427">
                <a:tc>
                  <a:txBody>
                    <a:bodyPr/>
                    <a:lstStyle/>
                    <a:p>
                      <a:pPr algn="ctr" fontAlgn="b"/>
                      <a:r>
                        <a:rPr lang="fi-FI" sz="700" u="none" strike="noStrike">
                          <a:effectLst/>
                          <a:latin typeface="Arial" panose="020B0604020202020204" pitchFamily="34" charset="0"/>
                          <a:cs typeface="Arial" panose="020B0604020202020204" pitchFamily="34" charset="0"/>
                        </a:rPr>
                        <a:t>703</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32 %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33 %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0 %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35 %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389617097"/>
                  </a:ext>
                </a:extLst>
              </a:tr>
              <a:tr h="160427">
                <a:tc>
                  <a:txBody>
                    <a:bodyPr/>
                    <a:lstStyle/>
                    <a:p>
                      <a:pPr algn="ctr" fontAlgn="b"/>
                      <a:r>
                        <a:rPr lang="fi-FI" sz="700" u="none" strike="noStrike">
                          <a:effectLst/>
                          <a:latin typeface="Arial" panose="020B0604020202020204" pitchFamily="34" charset="0"/>
                          <a:cs typeface="Arial" panose="020B0604020202020204" pitchFamily="34" charset="0"/>
                        </a:rPr>
                        <a:t>704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29 %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37 %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32 %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462642724"/>
                  </a:ext>
                </a:extLst>
              </a:tr>
              <a:tr h="160427">
                <a:tc>
                  <a:txBody>
                    <a:bodyPr/>
                    <a:lstStyle/>
                    <a:p>
                      <a:pPr algn="ctr" fontAlgn="b"/>
                      <a:r>
                        <a:rPr lang="fi-FI" sz="700" u="none" strike="noStrike">
                          <a:effectLst/>
                          <a:latin typeface="Arial" panose="020B0604020202020204" pitchFamily="34" charset="0"/>
                          <a:cs typeface="Arial" panose="020B0604020202020204" pitchFamily="34" charset="0"/>
                        </a:rPr>
                        <a:t>709</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94 %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884903964"/>
                  </a:ext>
                </a:extLst>
              </a:tr>
              <a:tr h="168448">
                <a:tc>
                  <a:txBody>
                    <a:bodyPr/>
                    <a:lstStyle/>
                    <a:p>
                      <a:pPr algn="ctr" fontAlgn="b"/>
                      <a:r>
                        <a:rPr lang="fi-FI" sz="700" i="1" u="none" strike="noStrike">
                          <a:effectLst/>
                          <a:latin typeface="Arial" panose="020B0604020202020204" pitchFamily="34" charset="0"/>
                          <a:cs typeface="Arial" panose="020B0604020202020204" pitchFamily="34" charset="0"/>
                        </a:rPr>
                        <a:t>keskimäärin</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27 %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31 %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1 %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dirty="0">
                          <a:effectLst/>
                          <a:latin typeface="Arial" panose="020B0604020202020204" pitchFamily="34" charset="0"/>
                          <a:cs typeface="Arial" panose="020B0604020202020204" pitchFamily="34" charset="0"/>
                        </a:rPr>
                        <a:t>1 %</a:t>
                      </a:r>
                      <a:endParaRPr lang="fi-FI" sz="700" b="0" i="1"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dirty="0">
                          <a:effectLst/>
                          <a:latin typeface="Arial" panose="020B0604020202020204" pitchFamily="34" charset="0"/>
                          <a:cs typeface="Arial" panose="020B0604020202020204" pitchFamily="34" charset="0"/>
                        </a:rPr>
                        <a:t>40 %</a:t>
                      </a:r>
                      <a:endParaRPr lang="fi-FI" sz="700" b="0" i="1"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942146733"/>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2975470"/>
          </a:xfrm>
        </p:spPr>
        <p:txBody>
          <a:bodyPr>
            <a:normAutofit/>
          </a:bodyPr>
          <a:lstStyle/>
          <a:p>
            <a:r>
              <a:rPr lang="fi-FI" err="1"/>
              <a:t>Fölin</a:t>
            </a:r>
            <a:r>
              <a:rPr lang="fi-FI"/>
              <a:t> hintoihin siirtyminen tarkoittaa Turkuun aikuisten kausilipulla matkustaville 20 euron (27 %) hinnan alennusta kuukaudessa ja kertalipulla matkustavien hintojen puolittumista. Tarjolle tulevat myös muut </a:t>
            </a:r>
            <a:r>
              <a:rPr lang="fi-FI" err="1"/>
              <a:t>Fölin</a:t>
            </a:r>
            <a:r>
              <a:rPr lang="fi-FI"/>
              <a:t> edulliset ja joustavat lipputuotteet. Lippujen hintojen alenemisen ja yhtenäiseen joukkoliikennejärjestelmään siirtymisen voidaan olettaa nostavan matkamääriä 25 % vuoden 2019 tasosta.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672683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1" y="1132676"/>
            <a:ext cx="4097701" cy="3693848"/>
          </a:xfrm>
        </p:spPr>
        <p:txBody>
          <a:bodyPr vert="horz" lIns="91440" tIns="45720" rIns="91440" bIns="45720" rtlCol="0" anchor="t">
            <a:normAutofit fontScale="70000" lnSpcReduction="20000"/>
          </a:bodyPr>
          <a:lstStyle/>
          <a:p>
            <a:r>
              <a:rPr lang="fi-FI" dirty="0"/>
              <a:t>Linjalta saadut kertalippu- ja arvokorttitulot vähentävät linjan nettokustannusta. Linjojen 703–709 tulot Paimion Föliin liittymisen jälkeen ovat noin 280 000 euroa vuodessa. Paimion osuus jäljelle jäävästä nettokustannuksesta on noin </a:t>
            </a:r>
            <a:r>
              <a:rPr lang="fi-FI" b="1" dirty="0"/>
              <a:t>336 000 euroa vuodessa</a:t>
            </a:r>
            <a:r>
              <a:rPr lang="fi-FI" dirty="0"/>
              <a:t>. Tästä vähennetään kunnille asiakkaiden kotikunnille kirjatut kausilipputulot, jotka Paimion osalta ovat </a:t>
            </a:r>
            <a:r>
              <a:rPr lang="fi-FI" sz="1100" dirty="0"/>
              <a:t>noin </a:t>
            </a:r>
            <a:r>
              <a:rPr lang="fi-FI" sz="1100" b="1" dirty="0"/>
              <a:t>68 000 euroa vuodessa</a:t>
            </a:r>
            <a:r>
              <a:rPr lang="fi-FI" sz="1100" dirty="0"/>
              <a:t>. </a:t>
            </a:r>
            <a:r>
              <a:rPr lang="fi-FI" dirty="0"/>
              <a:t>Kunnan maksettavaksi osuudeksi seutulinjoista jäisi </a:t>
            </a:r>
            <a:r>
              <a:rPr lang="fi-FI" b="1" dirty="0"/>
              <a:t>268 000 euroa vuodessa</a:t>
            </a:r>
            <a:r>
              <a:rPr lang="fi-FI" dirty="0"/>
              <a:t>. Kustannukset ovat suuruusluokaltaan samat, vaikka matkustus säilyisi vuoden 2019 tasolla: lipputuloja olisi vähemmän, mutta Paimion osuus kustannuksistakin olisi pienempi. </a:t>
            </a:r>
          </a:p>
          <a:p>
            <a:endParaRPr lang="fi-FI" dirty="0"/>
          </a:p>
          <a:p>
            <a:r>
              <a:rPr lang="fi-FI" dirty="0"/>
              <a:t>Tällä hetkellä Paimio maksaa Fölin seutulinjoiksi muuttuvista linjoista noin 95 000 euroa vuodessa. Paimion kustannusten kasvu johtuu siitä, että ELY-keskus ei enää osallistu linjojen kustannuksiin. Paimion sisäisten linjojen kustannukset eivät käytännössä muutu verrattuna nykytilanteeseen. </a:t>
            </a:r>
          </a:p>
          <a:p>
            <a:endParaRPr lang="fi-FI" dirty="0"/>
          </a:p>
          <a:p>
            <a:r>
              <a:rPr lang="fi-FI" dirty="0"/>
              <a:t>Fölissä kunnat maksavat nousukorvausta kausilippulaisten tekemistä nousuista toisten kuntien sisäisille linjoille. Paimion osalta kustannuksen suuruus on noin </a:t>
            </a:r>
            <a:br>
              <a:rPr lang="fi-FI" dirty="0"/>
            </a:br>
            <a:r>
              <a:rPr lang="fi-FI" b="1" dirty="0"/>
              <a:t>15 000 euroa vuodessa</a:t>
            </a:r>
            <a:r>
              <a:rPr lang="fi-FI" dirty="0"/>
              <a:t>.</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629841" y="472462"/>
            <a:ext cx="4032099" cy="418688"/>
          </a:xfrm>
        </p:spPr>
        <p:txBody>
          <a:bodyPr>
            <a:normAutofit fontScale="90000"/>
          </a:bodyPr>
          <a:lstStyle/>
          <a:p>
            <a:r>
              <a:rPr lang="fi-FI"/>
              <a:t>Joukkoliikenteen tulot ja kustannukset</a:t>
            </a:r>
          </a:p>
        </p:txBody>
      </p:sp>
    </p:spTree>
    <p:extLst>
      <p:ext uri="{BB962C8B-B14F-4D97-AF65-F5344CB8AC3E}">
        <p14:creationId xmlns:p14="http://schemas.microsoft.com/office/powerpoint/2010/main" val="2786909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fontScale="85000" lnSpcReduction="10000"/>
          </a:bodyPr>
          <a:lstStyle/>
          <a:p>
            <a:r>
              <a:rPr lang="fi-FI" dirty="0"/>
              <a:t>Fölin maksu- ja informaatiojärjestelmä on yhteishankinta, josta uudet kunnat maksavat osuutensa jälkikäteen. Lisäksi Föli-kunnat ovat panostaneet pysäkki-informaatioon ja reaaliaikaisiin näyttöihin.</a:t>
            </a:r>
          </a:p>
          <a:p>
            <a:r>
              <a:rPr lang="fi-FI" dirty="0"/>
              <a:t>Kertakustannus Paimiolle maksu- ja informaatiojärjestelmän hankinnasta, investoinneista ja pysäkkinäytöistä on Föliin liittyvien kuntien lukumäärästä riippuen </a:t>
            </a:r>
            <a:r>
              <a:rPr lang="fi-FI" b="1" dirty="0"/>
              <a:t>180 000–204 000 euroa.</a:t>
            </a:r>
          </a:p>
          <a:p>
            <a:endParaRPr lang="fi-FI" dirty="0"/>
          </a:p>
          <a:p>
            <a:r>
              <a:rPr lang="fi-FI" dirty="0"/>
              <a:t>Föli-kunnat ovat sopineet maksu- ja informaatiojärjestelmän investointi-budjetiksi 1 % vuotuisesta liikenteen ostohinnasta, joka on Paimiolle Föliin liittyvien kuntien lukumäärästä riippuen </a:t>
            </a:r>
            <a:r>
              <a:rPr lang="fi-FI" b="1" dirty="0"/>
              <a:t>18 000–20 000 euroa vuodessa.</a:t>
            </a:r>
            <a:endParaRPr lang="fi-FI" dirty="0"/>
          </a:p>
          <a:p>
            <a:endParaRPr lang="fi-FI" dirty="0"/>
          </a:p>
          <a:p>
            <a:r>
              <a:rPr lang="fi-FI" dirty="0"/>
              <a:t>Liikenteen järjestämisen kustannukset Paimiolle ovat Föliin liittyvien kuntien lukumäärästä riippuen </a:t>
            </a:r>
            <a:r>
              <a:rPr lang="fi-FI" b="1" dirty="0"/>
              <a:t>86 000–96 000 euroa vuodessa.</a:t>
            </a:r>
            <a:endParaRPr lang="fi-FI" dirty="0"/>
          </a:p>
          <a:p>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0055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03D09975-1B34-45C0-B65B-0F84C63DCE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dirty="0"/>
              <a:t>Muut 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432428"/>
            <a:ext cx="4032099" cy="3175291"/>
          </a:xfrm>
        </p:spPr>
        <p:txBody>
          <a:bodyPr>
            <a:normAutofit fontScale="92500"/>
          </a:bodyPr>
          <a:lstStyle/>
          <a:p>
            <a:r>
              <a:rPr lang="fi-FI" dirty="0"/>
              <a:t>Valtionraha (ns. perusosa) jaetaan Föli-kunnille asukaslukuosuuksien mukaisesti. Uusi ilmastoperusteinen raha jaetaan Föli-kunnille sen mukaisesti, miten sähköbussiliikenteestä tulevat kustannukset jakaantuvat kuntien kesken. Valtionraha on Paimiolle Föliin liittyvien kuntien lukumäärästä riippuen </a:t>
            </a:r>
            <a:r>
              <a:rPr lang="fi-FI" b="1" dirty="0"/>
              <a:t>63 000–</a:t>
            </a:r>
            <a:br>
              <a:rPr lang="fi-FI" b="1" dirty="0"/>
            </a:br>
            <a:r>
              <a:rPr lang="fi-FI" b="1" dirty="0"/>
              <a:t>80 000 euroa vuodessa </a:t>
            </a:r>
            <a:r>
              <a:rPr lang="fi-FI" dirty="0"/>
              <a:t>(62 000 euroa, mikäli valtionraha jatkossa vakio 5,7 euroa / asukas). Samalla ELY-keskus lopettaa maksamasta osuutta liikenteestä tai antamasta muuta tukea.</a:t>
            </a:r>
          </a:p>
          <a:p>
            <a:endParaRPr lang="fi-FI" dirty="0"/>
          </a:p>
          <a:p>
            <a:r>
              <a:rPr lang="fi-FI" dirty="0"/>
              <a:t>Kelan koulumatkatuen suuruutta on arvioitu perustuen viime vuosina paimiolaisten saamaan tukeen sekä arvioon siitä, miten oppivelvollisuusiän korottamisen myötä tuen määrä olisi kasvamassa. Paimiolle tuleva koulumatkatuki olisi kolmen vuoden kuluttua noin </a:t>
            </a:r>
            <a:r>
              <a:rPr lang="fi-FI" b="1" dirty="0"/>
              <a:t>147 000 euroa vuodessa</a:t>
            </a:r>
            <a:r>
              <a:rPr lang="fi-FI" dirty="0"/>
              <a:t>, kun oppivelvollisuusiän korottaminen on tapahtunut täysimääräisesti.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115256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Edulliset ja joustavat lipputuotteet sekä mm. ikäperustaiset asiakasryhmät tulevat alueella käyttöön </a:t>
            </a:r>
          </a:p>
          <a:p>
            <a:pPr marL="179388" indent="-171450">
              <a:buFont typeface="Arial" panose="020B0604020202020204" pitchFamily="34" charset="0"/>
              <a:buChar char="•"/>
            </a:pPr>
            <a:r>
              <a:rPr lang="fi-FI" dirty="0"/>
              <a:t>Joukkoliikenneinformaation saatavuus ja ajantasaisuus paranee</a:t>
            </a:r>
          </a:p>
          <a:p>
            <a:pPr marL="179388" indent="-171450">
              <a:buFont typeface="Arial" panose="020B0604020202020204" pitchFamily="34" charset="0"/>
              <a:buChar char="•"/>
            </a:pPr>
            <a:r>
              <a:rPr lang="fi-FI" dirty="0"/>
              <a:t>Arjen sujuvuus helpottuu ja joukkoliikenteen käyttö kasvaa</a:t>
            </a:r>
          </a:p>
          <a:p>
            <a:r>
              <a:rPr lang="fi-FI" b="1" dirty="0"/>
              <a:t>Kunta</a:t>
            </a:r>
          </a:p>
          <a:p>
            <a:pPr marL="179388" indent="-171450">
              <a:buFont typeface="Arial" panose="020B0604020202020204" pitchFamily="34" charset="0"/>
              <a:buChar char="•"/>
            </a:pPr>
            <a:r>
              <a:rPr lang="fi-FI" dirty="0"/>
              <a:t>Kunta pääsee selkeästi ja pitkäjänteisesti vaikuttamaan itse haluamaansa joukkoliikenteen palvelutasoon</a:t>
            </a:r>
          </a:p>
          <a:p>
            <a:r>
              <a:rPr lang="fi-FI" b="1" dirty="0"/>
              <a:t>Elinkeinoelämä</a:t>
            </a:r>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r>
              <a:rPr lang="fi-FI" dirty="0"/>
              <a:t>Kunta liittyy osaksi ydinkaupunkiseutua</a:t>
            </a:r>
          </a:p>
          <a:p>
            <a:r>
              <a:rPr lang="fi-FI" b="1" dirty="0"/>
              <a:t>Kustannukset, ks. seuraava dia</a:t>
            </a:r>
          </a:p>
          <a:p>
            <a:pPr marL="179388" indent="-171450">
              <a:buFont typeface="Arial" panose="020B0604020202020204" pitchFamily="34" charset="0"/>
              <a:buChar char="•"/>
            </a:pPr>
            <a:r>
              <a:rPr lang="fi-FI" dirty="0"/>
              <a:t>Paimion nettokustannukset joukkoliikenteestä kasvavat</a:t>
            </a:r>
          </a:p>
          <a:p>
            <a:pPr marL="179388" indent="-171450">
              <a:buFont typeface="Arial" panose="020B0604020202020204" pitchFamily="34" charset="0"/>
              <a:buChar char="•"/>
            </a:pPr>
            <a:r>
              <a:rPr lang="fi-FI" dirty="0"/>
              <a:t>Joukkoliikenteen kustannukset olisivat kasvussa ilman Föliin liittymistäkin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797561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2" y="358578"/>
            <a:ext cx="4314517" cy="418688"/>
          </a:xfrm>
        </p:spPr>
        <p:txBody>
          <a:bodyPr>
            <a:normAutofit fontScale="90000"/>
          </a:bodyPr>
          <a:lstStyle/>
          <a:p>
            <a:r>
              <a:rPr lang="fi-FI" dirty="0"/>
              <a:t>Föliin liittymisen kustannukset ja tulot Paimiolle, yhteenveto</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150069"/>
            <a:ext cx="4032099" cy="3993429"/>
          </a:xfrm>
        </p:spPr>
        <p:txBody>
          <a:bodyPr vert="horz" lIns="91440" tIns="45720" rIns="91440" bIns="45720" rtlCol="0" anchor="t">
            <a:normAutofit fontScale="92500"/>
          </a:bodyPr>
          <a:lstStyle/>
          <a:p>
            <a:pPr marL="7620"/>
            <a:r>
              <a:rPr lang="fi-FI" b="1" dirty="0">
                <a:latin typeface="Arial"/>
                <a:cs typeface="Arial"/>
              </a:rPr>
              <a:t>Vuotuiset nettokustannukset</a:t>
            </a:r>
            <a:endParaRPr lang="en-US" dirty="0">
              <a:latin typeface="Arial"/>
              <a:cs typeface="Arial"/>
            </a:endParaRPr>
          </a:p>
          <a:p>
            <a:pPr marL="7620"/>
            <a:r>
              <a:rPr lang="fi-FI" dirty="0">
                <a:latin typeface="Arial"/>
                <a:cs typeface="Arial"/>
              </a:rPr>
              <a:t>Investointikustannukset 18 000–20 000 euroa vuodessa</a:t>
            </a:r>
          </a:p>
          <a:p>
            <a:pPr marL="7620"/>
            <a:r>
              <a:rPr lang="fi-FI" dirty="0">
                <a:latin typeface="Arial"/>
                <a:cs typeface="Arial"/>
              </a:rPr>
              <a:t>Liikenteen järjestäminen 86 000–96 000 euroa vuodessa</a:t>
            </a:r>
          </a:p>
          <a:p>
            <a:pPr marL="7620"/>
            <a:r>
              <a:rPr lang="fi-FI" dirty="0">
                <a:latin typeface="Arial"/>
                <a:cs typeface="Arial"/>
              </a:rPr>
              <a:t>Seutulinjojen nettokustannukset noin 268 000 euroa vuodessa, jossa otettu huomioon kunnalle tulevat lipputulot</a:t>
            </a:r>
          </a:p>
          <a:p>
            <a:pPr marL="7620"/>
            <a:r>
              <a:rPr lang="fi-FI" dirty="0">
                <a:latin typeface="Arial"/>
                <a:cs typeface="Arial"/>
              </a:rPr>
              <a:t>Sisäisten linjojen kustannukset käytännössä ennallaan</a:t>
            </a:r>
          </a:p>
          <a:p>
            <a:pPr marL="7620"/>
            <a:r>
              <a:rPr lang="fi-FI" dirty="0">
                <a:latin typeface="Arial"/>
                <a:cs typeface="Arial"/>
              </a:rPr>
              <a:t>Nousukorvaukset muiden kuntien linjoille 15 000 euroa vuodessa</a:t>
            </a:r>
          </a:p>
          <a:p>
            <a:pPr marL="7620"/>
            <a:endParaRPr lang="fi-FI" dirty="0"/>
          </a:p>
          <a:p>
            <a:pPr marL="7620"/>
            <a:r>
              <a:rPr lang="fi-FI" b="1" dirty="0">
                <a:latin typeface="Arial"/>
                <a:cs typeface="Arial"/>
              </a:rPr>
              <a:t>Vuotuiset nettotulot</a:t>
            </a:r>
          </a:p>
          <a:p>
            <a:pPr marL="7620"/>
            <a:r>
              <a:rPr lang="fi-FI" dirty="0">
                <a:latin typeface="Arial"/>
                <a:cs typeface="Arial"/>
              </a:rPr>
              <a:t>Valtionraha 63 000–80 000 euroa vuodessa </a:t>
            </a:r>
            <a:br>
              <a:rPr lang="fi-FI" dirty="0">
                <a:latin typeface="Arial"/>
                <a:cs typeface="Arial"/>
              </a:rPr>
            </a:br>
            <a:r>
              <a:rPr lang="fi-FI" dirty="0">
                <a:latin typeface="Arial"/>
                <a:cs typeface="Arial"/>
              </a:rPr>
              <a:t>62 000 euroa, mikäli valtionraha jatkossa vakio 5,7 euroa / asukas</a:t>
            </a:r>
            <a:br>
              <a:rPr lang="fi-FI" dirty="0">
                <a:latin typeface="Arial"/>
                <a:cs typeface="Arial"/>
              </a:rPr>
            </a:br>
            <a:r>
              <a:rPr lang="fi-FI" dirty="0">
                <a:latin typeface="Arial"/>
                <a:cs typeface="Arial"/>
              </a:rPr>
              <a:t>Kelan tuki arviolta 147 000 euroa vuodessa</a:t>
            </a:r>
          </a:p>
          <a:p>
            <a:pPr marL="7620"/>
            <a:endParaRPr lang="fi-FI" dirty="0">
              <a:latin typeface="Arial"/>
              <a:cs typeface="Arial"/>
            </a:endParaRPr>
          </a:p>
          <a:p>
            <a:pPr marL="7620"/>
            <a:r>
              <a:rPr lang="fi-FI" b="1" dirty="0">
                <a:latin typeface="Arial"/>
                <a:cs typeface="Arial"/>
              </a:rPr>
              <a:t>Nettokustannusten (kustannukset – tulot) muutos vrt. 2019</a:t>
            </a:r>
          </a:p>
          <a:p>
            <a:r>
              <a:rPr lang="fi-FI" dirty="0"/>
              <a:t>Nettokustannukset kasvavat noin </a:t>
            </a:r>
            <a:r>
              <a:rPr lang="fi-FI" b="1" dirty="0"/>
              <a:t>78 000–84 000 </a:t>
            </a:r>
            <a:r>
              <a:rPr lang="fi-FI" dirty="0"/>
              <a:t>euroa vuodessa, kustannuksiin liittyy epävarmuutta ja ne riippuvat mm. kilpailutusten tuloksista ja matkustuksen kehittymisestä</a:t>
            </a:r>
          </a:p>
          <a:p>
            <a:r>
              <a:rPr lang="fi-FI" dirty="0">
                <a:latin typeface="Arial"/>
                <a:cs typeface="Arial"/>
              </a:rPr>
              <a:t>Lisäksi kertaluonteinen liittymiskustannus </a:t>
            </a:r>
            <a:r>
              <a:rPr lang="fi-FI" b="1" dirty="0">
                <a:latin typeface="Arial"/>
                <a:cs typeface="Arial"/>
              </a:rPr>
              <a:t>180 000–204 000 </a:t>
            </a:r>
            <a:r>
              <a:rPr lang="fi-FI" dirty="0">
                <a:latin typeface="Arial"/>
                <a:cs typeface="Arial"/>
              </a:rPr>
              <a:t>euroa</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9" name="Content Placeholder 8">
            <a:extLst>
              <a:ext uri="{FF2B5EF4-FFF2-40B4-BE49-F238E27FC236}">
                <a16:creationId xmlns:a16="http://schemas.microsoft.com/office/drawing/2014/main" id="{D5A03D0F-F5A7-D54E-B27E-C06466ED7CF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126038" y="0"/>
            <a:ext cx="4017962" cy="5143499"/>
          </a:xfrm>
        </p:spPr>
      </p:pic>
    </p:spTree>
    <p:extLst>
      <p:ext uri="{BB962C8B-B14F-4D97-AF65-F5344CB8AC3E}">
        <p14:creationId xmlns:p14="http://schemas.microsoft.com/office/powerpoint/2010/main" val="1121984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Parainen</a:t>
            </a:r>
          </a:p>
        </p:txBody>
      </p:sp>
    </p:spTree>
    <p:extLst>
      <p:ext uri="{BB962C8B-B14F-4D97-AF65-F5344CB8AC3E}">
        <p14:creationId xmlns:p14="http://schemas.microsoft.com/office/powerpoint/2010/main" val="281456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Kartta Paraisilta Turkuun kulkevista seutulinjoista">
            <a:extLst>
              <a:ext uri="{FF2B5EF4-FFF2-40B4-BE49-F238E27FC236}">
                <a16:creationId xmlns:a16="http://schemas.microsoft.com/office/drawing/2014/main" id="{23AF28D7-DEF5-4164-B8E2-EE881C5B29E2}"/>
              </a:ext>
            </a:extLst>
          </p:cNvPr>
          <p:cNvGrpSpPr>
            <a:grpSpLocks noChangeAspect="1"/>
          </p:cNvGrpSpPr>
          <p:nvPr/>
        </p:nvGrpSpPr>
        <p:grpSpPr>
          <a:xfrm>
            <a:off x="6122195" y="11669"/>
            <a:ext cx="3012690" cy="5131831"/>
            <a:chOff x="6796307" y="169307"/>
            <a:chExt cx="3828199" cy="6520974"/>
          </a:xfrm>
        </p:grpSpPr>
        <p:pic>
          <p:nvPicPr>
            <p:cNvPr id="6" name="Picture 5">
              <a:extLst>
                <a:ext uri="{FF2B5EF4-FFF2-40B4-BE49-F238E27FC236}">
                  <a16:creationId xmlns:a16="http://schemas.microsoft.com/office/drawing/2014/main" id="{2926CAB5-7EF2-45AF-A7E5-6B360B328E2A}"/>
                </a:ext>
              </a:extLst>
            </p:cNvPr>
            <p:cNvPicPr>
              <a:picLocks noChangeAspect="1"/>
            </p:cNvPicPr>
            <p:nvPr/>
          </p:nvPicPr>
          <p:blipFill rotWithShape="1">
            <a:blip r:embed="rId2">
              <a:extLst>
                <a:ext uri="{28A0092B-C50C-407E-A947-70E740481C1C}">
                  <a14:useLocalDpi xmlns:a14="http://schemas.microsoft.com/office/drawing/2010/main" val="0"/>
                </a:ext>
              </a:extLst>
            </a:blip>
            <a:srcRect l="19687" r="21608"/>
            <a:stretch/>
          </p:blipFill>
          <p:spPr>
            <a:xfrm>
              <a:off x="6796307" y="169307"/>
              <a:ext cx="3828199" cy="6520974"/>
            </a:xfrm>
            <a:prstGeom prst="rect">
              <a:avLst/>
            </a:prstGeom>
          </p:spPr>
        </p:pic>
        <p:sp>
          <p:nvSpPr>
            <p:cNvPr id="8" name="TextBox 7">
              <a:extLst>
                <a:ext uri="{FF2B5EF4-FFF2-40B4-BE49-F238E27FC236}">
                  <a16:creationId xmlns:a16="http://schemas.microsoft.com/office/drawing/2014/main" id="{B5FD8C63-9F84-482F-98B9-E263903F3588}"/>
                </a:ext>
              </a:extLst>
            </p:cNvPr>
            <p:cNvSpPr txBox="1"/>
            <p:nvPr/>
          </p:nvSpPr>
          <p:spPr>
            <a:xfrm>
              <a:off x="7454995" y="5212998"/>
              <a:ext cx="1087257" cy="625743"/>
            </a:xfrm>
            <a:prstGeom prst="rect">
              <a:avLst/>
            </a:prstGeom>
            <a:solidFill>
              <a:srgbClr val="FFFFFF">
                <a:alpha val="50196"/>
              </a:srgbClr>
            </a:solidFill>
          </p:spPr>
          <p:txBody>
            <a:bodyPr wrap="square" lIns="0" tIns="0" rIns="0" bIns="0" rtlCol="0">
              <a:spAutoFit/>
            </a:bodyPr>
            <a:lstStyle/>
            <a:p>
              <a:pPr>
                <a:spcAft>
                  <a:spcPts val="0"/>
                </a:spcAft>
              </a:pPr>
              <a:r>
                <a:rPr lang="fi-FI" sz="1600"/>
                <a:t>802</a:t>
              </a:r>
            </a:p>
            <a:p>
              <a:pPr>
                <a:spcAft>
                  <a:spcPts val="0"/>
                </a:spcAft>
              </a:pPr>
              <a:r>
                <a:rPr lang="fi-FI" sz="1600"/>
                <a:t>901–903</a:t>
              </a:r>
            </a:p>
          </p:txBody>
        </p:sp>
        <p:sp>
          <p:nvSpPr>
            <p:cNvPr id="9" name="TextBox 8">
              <a:extLst>
                <a:ext uri="{FF2B5EF4-FFF2-40B4-BE49-F238E27FC236}">
                  <a16:creationId xmlns:a16="http://schemas.microsoft.com/office/drawing/2014/main" id="{20D2EB6D-CF4E-4E4A-9A74-133FEC0AB99F}"/>
                </a:ext>
              </a:extLst>
            </p:cNvPr>
            <p:cNvSpPr txBox="1"/>
            <p:nvPr/>
          </p:nvSpPr>
          <p:spPr>
            <a:xfrm>
              <a:off x="8144846" y="1838496"/>
              <a:ext cx="1087257" cy="625743"/>
            </a:xfrm>
            <a:prstGeom prst="rect">
              <a:avLst/>
            </a:prstGeom>
            <a:solidFill>
              <a:srgbClr val="FFFFFF">
                <a:alpha val="50196"/>
              </a:srgbClr>
            </a:solidFill>
          </p:spPr>
          <p:txBody>
            <a:bodyPr wrap="square" lIns="0" tIns="0" rIns="0" bIns="0" rtlCol="0">
              <a:spAutoFit/>
            </a:bodyPr>
            <a:lstStyle/>
            <a:p>
              <a:pPr>
                <a:spcAft>
                  <a:spcPts val="0"/>
                </a:spcAft>
              </a:pPr>
              <a:r>
                <a:rPr lang="fi-FI" sz="1600"/>
                <a:t>801</a:t>
              </a:r>
            </a:p>
            <a:p>
              <a:pPr>
                <a:spcAft>
                  <a:spcPts val="0"/>
                </a:spcAft>
              </a:pPr>
              <a:r>
                <a:rPr lang="fi-FI" sz="1600"/>
                <a:t>901–903</a:t>
              </a:r>
            </a:p>
          </p:txBody>
        </p:sp>
      </p:grpSp>
      <p:sp>
        <p:nvSpPr>
          <p:cNvPr id="2" name="Title 1">
            <a:extLst>
              <a:ext uri="{FF2B5EF4-FFF2-40B4-BE49-F238E27FC236}">
                <a16:creationId xmlns:a16="http://schemas.microsoft.com/office/drawing/2014/main" id="{9C490EDA-3D88-4F56-8011-7A249F52B02B}"/>
              </a:ext>
            </a:extLst>
          </p:cNvPr>
          <p:cNvSpPr>
            <a:spLocks noGrp="1"/>
          </p:cNvSpPr>
          <p:nvPr>
            <p:ph type="title"/>
          </p:nvPr>
        </p:nvSpPr>
        <p:spPr>
          <a:xfrm>
            <a:off x="629841" y="292213"/>
            <a:ext cx="4032099" cy="418688"/>
          </a:xfrm>
        </p:spPr>
        <p:txBody>
          <a:bodyPr/>
          <a:lstStyle/>
          <a:p>
            <a:r>
              <a:rPr lang="fi-FI" dirty="0"/>
              <a:t>Joukkoliikennelinjasto</a:t>
            </a:r>
          </a:p>
        </p:txBody>
      </p:sp>
      <p:sp>
        <p:nvSpPr>
          <p:cNvPr id="7" name="Content Placeholder 2">
            <a:extLst>
              <a:ext uri="{FF2B5EF4-FFF2-40B4-BE49-F238E27FC236}">
                <a16:creationId xmlns:a16="http://schemas.microsoft.com/office/drawing/2014/main" id="{9949FB87-CCF0-4C90-9FA8-D0CDCAA22065}"/>
              </a:ext>
            </a:extLst>
          </p:cNvPr>
          <p:cNvSpPr>
            <a:spLocks noGrp="1"/>
          </p:cNvSpPr>
          <p:nvPr>
            <p:ph sz="half" idx="2"/>
          </p:nvPr>
        </p:nvSpPr>
        <p:spPr>
          <a:xfrm>
            <a:off x="407192" y="752070"/>
            <a:ext cx="5101867" cy="920473"/>
          </a:xfrm>
        </p:spPr>
        <p:txBody>
          <a:bodyPr>
            <a:normAutofit/>
          </a:bodyPr>
          <a:lstStyle/>
          <a:p>
            <a:r>
              <a:rPr lang="fi-FI" dirty="0"/>
              <a:t>Paraisten Föliin liittymisen myötä Turkuun kulkevat linjat 801–903 muuttuvat kokonaan Fölin seutulinjoiksi. Tällä hetkellä ne ovat Fölin ja ELY-keskuksen yhteishankintalinjoja.</a:t>
            </a:r>
          </a:p>
        </p:txBody>
      </p:sp>
      <p:grpSp>
        <p:nvGrpSpPr>
          <p:cNvPr id="10" name="Group 9">
            <a:extLst>
              <a:ext uri="{FF2B5EF4-FFF2-40B4-BE49-F238E27FC236}">
                <a16:creationId xmlns:a16="http://schemas.microsoft.com/office/drawing/2014/main" id="{B37A5BE1-D5AD-43F9-AAF3-364E1BD9473F}"/>
              </a:ext>
            </a:extLst>
          </p:cNvPr>
          <p:cNvGrpSpPr>
            <a:grpSpLocks noChangeAspect="1"/>
          </p:cNvGrpSpPr>
          <p:nvPr/>
        </p:nvGrpSpPr>
        <p:grpSpPr>
          <a:xfrm>
            <a:off x="3457576" y="2461569"/>
            <a:ext cx="2657476" cy="2681931"/>
            <a:chOff x="5920740" y="0"/>
            <a:chExt cx="3223260" cy="3223260"/>
          </a:xfrm>
        </p:grpSpPr>
        <p:pic>
          <p:nvPicPr>
            <p:cNvPr id="11" name="Picture 10" descr="Kartta nykyisistä Föli-kunnista ja liittymistä harkitsevista kunnista">
              <a:extLst>
                <a:ext uri="{FF2B5EF4-FFF2-40B4-BE49-F238E27FC236}">
                  <a16:creationId xmlns:a16="http://schemas.microsoft.com/office/drawing/2014/main" id="{0CBACD42-EA2E-40E4-AEE2-459BE6595A89}"/>
                </a:ext>
              </a:extLst>
            </p:cNvPr>
            <p:cNvPicPr>
              <a:picLocks noChangeAspect="1"/>
            </p:cNvPicPr>
            <p:nvPr/>
          </p:nvPicPr>
          <p:blipFill>
            <a:blip r:embed="rId3"/>
            <a:stretch>
              <a:fillRect/>
            </a:stretch>
          </p:blipFill>
          <p:spPr>
            <a:xfrm>
              <a:off x="5920740" y="0"/>
              <a:ext cx="3223260" cy="3223260"/>
            </a:xfrm>
            <a:prstGeom prst="rect">
              <a:avLst/>
            </a:prstGeom>
          </p:spPr>
        </p:pic>
        <p:sp>
          <p:nvSpPr>
            <p:cNvPr id="12" name="Rectangle 11">
              <a:extLst>
                <a:ext uri="{FF2B5EF4-FFF2-40B4-BE49-F238E27FC236}">
                  <a16:creationId xmlns:a16="http://schemas.microsoft.com/office/drawing/2014/main" id="{E1BC14D5-31E9-4660-AC0A-62EE92AA1B4F}"/>
                </a:ext>
              </a:extLst>
            </p:cNvPr>
            <p:cNvSpPr/>
            <p:nvPr/>
          </p:nvSpPr>
          <p:spPr>
            <a:xfrm>
              <a:off x="7162801" y="2817159"/>
              <a:ext cx="112059" cy="112059"/>
            </a:xfrm>
            <a:prstGeom prst="rect">
              <a:avLst/>
            </a:prstGeom>
            <a:solidFill>
              <a:srgbClr val="FBB600"/>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88260605-2EEA-4E17-AE47-F283E55DBC05}"/>
                </a:ext>
              </a:extLst>
            </p:cNvPr>
            <p:cNvSpPr/>
            <p:nvPr/>
          </p:nvSpPr>
          <p:spPr>
            <a:xfrm>
              <a:off x="7162799" y="3008779"/>
              <a:ext cx="112059" cy="112059"/>
            </a:xfrm>
            <a:prstGeom prst="rect">
              <a:avLst/>
            </a:prstGeom>
            <a:solidFill>
              <a:srgbClr val="F8E37A"/>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13">
              <a:extLst>
                <a:ext uri="{FF2B5EF4-FFF2-40B4-BE49-F238E27FC236}">
                  <a16:creationId xmlns:a16="http://schemas.microsoft.com/office/drawing/2014/main" id="{17A66741-B6B7-4D56-BCBC-1707A6ABF4EE}"/>
                </a:ext>
              </a:extLst>
            </p:cNvPr>
            <p:cNvSpPr txBox="1"/>
            <p:nvPr/>
          </p:nvSpPr>
          <p:spPr>
            <a:xfrm>
              <a:off x="7218828" y="2768943"/>
              <a:ext cx="990977" cy="200055"/>
            </a:xfrm>
            <a:prstGeom prst="rect">
              <a:avLst/>
            </a:prstGeom>
            <a:noFill/>
          </p:spPr>
          <p:txBody>
            <a:bodyPr wrap="none" rtlCol="0">
              <a:spAutoFit/>
            </a:bodyPr>
            <a:lstStyle/>
            <a:p>
              <a:r>
                <a:rPr lang="fi-FI" sz="700" dirty="0">
                  <a:latin typeface="Arial" panose="020B0604020202020204" pitchFamily="34" charset="0"/>
                  <a:cs typeface="Arial" panose="020B0604020202020204" pitchFamily="34" charset="0"/>
                </a:rPr>
                <a:t>Nykyiset Föli-kunnat</a:t>
              </a:r>
            </a:p>
          </p:txBody>
        </p:sp>
        <p:sp>
          <p:nvSpPr>
            <p:cNvPr id="15" name="TextBox 14">
              <a:extLst>
                <a:ext uri="{FF2B5EF4-FFF2-40B4-BE49-F238E27FC236}">
                  <a16:creationId xmlns:a16="http://schemas.microsoft.com/office/drawing/2014/main" id="{448458B8-7717-4624-8BC7-7D60E769E281}"/>
                </a:ext>
              </a:extLst>
            </p:cNvPr>
            <p:cNvSpPr txBox="1"/>
            <p:nvPr/>
          </p:nvSpPr>
          <p:spPr>
            <a:xfrm>
              <a:off x="7218451" y="2960564"/>
              <a:ext cx="1354858" cy="200055"/>
            </a:xfrm>
            <a:prstGeom prst="rect">
              <a:avLst/>
            </a:prstGeom>
            <a:noFill/>
          </p:spPr>
          <p:txBody>
            <a:bodyPr wrap="none" rtlCol="0">
              <a:spAutoFit/>
            </a:bodyPr>
            <a:lstStyle/>
            <a:p>
              <a:r>
                <a:rPr lang="fi-FI" sz="700" dirty="0">
                  <a:latin typeface="Arial" panose="020B0604020202020204" pitchFamily="34" charset="0"/>
                  <a:cs typeface="Arial" panose="020B0604020202020204" pitchFamily="34" charset="0"/>
                </a:rPr>
                <a:t>Mahdolliset uudet Föli-kunnat</a:t>
              </a:r>
            </a:p>
          </p:txBody>
        </p:sp>
      </p:grpSp>
      <p:sp>
        <p:nvSpPr>
          <p:cNvPr id="16" name="Content Placeholder 2">
            <a:extLst>
              <a:ext uri="{FF2B5EF4-FFF2-40B4-BE49-F238E27FC236}">
                <a16:creationId xmlns:a16="http://schemas.microsoft.com/office/drawing/2014/main" id="{181A52F9-3BD4-473B-BEFE-908B823AF8EB}"/>
              </a:ext>
            </a:extLst>
          </p:cNvPr>
          <p:cNvSpPr txBox="1">
            <a:spLocks/>
          </p:cNvSpPr>
          <p:nvPr/>
        </p:nvSpPr>
        <p:spPr>
          <a:xfrm>
            <a:off x="407192" y="1478756"/>
            <a:ext cx="3114675" cy="3326845"/>
          </a:xfrm>
          <a:prstGeom prst="rect">
            <a:avLst/>
          </a:prstGeom>
        </p:spPr>
        <p:txBody>
          <a:bodyPr vert="horz" lIns="91440" tIns="45720" rIns="91440" bIns="45720" rtlCol="0">
            <a:normAutofit/>
          </a:bodyPr>
          <a:lstStyle>
            <a:lvl1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1pPr>
            <a:lvl2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2pPr>
            <a:lvl3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3pPr>
            <a:lvl4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4pPr>
            <a:lvl5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b="1" dirty="0"/>
              <a:t>Liikennöintikustannukset</a:t>
            </a:r>
            <a:endParaRPr lang="fi-FI" dirty="0"/>
          </a:p>
          <a:p>
            <a:r>
              <a:rPr lang="fi-FI" dirty="0"/>
              <a:t>Linjojen 801–903 ostokustannukset pysyvät melko samanlaisina (noin 2,4 milj. euroa vuosi), mutta seudullisten linjojen kustannusjako muuttuu ja se vaikuttaa Paraisille koituviin kustannuksiin. Toteutuvat kustannukset riippuvat myös siitä, miten mahdollisissa kilpailutuksissa kävisi: esimerkiksi vuoden 2021 kilpailutuksessa hinnat nousivat 1,79 %. </a:t>
            </a:r>
          </a:p>
          <a:p>
            <a:r>
              <a:rPr lang="fi-FI" dirty="0"/>
              <a:t>Paraisten sisäisten linjojen kustannukset ovat jatkossakin lähinnä Paraisten itse kustantamia. Linjojen 901–903 Paraisten keskustan länsipuolelle jatkavat osat muistuttavat ominaisuuksiltaan Paraisten sisäisiä linjoja.</a:t>
            </a:r>
          </a:p>
        </p:txBody>
      </p:sp>
      <p:sp>
        <p:nvSpPr>
          <p:cNvPr id="17" name="Content Placeholder 2">
            <a:extLst>
              <a:ext uri="{FF2B5EF4-FFF2-40B4-BE49-F238E27FC236}">
                <a16:creationId xmlns:a16="http://schemas.microsoft.com/office/drawing/2014/main" id="{EA76C5C0-036A-481A-B49F-FC552F55EB4B}"/>
              </a:ext>
            </a:extLst>
          </p:cNvPr>
          <p:cNvSpPr txBox="1">
            <a:spLocks/>
          </p:cNvSpPr>
          <p:nvPr/>
        </p:nvSpPr>
        <p:spPr>
          <a:xfrm>
            <a:off x="3910560" y="1972864"/>
            <a:ext cx="2211635" cy="488705"/>
          </a:xfrm>
          <a:prstGeom prst="rect">
            <a:avLst/>
          </a:prstGeom>
        </p:spPr>
        <p:txBody>
          <a:bodyPr vert="horz" lIns="91440" tIns="45720" rIns="91440" bIns="45720" rtlCol="0">
            <a:normAutofit/>
          </a:bodyPr>
          <a:lstStyle>
            <a:lvl1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1pPr>
            <a:lvl2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2pPr>
            <a:lvl3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3pPr>
            <a:lvl4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4pPr>
            <a:lvl5pPr marL="7938" indent="0" algn="l" defTabSz="685800" rtl="0" eaLnBrk="1" latinLnBrk="0" hangingPunct="1">
              <a:lnSpc>
                <a:spcPts val="1600"/>
              </a:lnSpc>
              <a:spcBef>
                <a:spcPts val="0"/>
              </a:spcBef>
              <a:buFont typeface="Arial" panose="020B0604020202020204" pitchFamily="34" charset="0"/>
              <a:buNone/>
              <a:tabLst/>
              <a:defRPr sz="11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sz="1000" i="1" dirty="0"/>
              <a:t>Paraisten jäsenyys toisi laajan saaristoalueen osaksi </a:t>
            </a:r>
            <a:r>
              <a:rPr lang="fi-FI" sz="1000" i="1" dirty="0" err="1"/>
              <a:t>Föliä</a:t>
            </a:r>
            <a:r>
              <a:rPr lang="fi-FI" sz="1000" i="1" dirty="0"/>
              <a:t> </a:t>
            </a:r>
          </a:p>
        </p:txBody>
      </p:sp>
    </p:spTree>
    <p:extLst>
      <p:ext uri="{BB962C8B-B14F-4D97-AF65-F5344CB8AC3E}">
        <p14:creationId xmlns:p14="http://schemas.microsoft.com/office/powerpoint/2010/main" val="2354192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03B7084-4E32-410E-ABA3-C6675F0DA368}"/>
              </a:ext>
            </a:extLst>
          </p:cNvPr>
          <p:cNvGraphicFramePr>
            <a:graphicFrameLocks noGrp="1"/>
          </p:cNvGraphicFramePr>
          <p:nvPr>
            <p:extLst>
              <p:ext uri="{D42A27DB-BD31-4B8C-83A1-F6EECF244321}">
                <p14:modId xmlns:p14="http://schemas.microsoft.com/office/powerpoint/2010/main" val="3640457925"/>
              </p:ext>
            </p:extLst>
          </p:nvPr>
        </p:nvGraphicFramePr>
        <p:xfrm>
          <a:off x="377218" y="3296918"/>
          <a:ext cx="4585995" cy="1424619"/>
        </p:xfrm>
        <a:graphic>
          <a:graphicData uri="http://schemas.openxmlformats.org/drawingml/2006/table">
            <a:tbl>
              <a:tblPr>
                <a:tableStyleId>{5C22544A-7EE6-4342-B048-85BDC9FD1C3A}</a:tableStyleId>
              </a:tblPr>
              <a:tblGrid>
                <a:gridCol w="987876">
                  <a:extLst>
                    <a:ext uri="{9D8B030D-6E8A-4147-A177-3AD203B41FA5}">
                      <a16:colId xmlns:a16="http://schemas.microsoft.com/office/drawing/2014/main" val="3578620845"/>
                    </a:ext>
                  </a:extLst>
                </a:gridCol>
                <a:gridCol w="514017">
                  <a:extLst>
                    <a:ext uri="{9D8B030D-6E8A-4147-A177-3AD203B41FA5}">
                      <a16:colId xmlns:a16="http://schemas.microsoft.com/office/drawing/2014/main" val="3098506068"/>
                    </a:ext>
                  </a:extLst>
                </a:gridCol>
                <a:gridCol w="514017">
                  <a:extLst>
                    <a:ext uri="{9D8B030D-6E8A-4147-A177-3AD203B41FA5}">
                      <a16:colId xmlns:a16="http://schemas.microsoft.com/office/drawing/2014/main" val="3112876380"/>
                    </a:ext>
                  </a:extLst>
                </a:gridCol>
                <a:gridCol w="514017">
                  <a:extLst>
                    <a:ext uri="{9D8B030D-6E8A-4147-A177-3AD203B41FA5}">
                      <a16:colId xmlns:a16="http://schemas.microsoft.com/office/drawing/2014/main" val="3247665095"/>
                    </a:ext>
                  </a:extLst>
                </a:gridCol>
                <a:gridCol w="514017">
                  <a:extLst>
                    <a:ext uri="{9D8B030D-6E8A-4147-A177-3AD203B41FA5}">
                      <a16:colId xmlns:a16="http://schemas.microsoft.com/office/drawing/2014/main" val="1743224203"/>
                    </a:ext>
                  </a:extLst>
                </a:gridCol>
                <a:gridCol w="514017">
                  <a:extLst>
                    <a:ext uri="{9D8B030D-6E8A-4147-A177-3AD203B41FA5}">
                      <a16:colId xmlns:a16="http://schemas.microsoft.com/office/drawing/2014/main" val="716234931"/>
                    </a:ext>
                  </a:extLst>
                </a:gridCol>
                <a:gridCol w="514017">
                  <a:extLst>
                    <a:ext uri="{9D8B030D-6E8A-4147-A177-3AD203B41FA5}">
                      <a16:colId xmlns:a16="http://schemas.microsoft.com/office/drawing/2014/main" val="1152409245"/>
                    </a:ext>
                  </a:extLst>
                </a:gridCol>
                <a:gridCol w="514017">
                  <a:extLst>
                    <a:ext uri="{9D8B030D-6E8A-4147-A177-3AD203B41FA5}">
                      <a16:colId xmlns:a16="http://schemas.microsoft.com/office/drawing/2014/main" val="2430362802"/>
                    </a:ext>
                  </a:extLst>
                </a:gridCol>
              </a:tblGrid>
              <a:tr h="158742">
                <a:tc gridSpan="8">
                  <a:txBody>
                    <a:bodyPr/>
                    <a:lstStyle/>
                    <a:p>
                      <a:pPr algn="l" fontAlgn="b"/>
                      <a:r>
                        <a:rPr lang="fi-FI" sz="700" u="none" strike="noStrike" dirty="0">
                          <a:effectLst/>
                          <a:latin typeface="Arial" panose="020B0604020202020204" pitchFamily="34" charset="0"/>
                          <a:cs typeface="Arial" panose="020B0604020202020204" pitchFamily="34" charset="0"/>
                        </a:rPr>
                        <a:t>Kausilippunousuarvio linjoille 801-903 vuositasolla, Parainen Fölissä</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3018162015"/>
                  </a:ext>
                </a:extLst>
              </a:tr>
              <a:tr h="284011">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turkulaiset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kaarinalaiset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raisiolaiset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ruskolaiset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paraislaiset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1210891645"/>
                  </a:ext>
                </a:extLst>
              </a:tr>
              <a:tr h="162292">
                <a:tc>
                  <a:txBody>
                    <a:bodyPr/>
                    <a:lstStyle/>
                    <a:p>
                      <a:pPr algn="l" fontAlgn="b"/>
                      <a:r>
                        <a:rPr lang="fi-FI" sz="700" u="none" strike="noStrike">
                          <a:effectLst/>
                          <a:latin typeface="Arial" panose="020B0604020202020204" pitchFamily="34" charset="0"/>
                          <a:cs typeface="Arial" panose="020B0604020202020204" pitchFamily="34" charset="0"/>
                        </a:rPr>
                        <a:t>nousut yhteensä</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134 873</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88 098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3 237</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1 120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3 548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858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186 844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2954898732"/>
                  </a:ext>
                </a:extLst>
              </a:tr>
              <a:tr h="162292">
                <a:tc gridSpan="8">
                  <a:txBody>
                    <a:bodyPr/>
                    <a:lstStyle/>
                    <a:p>
                      <a:pPr algn="l" fontAlgn="b"/>
                      <a:r>
                        <a:rPr lang="fi-FI" sz="700" u="none" strike="noStrike">
                          <a:effectLst/>
                          <a:latin typeface="Arial" panose="020B0604020202020204" pitchFamily="34" charset="0"/>
                          <a:cs typeface="Arial" panose="020B0604020202020204" pitchFamily="34" charset="0"/>
                        </a:rPr>
                        <a:t>Kustannusten jako-osuudet linjoittain matka-aikasuoritteiden perusteella, osuus Parainen-Turku</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222717759"/>
                  </a:ext>
                </a:extLst>
              </a:tr>
              <a:tr h="162292">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Turku</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Kaarina</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Raisio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Rusko</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Parainen</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1172749265"/>
                  </a:ext>
                </a:extLst>
              </a:tr>
              <a:tr h="162292">
                <a:tc>
                  <a:txBody>
                    <a:bodyPr/>
                    <a:lstStyle/>
                    <a:p>
                      <a:pPr algn="ctr" fontAlgn="b"/>
                      <a:r>
                        <a:rPr lang="fi-FI" sz="700" u="none" strike="noStrike">
                          <a:effectLst/>
                          <a:latin typeface="Arial" panose="020B0604020202020204" pitchFamily="34" charset="0"/>
                          <a:cs typeface="Arial" panose="020B0604020202020204" pitchFamily="34" charset="0"/>
                        </a:rPr>
                        <a:t>801</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24 %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13 %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0 %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0 %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62 %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4180855008"/>
                  </a:ext>
                </a:extLst>
              </a:tr>
              <a:tr h="162292">
                <a:tc>
                  <a:txBody>
                    <a:bodyPr/>
                    <a:lstStyle/>
                    <a:p>
                      <a:pPr algn="ctr" fontAlgn="b"/>
                      <a:r>
                        <a:rPr lang="fi-FI" sz="700" u="none" strike="noStrike">
                          <a:effectLst/>
                          <a:latin typeface="Arial" panose="020B0604020202020204" pitchFamily="34" charset="0"/>
                          <a:cs typeface="Arial" panose="020B0604020202020204" pitchFamily="34" charset="0"/>
                        </a:rPr>
                        <a:t>802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2 %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0 %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0 %</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98 %</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944087289"/>
                  </a:ext>
                </a:extLst>
              </a:tr>
              <a:tr h="170406">
                <a:tc>
                  <a:txBody>
                    <a:bodyPr/>
                    <a:lstStyle/>
                    <a:p>
                      <a:pPr algn="ctr" fontAlgn="b"/>
                      <a:r>
                        <a:rPr lang="fi-FI" sz="700" i="1" u="none" strike="noStrike">
                          <a:effectLst/>
                          <a:latin typeface="Arial" panose="020B0604020202020204" pitchFamily="34" charset="0"/>
                          <a:cs typeface="Arial" panose="020B0604020202020204" pitchFamily="34" charset="0"/>
                        </a:rPr>
                        <a:t>keskimäärin</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24 %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13 %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a:effectLst/>
                          <a:latin typeface="Arial" panose="020B0604020202020204" pitchFamily="34" charset="0"/>
                          <a:cs typeface="Arial" panose="020B0604020202020204" pitchFamily="34" charset="0"/>
                        </a:rPr>
                        <a:t>0 %</a:t>
                      </a:r>
                      <a:endParaRPr lang="fi-FI" sz="700" b="0" i="1"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i="1" u="none" strike="noStrike" dirty="0">
                          <a:effectLst/>
                          <a:latin typeface="Arial" panose="020B0604020202020204" pitchFamily="34" charset="0"/>
                          <a:cs typeface="Arial" panose="020B0604020202020204" pitchFamily="34" charset="0"/>
                        </a:rPr>
                        <a:t>63 %</a:t>
                      </a:r>
                      <a:endParaRPr lang="fi-FI" sz="700" b="0" i="1"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636698976"/>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2975470"/>
          </a:xfrm>
        </p:spPr>
        <p:txBody>
          <a:bodyPr>
            <a:normAutofit/>
          </a:bodyPr>
          <a:lstStyle/>
          <a:p>
            <a:r>
              <a:rPr lang="fi-FI" err="1"/>
              <a:t>Fölin</a:t>
            </a:r>
            <a:r>
              <a:rPr lang="fi-FI"/>
              <a:t> hintoihin siirtyminen tarkoittaa Turkuun aikuisten kausilipulla matkustaville 10 euron (15 %) hinnan alennusta kuukaudessa ja kertalipulla matkustavien hintojen alenemista puoleen. Paraisten saaristossa kertaliput halpenevat tätä enemmän. Tarjolle tulevat myös muut </a:t>
            </a:r>
            <a:r>
              <a:rPr lang="fi-FI" err="1"/>
              <a:t>Fölin</a:t>
            </a:r>
            <a:r>
              <a:rPr lang="fi-FI"/>
              <a:t> edulliset ja joustavat lipputuotteet. Lippujen hintojen alenemisen ja yhtenäiseen joukkoliikennejärjestelmään siirtymisen voidaan olettaa nostavan matkamääriä 25 % vuoden 2019 tasosta.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502325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a:extLst>
              <a:ext uri="{FF2B5EF4-FFF2-40B4-BE49-F238E27FC236}">
                <a16:creationId xmlns:a16="http://schemas.microsoft.com/office/drawing/2014/main" id="{496EF6AC-D989-4C56-A99C-4A9B7F9C89D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1" y="1028700"/>
            <a:ext cx="4032099" cy="3797824"/>
          </a:xfrm>
        </p:spPr>
        <p:txBody>
          <a:bodyPr vert="horz" lIns="91440" tIns="45720" rIns="91440" bIns="45720" rtlCol="0" anchor="t">
            <a:normAutofit fontScale="70000" lnSpcReduction="20000"/>
          </a:bodyPr>
          <a:lstStyle/>
          <a:p>
            <a:r>
              <a:rPr lang="fi-FI" dirty="0"/>
              <a:t>Linjalta saadut kertalippu- ja arvokorttitulot vähentävät linjan nettokustannusta. Linjojen 801–903 tulot ovat noin 510 000 euroa vuodessa. Paraisten osuus jäljelle jäävästä nettokustannuksesta on noin </a:t>
            </a:r>
            <a:r>
              <a:rPr lang="fi-FI" b="1" dirty="0"/>
              <a:t>1 326 000 euroa vuodessa</a:t>
            </a:r>
            <a:r>
              <a:rPr lang="fi-FI" dirty="0"/>
              <a:t>. Tästä vähennetään kunnille asiakkaiden kotikunnille kirjatut kausilipputulot, jotka Paraisten osalta ovat </a:t>
            </a:r>
            <a:r>
              <a:rPr lang="fi-FI" sz="1100" dirty="0"/>
              <a:t>noin </a:t>
            </a:r>
            <a:r>
              <a:rPr lang="fi-FI" sz="1100" b="1" dirty="0"/>
              <a:t>169 000 euroa vuodessa</a:t>
            </a:r>
            <a:r>
              <a:rPr lang="fi-FI" sz="1100" dirty="0"/>
              <a:t>. </a:t>
            </a:r>
            <a:r>
              <a:rPr lang="fi-FI" dirty="0"/>
              <a:t>Kunnan maksettavaksi osuudeksi seutulinjoista jäisi </a:t>
            </a:r>
            <a:r>
              <a:rPr lang="fi-FI" b="1" dirty="0"/>
              <a:t>1 157 000 euroa vuodessa</a:t>
            </a:r>
            <a:r>
              <a:rPr lang="fi-FI" dirty="0"/>
              <a:t>. Kustannukset ovat suuruusluokaltaan samat, vaikka matkustus säilyisi vuoden 2019 tasolla: lipputuloja olisi vähemmän, mutta Paraisten osuus kustannuksistakin olisi pienempi. </a:t>
            </a:r>
            <a:endParaRPr lang="fi-FI" sz="1100" dirty="0"/>
          </a:p>
          <a:p>
            <a:endParaRPr lang="fi-FI" dirty="0"/>
          </a:p>
          <a:p>
            <a:r>
              <a:rPr lang="fi-FI" dirty="0"/>
              <a:t>Paraisten kustannukset johtuvat siitä, että lippujen hinnat alenevat, kesäajan kertalipputulot pienenevät ja ELY-keskus ei enää osallistu linjojen kustannuksiin. Nykyisen ELY-keskuksen tuen taso on 423 000 euroa vuodessa. Varsinaisten Paraisten sisäisten linjojen kustannukset eivät käytännössä muutu verrattuna nykytilanteeseen. </a:t>
            </a:r>
          </a:p>
          <a:p>
            <a:endParaRPr lang="fi-FI" dirty="0"/>
          </a:p>
          <a:p>
            <a:r>
              <a:rPr lang="fi-FI" dirty="0"/>
              <a:t>Fölissä kunnat maksavat nousukorvausta kausilippulaisten tekemistä nousuista toisten kuntien sisäisille linjoille. Paraisten osalta kustannuksen suuruus on noin </a:t>
            </a:r>
            <a:br>
              <a:rPr lang="fi-FI" dirty="0"/>
            </a:br>
            <a:r>
              <a:rPr lang="fi-FI" b="1" dirty="0"/>
              <a:t>23 000 euroa vuodessa</a:t>
            </a:r>
            <a:r>
              <a:rPr lang="fi-FI" dirty="0"/>
              <a:t>.</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629841" y="306018"/>
            <a:ext cx="4032099" cy="418688"/>
          </a:xfrm>
        </p:spPr>
        <p:txBody>
          <a:bodyPr>
            <a:normAutofit fontScale="90000"/>
          </a:bodyPr>
          <a:lstStyle/>
          <a:p>
            <a:r>
              <a:rPr lang="fi-FI"/>
              <a:t>Joukkoliikenteen tulot ja kustannukset</a:t>
            </a:r>
          </a:p>
        </p:txBody>
      </p:sp>
    </p:spTree>
    <p:extLst>
      <p:ext uri="{BB962C8B-B14F-4D97-AF65-F5344CB8AC3E}">
        <p14:creationId xmlns:p14="http://schemas.microsoft.com/office/powerpoint/2010/main" val="403885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108-AC4F-4442-A1AC-E992091066BD}"/>
              </a:ext>
            </a:extLst>
          </p:cNvPr>
          <p:cNvSpPr>
            <a:spLocks noGrp="1"/>
          </p:cNvSpPr>
          <p:nvPr>
            <p:ph type="title"/>
          </p:nvPr>
        </p:nvSpPr>
        <p:spPr/>
        <p:txBody>
          <a:bodyPr/>
          <a:lstStyle/>
          <a:p>
            <a:r>
              <a:rPr lang="fi-FI"/>
              <a:t>Mikä on Föli</a:t>
            </a:r>
          </a:p>
        </p:txBody>
      </p:sp>
    </p:spTree>
    <p:extLst>
      <p:ext uri="{BB962C8B-B14F-4D97-AF65-F5344CB8AC3E}">
        <p14:creationId xmlns:p14="http://schemas.microsoft.com/office/powerpoint/2010/main" val="2486788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fontScale="85000" lnSpcReduction="10000"/>
          </a:bodyPr>
          <a:lstStyle/>
          <a:p>
            <a:r>
              <a:rPr lang="fi-FI" dirty="0"/>
              <a:t>Fölin maksu- ja informaatiojärjestelmä on yhteishankinta, josta uudet kunnat maksavat osuutensa jälkikäteen. Lisäksi Föli-kunnat ovat panostaneet pysäkki-informaatioon ja reaaliaikaisiin näyttöihin.</a:t>
            </a:r>
          </a:p>
          <a:p>
            <a:r>
              <a:rPr lang="fi-FI" dirty="0"/>
              <a:t>Kertakustannus Paraisille maksu- ja informaatiojärjestelmän hankinnasta, investoinneista ja pysäkkinäytöistä on Föliin liittyvien kuntien lukumäärästä riippuen </a:t>
            </a:r>
            <a:r>
              <a:rPr lang="fi-FI" b="1" dirty="0"/>
              <a:t>251 000–283 000 euroa.</a:t>
            </a:r>
          </a:p>
          <a:p>
            <a:endParaRPr lang="fi-FI" dirty="0"/>
          </a:p>
          <a:p>
            <a:r>
              <a:rPr lang="fi-FI" dirty="0"/>
              <a:t>Föli-kunnat ovat sopineet maksu- ja informaatiojärjestelmän investointi-budjetiksi 1 % vuotuisesta liikenteen ostohinnasta, joka on Paraisille Föliin liittyvien kuntien lukumäärästä riippuen </a:t>
            </a:r>
            <a:r>
              <a:rPr lang="fi-FI" b="1" dirty="0"/>
              <a:t>25 000–27 000 euroa vuodessa.</a:t>
            </a:r>
            <a:endParaRPr lang="fi-FI" dirty="0"/>
          </a:p>
          <a:p>
            <a:endParaRPr lang="fi-FI" dirty="0"/>
          </a:p>
          <a:p>
            <a:r>
              <a:rPr lang="fi-FI" dirty="0"/>
              <a:t>Liikenteen järjestämisen kustannukset Paraisille ovat Föliin liittyvien kuntien lukumäärästä riippuen </a:t>
            </a:r>
            <a:r>
              <a:rPr lang="fi-FI" b="1" dirty="0"/>
              <a:t>120 000–132 000 euroa vuodessa.</a:t>
            </a:r>
            <a:endParaRPr lang="fi-FI" dirty="0"/>
          </a:p>
          <a:p>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774373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03D09975-1B34-45C0-B65B-0F84C63DCE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432428"/>
            <a:ext cx="4032099" cy="3168147"/>
          </a:xfrm>
        </p:spPr>
        <p:txBody>
          <a:bodyPr>
            <a:normAutofit fontScale="92500"/>
          </a:bodyPr>
          <a:lstStyle/>
          <a:p>
            <a:r>
              <a:rPr lang="fi-FI" dirty="0"/>
              <a:t>Valtionraha (ns. perusosa) jaetaan Föli-kunnille asukaslukuosuuksien mukaisesti. Uusi ilmastoperusteinen raha jaetaan Föli-kunnille sen mukaisesti, miten sähköbussiliikenteestä tulevat kustannukset jakaantuvat kuntien kesken. Valtionraha on Paraisille Föliin liittyvien kuntien lukumäärästä riippuen </a:t>
            </a:r>
            <a:r>
              <a:rPr lang="fi-FI" b="1" dirty="0"/>
              <a:t>103 000–111 000 euroa vuodessa </a:t>
            </a:r>
            <a:r>
              <a:rPr lang="fi-FI" dirty="0"/>
              <a:t>(86 000 euroa, mikäli valtionraha jatkossa vakio 5,7 euroa / asukas). Samalla ELY-keskus lopettaa maksamasta osuutta liikenteestä tai antamasta muuta tukea.</a:t>
            </a:r>
          </a:p>
          <a:p>
            <a:endParaRPr lang="fi-FI" dirty="0"/>
          </a:p>
          <a:p>
            <a:r>
              <a:rPr lang="fi-FI" dirty="0"/>
              <a:t>Kelan koulumatkatuen suuruutta on arvioitu perustuen viime vuosina paraislaisten saamaan tukeen sekä arvioon siitä, miten oppivelvollisuusiän korottamisen myötä tuen määrä olisi kasvamassa. Paraisille tuleva koulumatkatuki olisi kolmen vuoden kuluttua noin </a:t>
            </a:r>
            <a:r>
              <a:rPr lang="fi-FI" b="1" dirty="0"/>
              <a:t>157 000 euroa vuodessa</a:t>
            </a:r>
            <a:r>
              <a:rPr lang="fi-FI" dirty="0"/>
              <a:t>, kun oppivelvollisuusiän korottaminen on tapahtunut täysimääräisesti.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215998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Edulliset ja joustavat lipputuotteet sekä mm. ikäperustaiset asiakasryhmät tulevat alueella käyttöön </a:t>
            </a:r>
          </a:p>
          <a:p>
            <a:pPr marL="179388" indent="-171450">
              <a:buFont typeface="Arial" panose="020B0604020202020204" pitchFamily="34" charset="0"/>
              <a:buChar char="•"/>
            </a:pPr>
            <a:r>
              <a:rPr lang="fi-FI" dirty="0"/>
              <a:t>Joukkoliikenneinformaation saatavuus ja ajantasaisuus paranee</a:t>
            </a:r>
          </a:p>
          <a:p>
            <a:pPr marL="179388" indent="-171450">
              <a:buFont typeface="Arial" panose="020B0604020202020204" pitchFamily="34" charset="0"/>
              <a:buChar char="•"/>
            </a:pPr>
            <a:r>
              <a:rPr lang="fi-FI" dirty="0"/>
              <a:t>Arjen sujuvuus helpottuu ja joukkoliikenteen käyttö kasvaa</a:t>
            </a:r>
          </a:p>
          <a:p>
            <a:r>
              <a:rPr lang="fi-FI" b="1" dirty="0"/>
              <a:t>Kunta</a:t>
            </a:r>
          </a:p>
          <a:p>
            <a:pPr marL="179388" indent="-171450">
              <a:buFont typeface="Arial" panose="020B0604020202020204" pitchFamily="34" charset="0"/>
              <a:buChar char="•"/>
            </a:pPr>
            <a:r>
              <a:rPr lang="fi-FI" dirty="0"/>
              <a:t>Kunta pääsee selkeästi ja pitkäjänteisesti vaikuttamaan itse haluamaansa joukkoliikenteen palvelutasoon</a:t>
            </a:r>
          </a:p>
          <a:p>
            <a:r>
              <a:rPr lang="fi-FI" b="1" dirty="0"/>
              <a:t>Elinkeinoelämä</a:t>
            </a:r>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r>
              <a:rPr lang="fi-FI" dirty="0"/>
              <a:t>Kunta liittyy osaksi ydinkaupunkiseutua</a:t>
            </a:r>
          </a:p>
          <a:p>
            <a:r>
              <a:rPr lang="fi-FI" b="1" dirty="0"/>
              <a:t>Matkailu, ks. seuraavat diat</a:t>
            </a:r>
          </a:p>
          <a:p>
            <a:r>
              <a:rPr lang="fi-FI" b="1" dirty="0"/>
              <a:t>Kustannukset, ks. seuraavat diat</a:t>
            </a:r>
          </a:p>
          <a:p>
            <a:pPr marL="179388" indent="-171450">
              <a:buFont typeface="Arial" panose="020B0604020202020204" pitchFamily="34" charset="0"/>
              <a:buChar char="•"/>
            </a:pPr>
            <a:r>
              <a:rPr lang="fi-FI" dirty="0"/>
              <a:t>Paraisten nettokustannukset joukkoliikenteestä kasvavat</a:t>
            </a:r>
          </a:p>
          <a:p>
            <a:pPr marL="179388" indent="-171450">
              <a:buFont typeface="Arial" panose="020B0604020202020204" pitchFamily="34" charset="0"/>
              <a:buChar char="•"/>
            </a:pPr>
            <a:r>
              <a:rPr lang="fi-FI" dirty="0"/>
              <a:t>Joukkoliikenteen kustannukset olisivat kasvussa ilman Föliin liittymistäkin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26969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2466-6CAC-4EDF-B1AD-7CAFA96C6106}"/>
              </a:ext>
            </a:extLst>
          </p:cNvPr>
          <p:cNvSpPr>
            <a:spLocks noGrp="1"/>
          </p:cNvSpPr>
          <p:nvPr>
            <p:ph type="title"/>
          </p:nvPr>
        </p:nvSpPr>
        <p:spPr>
          <a:xfrm>
            <a:off x="629841" y="372718"/>
            <a:ext cx="6536083" cy="418688"/>
          </a:xfrm>
        </p:spPr>
        <p:txBody>
          <a:bodyPr/>
          <a:lstStyle/>
          <a:p>
            <a:r>
              <a:rPr lang="fi-FI" dirty="0"/>
              <a:t>Vaikutukset matkailuun</a:t>
            </a:r>
          </a:p>
        </p:txBody>
      </p:sp>
      <p:sp>
        <p:nvSpPr>
          <p:cNvPr id="3" name="Content Placeholder 2">
            <a:extLst>
              <a:ext uri="{FF2B5EF4-FFF2-40B4-BE49-F238E27FC236}">
                <a16:creationId xmlns:a16="http://schemas.microsoft.com/office/drawing/2014/main" id="{67FE386D-DACD-4E73-B00E-0561300ABD2E}"/>
              </a:ext>
            </a:extLst>
          </p:cNvPr>
          <p:cNvSpPr>
            <a:spLocks noGrp="1"/>
          </p:cNvSpPr>
          <p:nvPr>
            <p:ph sz="half" idx="2"/>
          </p:nvPr>
        </p:nvSpPr>
        <p:spPr>
          <a:xfrm>
            <a:off x="3610536" y="805605"/>
            <a:ext cx="5298141" cy="3279558"/>
          </a:xfrm>
        </p:spPr>
        <p:txBody>
          <a:bodyPr>
            <a:normAutofit/>
          </a:bodyPr>
          <a:lstStyle/>
          <a:p>
            <a:r>
              <a:rPr lang="fi-FI" sz="900" dirty="0" err="1"/>
              <a:t>Föliin</a:t>
            </a:r>
            <a:r>
              <a:rPr lang="fi-FI" sz="900" dirty="0"/>
              <a:t> liittyminen tukisi tavoitteiden saavuttamista. Käytännössä ensimmäinen tavoite tarkoittaa nykyistä sujuvampia jatkoyhteyksiä Turun lentokentältä. Myös muita keskeisiä kulkutapoja (laiva, juna, bussi) käyttävät matkailijat saapuvat Turun kautta. </a:t>
            </a:r>
          </a:p>
          <a:p>
            <a:endParaRPr lang="fi-FI" sz="900" dirty="0"/>
          </a:p>
          <a:p>
            <a:r>
              <a:rPr lang="fi-FI" sz="900" dirty="0"/>
              <a:t>Edullinen tasataksa tekee julkisilla saapumisesta aidosti houkuttelevan vaihtoehdon omalle autolle. Parainen matkailukohteena ja alueen matkailuyritykset voivat hyödyntää julkisilla kulkuvälineillä saavutettavuutta osana puhtaan saaristoluonnon ja vastuullisuuden brändiään ja myyntiargumenttina edullista hintaa. </a:t>
            </a:r>
          </a:p>
          <a:p>
            <a:endParaRPr lang="fi-FI" sz="900" dirty="0"/>
          </a:p>
          <a:p>
            <a:r>
              <a:rPr lang="fi-FI" sz="900" dirty="0"/>
              <a:t>Matkailijoiden päätöksenteko ja ostaminen painottuu yhä enenevissä määrin digitaalisille alustoille. Ostopäätöksiä tehdään edelleen matkan aikana. Matkailijat odottavatkin joustavuutta ja helppoutta. Turkuun matkalle tulevat voivat yhdistää kaupunkilomaan myös saaristossa käynnin. Myös Turun seudulla asuvat ja </a:t>
            </a:r>
            <a:r>
              <a:rPr lang="fi-FI" sz="900" dirty="0" err="1"/>
              <a:t>Föliä</a:t>
            </a:r>
            <a:r>
              <a:rPr lang="fi-FI" sz="900" dirty="0"/>
              <a:t> käyttävät ovat lähimatkailun kohderyhmä, joka voisi lisätä sesonkien ulkopuolista kysyntää. Ostopolkujen näkökulmasta seudulliseen järjestelmään kuulumisesta olisi hyötyä.</a:t>
            </a:r>
          </a:p>
          <a:p>
            <a:endParaRPr lang="fi-FI" dirty="0"/>
          </a:p>
        </p:txBody>
      </p:sp>
      <p:sp>
        <p:nvSpPr>
          <p:cNvPr id="4" name="Content Placeholder 3">
            <a:extLst>
              <a:ext uri="{FF2B5EF4-FFF2-40B4-BE49-F238E27FC236}">
                <a16:creationId xmlns:a16="http://schemas.microsoft.com/office/drawing/2014/main" id="{BB0326D2-06FB-463F-ABFD-766203638F83}"/>
              </a:ext>
            </a:extLst>
          </p:cNvPr>
          <p:cNvSpPr>
            <a:spLocks noGrp="1"/>
          </p:cNvSpPr>
          <p:nvPr>
            <p:ph sz="quarter" idx="4"/>
          </p:nvPr>
        </p:nvSpPr>
        <p:spPr>
          <a:xfrm>
            <a:off x="756540" y="842421"/>
            <a:ext cx="2631033" cy="3536365"/>
          </a:xfrm>
        </p:spPr>
        <p:txBody>
          <a:bodyPr>
            <a:normAutofit/>
          </a:bodyPr>
          <a:lstStyle/>
          <a:p>
            <a:r>
              <a:rPr lang="fi-FI" sz="900" dirty="0"/>
              <a:t>Paraisten matkailustrategian 2021–2025 saavutettavuuden kehittämisen tavoitteena on:</a:t>
            </a:r>
          </a:p>
          <a:p>
            <a:r>
              <a:rPr lang="fi-FI" sz="900" dirty="0"/>
              <a:t>  </a:t>
            </a:r>
          </a:p>
          <a:p>
            <a:pPr marL="179388" indent="-171450">
              <a:buFont typeface="Arial" panose="020B0604020202020204" pitchFamily="34" charset="0"/>
              <a:buChar char="•"/>
            </a:pPr>
            <a:r>
              <a:rPr lang="fi-FI" sz="900" dirty="0"/>
              <a:t>Parainen saman päivän aikana saavutettavissa Keski-Euroopasta </a:t>
            </a:r>
          </a:p>
          <a:p>
            <a:pPr marL="179388" indent="-171450">
              <a:buFont typeface="Arial" panose="020B0604020202020204" pitchFamily="34" charset="0"/>
              <a:buChar char="•"/>
            </a:pPr>
            <a:r>
              <a:rPr lang="fi-FI" sz="900" dirty="0"/>
              <a:t>Matkaketjut Turusta Paraisiin matkailukohteisiin ovat saumattomia ympäri vuoden </a:t>
            </a:r>
          </a:p>
          <a:p>
            <a:pPr marL="179388" indent="-171450">
              <a:buFont typeface="Arial" panose="020B0604020202020204" pitchFamily="34" charset="0"/>
              <a:buChar char="•"/>
            </a:pPr>
            <a:r>
              <a:rPr lang="fi-FI" sz="900" dirty="0"/>
              <a:t>Asiakkaiden on helppo saada tietoa palvelutarjonnasta, liikkua alueella eri kulkuvälineillä ja suositella alueen palveluita.</a:t>
            </a:r>
          </a:p>
        </p:txBody>
      </p:sp>
      <p:sp>
        <p:nvSpPr>
          <p:cNvPr id="5" name="TextBox 4">
            <a:extLst>
              <a:ext uri="{FF2B5EF4-FFF2-40B4-BE49-F238E27FC236}">
                <a16:creationId xmlns:a16="http://schemas.microsoft.com/office/drawing/2014/main" id="{6EF9A550-9DCE-4C19-9F8E-B0FA92C4770D}"/>
              </a:ext>
            </a:extLst>
          </p:cNvPr>
          <p:cNvSpPr txBox="1"/>
          <p:nvPr/>
        </p:nvSpPr>
        <p:spPr bwMode="auto">
          <a:xfrm>
            <a:off x="689305" y="4801650"/>
            <a:ext cx="4211101" cy="461665"/>
          </a:xfrm>
          <a:prstGeom prst="rect">
            <a:avLst/>
          </a:prstGeom>
          <a:noFill/>
          <a:ln w="9525">
            <a:noFill/>
            <a:miter lim="800000"/>
            <a:headEnd/>
            <a:tailEnd/>
          </a:ln>
          <a:effectLst/>
        </p:spPr>
        <p:txBody>
          <a:bodyPr wrap="square">
            <a:spAutoFit/>
          </a:bodyPr>
          <a:lstStyle/>
          <a:p>
            <a:pPr>
              <a:spcAft>
                <a:spcPts val="0"/>
              </a:spcAft>
            </a:pPr>
            <a:r>
              <a:rPr lang="fi-FI" sz="700">
                <a:latin typeface="Arial" panose="020B0604020202020204" pitchFamily="34" charset="0"/>
                <a:cs typeface="Arial" panose="020B0604020202020204" pitchFamily="34" charset="0"/>
              </a:rPr>
              <a:t>Lähteet:</a:t>
            </a:r>
            <a:endParaRPr lang="fi-FI" sz="700">
              <a:latin typeface="Arial" panose="020B0604020202020204" pitchFamily="34" charset="0"/>
              <a:cs typeface="Arial" panose="020B0604020202020204" pitchFamily="34" charset="0"/>
              <a:hlinkClick r:id="rId3"/>
            </a:endParaRPr>
          </a:p>
          <a:p>
            <a:pPr>
              <a:spcAft>
                <a:spcPts val="0"/>
              </a:spcAft>
            </a:pPr>
            <a:r>
              <a:rPr lang="fi-FI" sz="700">
                <a:latin typeface="Arial" panose="020B0604020202020204" pitchFamily="34" charset="0"/>
                <a:cs typeface="Arial" panose="020B0604020202020204" pitchFamily="34" charset="0"/>
                <a:hlinkClick r:id="rId3"/>
              </a:rPr>
              <a:t>https://www.pargas.fi/dynasty/fi_FI/kokous/20215042-5-1.PDF</a:t>
            </a:r>
            <a:endParaRPr lang="fi-FI" sz="700">
              <a:latin typeface="Arial" panose="020B0604020202020204" pitchFamily="34" charset="0"/>
              <a:cs typeface="Arial" panose="020B0604020202020204" pitchFamily="34" charset="0"/>
            </a:endParaRPr>
          </a:p>
          <a:p>
            <a:endParaRPr lang="fi-FI" sz="1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890E2CA-E70A-468C-9DE5-E1B75F7FF58E}"/>
              </a:ext>
            </a:extLst>
          </p:cNvPr>
          <p:cNvSpPr txBox="1"/>
          <p:nvPr/>
        </p:nvSpPr>
        <p:spPr>
          <a:xfrm>
            <a:off x="3610536" y="3956876"/>
            <a:ext cx="3973606" cy="890950"/>
          </a:xfrm>
          <a:prstGeom prst="rect">
            <a:avLst/>
          </a:prstGeom>
          <a:noFill/>
        </p:spPr>
        <p:txBody>
          <a:bodyPr wrap="square" rtlCol="0">
            <a:spAutoFit/>
          </a:bodyPr>
          <a:lstStyle/>
          <a:p>
            <a:pPr marL="7938" marR="0" lvl="0" indent="0" algn="l" defTabSz="685800" rtl="0" eaLnBrk="1" fontAlgn="auto" latinLnBrk="0" hangingPunct="1">
              <a:lnSpc>
                <a:spcPts val="1600"/>
              </a:lnSpc>
              <a:spcBef>
                <a:spcPts val="0"/>
              </a:spcBef>
              <a:spcAft>
                <a:spcPts val="0"/>
              </a:spcAft>
              <a:buClrTx/>
              <a:buSzTx/>
              <a:buFont typeface="Arial" panose="020B0604020202020204" pitchFamily="34" charset="0"/>
              <a:buNone/>
              <a:tabLst/>
              <a:defRPr/>
            </a:pPr>
            <a:r>
              <a:rPr kumimoji="0" lang="fi-FI"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Paraisilla on mahdollisuus nostaa saavutettavuus keskeiseksi kestävän kehityksen painopisteeksi ja profiloitua saaristona, joka on helposti ja edullisesti saavutettava. Matkailun lisäksi panostukset tukisivat myös monipaikkaisuutta.  </a:t>
            </a:r>
          </a:p>
        </p:txBody>
      </p:sp>
    </p:spTree>
    <p:extLst>
      <p:ext uri="{BB962C8B-B14F-4D97-AF65-F5344CB8AC3E}">
        <p14:creationId xmlns:p14="http://schemas.microsoft.com/office/powerpoint/2010/main" val="2269474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2" y="358578"/>
            <a:ext cx="4314517" cy="418688"/>
          </a:xfrm>
        </p:spPr>
        <p:txBody>
          <a:bodyPr>
            <a:normAutofit fontScale="90000"/>
          </a:bodyPr>
          <a:lstStyle/>
          <a:p>
            <a:r>
              <a:rPr lang="fi-FI" dirty="0"/>
              <a:t>Föliin liittymisen kustannukset ja tulot Paraisille, yhteenveto</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150070"/>
            <a:ext cx="4032099" cy="3993430"/>
          </a:xfrm>
        </p:spPr>
        <p:txBody>
          <a:bodyPr vert="horz" lIns="91440" tIns="45720" rIns="91440" bIns="45720" rtlCol="0" anchor="t">
            <a:normAutofit fontScale="92500"/>
          </a:bodyPr>
          <a:lstStyle/>
          <a:p>
            <a:pPr marL="7620"/>
            <a:r>
              <a:rPr lang="fi-FI" b="1" dirty="0">
                <a:latin typeface="Arial"/>
                <a:cs typeface="Arial"/>
              </a:rPr>
              <a:t>Vuotuiset nettokustannukset</a:t>
            </a:r>
            <a:endParaRPr lang="en-US" dirty="0">
              <a:latin typeface="Arial"/>
              <a:cs typeface="Arial"/>
            </a:endParaRPr>
          </a:p>
          <a:p>
            <a:pPr marL="7620"/>
            <a:r>
              <a:rPr lang="fi-FI" dirty="0">
                <a:latin typeface="Arial"/>
                <a:cs typeface="Arial"/>
              </a:rPr>
              <a:t>Investointikustannukset 25 000–27 000 euroa vuodessa</a:t>
            </a:r>
          </a:p>
          <a:p>
            <a:pPr marL="7620"/>
            <a:r>
              <a:rPr lang="fi-FI" dirty="0">
                <a:latin typeface="Arial"/>
                <a:cs typeface="Arial"/>
              </a:rPr>
              <a:t>Liikenteen järjestäminen 120 000–132 000 euroa vuodessa</a:t>
            </a:r>
          </a:p>
          <a:p>
            <a:pPr marL="7620"/>
            <a:r>
              <a:rPr lang="fi-FI" dirty="0">
                <a:latin typeface="Arial"/>
                <a:cs typeface="Arial"/>
              </a:rPr>
              <a:t>Seutulinjojen nettokustannukset noin 1 157 000 euroa vuodessa, jossa otettu huomioon kunnalle tulevat lipputulot </a:t>
            </a:r>
          </a:p>
          <a:p>
            <a:pPr marL="7620"/>
            <a:r>
              <a:rPr lang="fi-FI" dirty="0">
                <a:latin typeface="Arial"/>
                <a:cs typeface="Arial"/>
              </a:rPr>
              <a:t>Sisäisten linjojen kustannukset käytännössä ennallaan</a:t>
            </a:r>
          </a:p>
          <a:p>
            <a:pPr marL="7620"/>
            <a:r>
              <a:rPr lang="fi-FI" dirty="0">
                <a:latin typeface="Arial"/>
                <a:cs typeface="Arial"/>
              </a:rPr>
              <a:t>Nousukorvaukset muiden kuntien linjoille 23 000 euroa vuodessa</a:t>
            </a:r>
          </a:p>
          <a:p>
            <a:pPr marL="7620"/>
            <a:endParaRPr lang="fi-FI" dirty="0"/>
          </a:p>
          <a:p>
            <a:pPr marL="7620"/>
            <a:r>
              <a:rPr lang="fi-FI" b="1" dirty="0">
                <a:latin typeface="Arial"/>
                <a:cs typeface="Arial"/>
              </a:rPr>
              <a:t>Vuotuiset nettotulot</a:t>
            </a:r>
          </a:p>
          <a:p>
            <a:pPr marL="7620"/>
            <a:r>
              <a:rPr lang="fi-FI" dirty="0">
                <a:latin typeface="Arial"/>
                <a:cs typeface="Arial"/>
              </a:rPr>
              <a:t>Valtionraha 103 000–111 000 euroa vuodessa, </a:t>
            </a:r>
            <a:br>
              <a:rPr lang="fi-FI" dirty="0">
                <a:latin typeface="Arial"/>
                <a:cs typeface="Arial"/>
              </a:rPr>
            </a:br>
            <a:r>
              <a:rPr lang="fi-FI" dirty="0">
                <a:latin typeface="Arial"/>
                <a:cs typeface="Arial"/>
              </a:rPr>
              <a:t>86 000 euroa, mikäli valtionraha jatkossa vakio 5,7 euroa / asukas</a:t>
            </a:r>
          </a:p>
          <a:p>
            <a:pPr marL="7620"/>
            <a:r>
              <a:rPr lang="fi-FI" dirty="0">
                <a:latin typeface="Arial"/>
                <a:cs typeface="Arial"/>
              </a:rPr>
              <a:t>Kelan tuki arviolta 157 000 euroa vuodessa</a:t>
            </a:r>
          </a:p>
          <a:p>
            <a:pPr marL="7620"/>
            <a:endParaRPr lang="fi-FI" dirty="0">
              <a:latin typeface="Arial"/>
              <a:cs typeface="Arial"/>
            </a:endParaRPr>
          </a:p>
          <a:p>
            <a:pPr marL="7620"/>
            <a:r>
              <a:rPr lang="fi-FI" b="1" dirty="0">
                <a:latin typeface="Arial"/>
                <a:cs typeface="Arial"/>
              </a:rPr>
              <a:t>Nettokustannusten (kustannukset – tulot) muutos vrt. 2019</a:t>
            </a:r>
          </a:p>
          <a:p>
            <a:r>
              <a:rPr lang="fi-FI" dirty="0"/>
              <a:t>Nettokustannukset kasvavat noin </a:t>
            </a:r>
            <a:r>
              <a:rPr lang="fi-FI" b="1" dirty="0"/>
              <a:t>852 000–863 000 </a:t>
            </a:r>
            <a:r>
              <a:rPr lang="fi-FI" dirty="0"/>
              <a:t>euroa vuodessa, kustannuksiin liittyy epävarmuutta ja ne riippuvat mm. kilpailutusten tuloksista ja matkustuksen kehittymisestä</a:t>
            </a:r>
          </a:p>
          <a:p>
            <a:r>
              <a:rPr lang="fi-FI" dirty="0">
                <a:latin typeface="Arial"/>
                <a:cs typeface="Arial"/>
              </a:rPr>
              <a:t>Lisäksi kertaluonteinen liittymiskustannus </a:t>
            </a:r>
            <a:r>
              <a:rPr lang="fi-FI" b="1" dirty="0">
                <a:latin typeface="Arial"/>
                <a:cs typeface="Arial"/>
              </a:rPr>
              <a:t>251 000–283 000 </a:t>
            </a:r>
            <a:r>
              <a:rPr lang="fi-FI" dirty="0">
                <a:latin typeface="Arial"/>
                <a:cs typeface="Arial"/>
              </a:rPr>
              <a:t>euroa</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9" name="Content Placeholder 8">
            <a:extLst>
              <a:ext uri="{FF2B5EF4-FFF2-40B4-BE49-F238E27FC236}">
                <a16:creationId xmlns:a16="http://schemas.microsoft.com/office/drawing/2014/main" id="{D5A03D0F-F5A7-D54E-B27E-C06466ED7CF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126038" y="0"/>
            <a:ext cx="4017962" cy="5143499"/>
          </a:xfrm>
        </p:spPr>
      </p:pic>
    </p:spTree>
    <p:extLst>
      <p:ext uri="{BB962C8B-B14F-4D97-AF65-F5344CB8AC3E}">
        <p14:creationId xmlns:p14="http://schemas.microsoft.com/office/powerpoint/2010/main" val="1158371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Kaarina</a:t>
            </a:r>
          </a:p>
        </p:txBody>
      </p:sp>
    </p:spTree>
    <p:extLst>
      <p:ext uri="{BB962C8B-B14F-4D97-AF65-F5344CB8AC3E}">
        <p14:creationId xmlns:p14="http://schemas.microsoft.com/office/powerpoint/2010/main" val="1992001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32628" y="174087"/>
            <a:ext cx="4182543" cy="418688"/>
          </a:xfrm>
        </p:spPr>
        <p:txBody>
          <a:bodyPr>
            <a:normAutofit/>
          </a:bodyPr>
          <a:lstStyle/>
          <a:p>
            <a:r>
              <a:rPr lang="fi-FI" dirty="0"/>
              <a:t>Liikennöintikustannusten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30306" y="592776"/>
            <a:ext cx="4231635" cy="4403554"/>
          </a:xfrm>
        </p:spPr>
        <p:txBody>
          <a:bodyPr>
            <a:normAutofit fontScale="85000" lnSpcReduction="10000"/>
          </a:bodyPr>
          <a:lstStyle/>
          <a:p>
            <a:r>
              <a:rPr lang="fi-FI" dirty="0"/>
              <a:t>Kaarinan kannalta oleellisin muutos Paimion ja Paraisten Föliin liittymisen myötä on Turkuun kulkevien linjojen 703–709 (Paimion suunta) ja linjojen 801–903 (Paraisten suunta) muuttuminen kokonaan Fölin seutulinjoiksi. Tällä hetkellä ne ovat Fölin ja ELY-keskuksen yhteishankintalinjoja. Linjojen ostokustannukset pysyvät melko samanlaisina, mutta seudullisten linjojen kustannusjako muuttuu ja se vaikuttaa Kaarinalle koituviin kustannuksiin. </a:t>
            </a:r>
          </a:p>
          <a:p>
            <a:endParaRPr lang="fi-FI" dirty="0">
              <a:solidFill>
                <a:srgbClr val="FF0000"/>
              </a:solidFill>
            </a:endParaRPr>
          </a:p>
          <a:p>
            <a:pPr marL="7620"/>
            <a:r>
              <a:rPr lang="fi-FI" dirty="0">
                <a:latin typeface="Arial"/>
                <a:cs typeface="Arial"/>
              </a:rPr>
              <a:t>Paimion Föli-jäsenyyden myötä Kaarinan nettokustannukset linjoista 703–709 ovat noin 264 000 euroa vuodessa. Kaarina maksaa tällä hetkellä noin 204 000 euroa näistä linjoista, sillä niillä voidaan tehdä nykyisen Föli-alueen sisäisiä matkoja. Muutos nettokustannuksissa on noin </a:t>
            </a:r>
            <a:r>
              <a:rPr lang="fi-FI" b="1" dirty="0">
                <a:latin typeface="Arial"/>
                <a:cs typeface="Arial"/>
              </a:rPr>
              <a:t>60 000 euroa vuodessa</a:t>
            </a:r>
            <a:r>
              <a:rPr lang="fi-FI" dirty="0">
                <a:latin typeface="Arial"/>
                <a:cs typeface="Arial"/>
              </a:rPr>
              <a:t>. </a:t>
            </a:r>
            <a:endParaRPr lang="en-US" dirty="0"/>
          </a:p>
          <a:p>
            <a:pPr marL="7620"/>
            <a:endParaRPr lang="fi-FI" dirty="0">
              <a:latin typeface="Arial"/>
              <a:cs typeface="Arial"/>
            </a:endParaRPr>
          </a:p>
          <a:p>
            <a:pPr marL="7620"/>
            <a:r>
              <a:rPr lang="fi-FI" dirty="0">
                <a:latin typeface="Arial"/>
                <a:cs typeface="Arial"/>
              </a:rPr>
              <a:t>Paraisten Föli-jäsenyyden myötä Kaarinan nettokustannukset linjoista 801–903 ovat noin 192 000 euroa vuodessa. Kaarina maksaa tällä hetkellä noin 22 000 euroa näistä linjoista, sillä niillä voidaan tehdä nykyisen Föli-alueen sisäisiä matkoja. Muutos nettokustannuksissa on noin </a:t>
            </a:r>
            <a:r>
              <a:rPr lang="fi-FI" b="1" dirty="0">
                <a:latin typeface="Arial"/>
                <a:cs typeface="Arial"/>
              </a:rPr>
              <a:t>171 000 euroa vuodessa</a:t>
            </a:r>
            <a:r>
              <a:rPr lang="fi-FI" dirty="0">
                <a:latin typeface="Arial"/>
                <a:cs typeface="Arial"/>
              </a:rPr>
              <a:t>. Kustannusosuudet määräytyvät matkustussuoritteiden perusteella, joten Kaarinan kustannusten kasvu johtuu kaarinalaisten matkojen suhteellisen suuresta osuudesta Paraisten linjastossa. Jatkossa myöskään ELY-keskus ei </a:t>
            </a:r>
            <a:r>
              <a:rPr lang="fi-FI" dirty="0"/>
              <a:t>enää osallistu linjojen kustannuksiin, ja lisäksi </a:t>
            </a:r>
            <a:r>
              <a:rPr lang="fi-FI" dirty="0">
                <a:latin typeface="Arial"/>
                <a:cs typeface="Arial"/>
              </a:rPr>
              <a:t>Paraisten suunnan linjojen </a:t>
            </a:r>
            <a:r>
              <a:rPr lang="fi-FI" dirty="0"/>
              <a:t>kesäajan kertalipputulot pienenevät.</a:t>
            </a:r>
            <a:endParaRPr lang="fi-FI" dirty="0">
              <a:solidFill>
                <a:srgbClr val="FF0000"/>
              </a:solidFil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527558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1684938"/>
          </a:xfrm>
        </p:spPr>
        <p:txBody>
          <a:bodyPr>
            <a:normAutofit/>
          </a:bodyPr>
          <a:lstStyle/>
          <a:p>
            <a:r>
              <a:rPr lang="fi-FI" dirty="0"/>
              <a:t>Fölin laajeneminen Paimiolle ja Paraisille tarkoittaa, että mm. Kaarinan asukkaat pääsevät kulkemaan samoilla edullisilla lipuilla laajemmalla alueella ja joukkoliikenteen käyttö kasvaa.</a:t>
            </a:r>
          </a:p>
          <a:p>
            <a:endParaRPr lang="fi-FI" dirty="0"/>
          </a:p>
          <a:p>
            <a:r>
              <a:rPr lang="fi-FI" dirty="0"/>
              <a:t>Oheisessa taulukossa on nykyiset matkamäärät Fölin alueella kulkevilla Paimion suunnan ja Paraisten suunnan linjoilla, sekä arvio matkamääristä, kun Föli on laajentunut ko. kuntiin.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graphicFrame>
        <p:nvGraphicFramePr>
          <p:cNvPr id="6" name="Table 5">
            <a:extLst>
              <a:ext uri="{FF2B5EF4-FFF2-40B4-BE49-F238E27FC236}">
                <a16:creationId xmlns:a16="http://schemas.microsoft.com/office/drawing/2014/main" id="{3CB343E0-2A49-42B8-845C-862BC662CF59}"/>
              </a:ext>
            </a:extLst>
          </p:cNvPr>
          <p:cNvGraphicFramePr>
            <a:graphicFrameLocks noGrp="1"/>
          </p:cNvGraphicFramePr>
          <p:nvPr>
            <p:extLst>
              <p:ext uri="{D42A27DB-BD31-4B8C-83A1-F6EECF244321}">
                <p14:modId xmlns:p14="http://schemas.microsoft.com/office/powerpoint/2010/main" val="1517446353"/>
              </p:ext>
            </p:extLst>
          </p:nvPr>
        </p:nvGraphicFramePr>
        <p:xfrm>
          <a:off x="380954" y="3200400"/>
          <a:ext cx="4585995" cy="685610"/>
        </p:xfrm>
        <a:graphic>
          <a:graphicData uri="http://schemas.openxmlformats.org/drawingml/2006/table">
            <a:tbl>
              <a:tblPr>
                <a:tableStyleId>{5C22544A-7EE6-4342-B048-85BDC9FD1C3A}</a:tableStyleId>
              </a:tblPr>
              <a:tblGrid>
                <a:gridCol w="987876">
                  <a:extLst>
                    <a:ext uri="{9D8B030D-6E8A-4147-A177-3AD203B41FA5}">
                      <a16:colId xmlns:a16="http://schemas.microsoft.com/office/drawing/2014/main" val="2366384471"/>
                    </a:ext>
                  </a:extLst>
                </a:gridCol>
                <a:gridCol w="514017">
                  <a:extLst>
                    <a:ext uri="{9D8B030D-6E8A-4147-A177-3AD203B41FA5}">
                      <a16:colId xmlns:a16="http://schemas.microsoft.com/office/drawing/2014/main" val="3081218033"/>
                    </a:ext>
                  </a:extLst>
                </a:gridCol>
                <a:gridCol w="514017">
                  <a:extLst>
                    <a:ext uri="{9D8B030D-6E8A-4147-A177-3AD203B41FA5}">
                      <a16:colId xmlns:a16="http://schemas.microsoft.com/office/drawing/2014/main" val="2642777516"/>
                    </a:ext>
                  </a:extLst>
                </a:gridCol>
                <a:gridCol w="514017">
                  <a:extLst>
                    <a:ext uri="{9D8B030D-6E8A-4147-A177-3AD203B41FA5}">
                      <a16:colId xmlns:a16="http://schemas.microsoft.com/office/drawing/2014/main" val="3976611033"/>
                    </a:ext>
                  </a:extLst>
                </a:gridCol>
                <a:gridCol w="514017">
                  <a:extLst>
                    <a:ext uri="{9D8B030D-6E8A-4147-A177-3AD203B41FA5}">
                      <a16:colId xmlns:a16="http://schemas.microsoft.com/office/drawing/2014/main" val="934615320"/>
                    </a:ext>
                  </a:extLst>
                </a:gridCol>
                <a:gridCol w="514017">
                  <a:extLst>
                    <a:ext uri="{9D8B030D-6E8A-4147-A177-3AD203B41FA5}">
                      <a16:colId xmlns:a16="http://schemas.microsoft.com/office/drawing/2014/main" val="3634954296"/>
                    </a:ext>
                  </a:extLst>
                </a:gridCol>
                <a:gridCol w="514017">
                  <a:extLst>
                    <a:ext uri="{9D8B030D-6E8A-4147-A177-3AD203B41FA5}">
                      <a16:colId xmlns:a16="http://schemas.microsoft.com/office/drawing/2014/main" val="917004297"/>
                    </a:ext>
                  </a:extLst>
                </a:gridCol>
                <a:gridCol w="514017">
                  <a:extLst>
                    <a:ext uri="{9D8B030D-6E8A-4147-A177-3AD203B41FA5}">
                      <a16:colId xmlns:a16="http://schemas.microsoft.com/office/drawing/2014/main" val="273527034"/>
                    </a:ext>
                  </a:extLst>
                </a:gridCol>
              </a:tblGrid>
              <a:tr h="117367">
                <a:tc gridSpan="8">
                  <a:txBody>
                    <a:bodyPr/>
                    <a:lstStyle/>
                    <a:p>
                      <a:pPr algn="l" fontAlgn="b"/>
                      <a:r>
                        <a:rPr lang="fi-FI" sz="700" u="none" strike="noStrike" dirty="0">
                          <a:effectLst/>
                          <a:latin typeface="Arial" panose="020B0604020202020204" pitchFamily="34" charset="0"/>
                          <a:cs typeface="Arial" panose="020B0604020202020204" pitchFamily="34" charset="0"/>
                        </a:rPr>
                        <a:t>Fölin kausilippunousuarvio linjoille 703-709 vuositasolla</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3859400072"/>
                  </a:ext>
                </a:extLst>
              </a:tr>
              <a:tr h="272276">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turkulaiset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kaarinalaiset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err="1">
                          <a:effectLst/>
                          <a:latin typeface="Arial" panose="020B0604020202020204" pitchFamily="34" charset="0"/>
                          <a:cs typeface="Arial" panose="020B0604020202020204" pitchFamily="34" charset="0"/>
                        </a:rPr>
                        <a:t>naantali</a:t>
                      </a:r>
                      <a:r>
                        <a:rPr lang="fi-FI" sz="700" u="none" strike="noStrike" dirty="0">
                          <a:effectLst/>
                          <a:latin typeface="Arial" panose="020B0604020202020204" pitchFamily="34" charset="0"/>
                          <a:cs typeface="Arial" panose="020B0604020202020204" pitchFamily="34" charset="0"/>
                        </a:rPr>
                        <a:t>-laiset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raisiolaiset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ruskolaiset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paimiolaiset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225300034"/>
                  </a:ext>
                </a:extLst>
              </a:tr>
              <a:tr h="155460">
                <a:tc>
                  <a:txBody>
                    <a:bodyPr/>
                    <a:lstStyle/>
                    <a:p>
                      <a:pPr algn="l" fontAlgn="b"/>
                      <a:r>
                        <a:rPr lang="fi-FI" sz="700" u="none" strike="noStrike" dirty="0">
                          <a:effectLst/>
                          <a:latin typeface="Arial" panose="020B0604020202020204" pitchFamily="34" charset="0"/>
                          <a:cs typeface="Arial" panose="020B0604020202020204" pitchFamily="34" charset="0"/>
                        </a:rPr>
                        <a:t>vuoden 2019 nousut: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60 632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78 854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1 054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640</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061967640"/>
                  </a:ext>
                </a:extLst>
              </a:tr>
              <a:tr h="140507">
                <a:tc>
                  <a:txBody>
                    <a:bodyPr/>
                    <a:lstStyle/>
                    <a:p>
                      <a:pPr algn="l" fontAlgn="b"/>
                      <a:r>
                        <a:rPr lang="fi-FI" sz="700" u="none" strike="noStrike" dirty="0">
                          <a:effectLst/>
                          <a:latin typeface="Arial" panose="020B0604020202020204" pitchFamily="34" charset="0"/>
                          <a:cs typeface="Arial" panose="020B0604020202020204" pitchFamily="34" charset="0"/>
                        </a:rPr>
                        <a:t>Paimio Fölissä:</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71 021</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80 978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1 865</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1 054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680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59 198</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410427513"/>
                  </a:ext>
                </a:extLst>
              </a:tr>
            </a:tbl>
          </a:graphicData>
        </a:graphic>
      </p:graphicFrame>
      <p:graphicFrame>
        <p:nvGraphicFramePr>
          <p:cNvPr id="7" name="Table 6">
            <a:extLst>
              <a:ext uri="{FF2B5EF4-FFF2-40B4-BE49-F238E27FC236}">
                <a16:creationId xmlns:a16="http://schemas.microsoft.com/office/drawing/2014/main" id="{404B175F-14B6-4056-ADCF-DA44C86EAB27}"/>
              </a:ext>
            </a:extLst>
          </p:cNvPr>
          <p:cNvGraphicFramePr>
            <a:graphicFrameLocks noGrp="1"/>
          </p:cNvGraphicFramePr>
          <p:nvPr>
            <p:extLst>
              <p:ext uri="{D42A27DB-BD31-4B8C-83A1-F6EECF244321}">
                <p14:modId xmlns:p14="http://schemas.microsoft.com/office/powerpoint/2010/main" val="3692718769"/>
              </p:ext>
            </p:extLst>
          </p:nvPr>
        </p:nvGraphicFramePr>
        <p:xfrm>
          <a:off x="384692" y="4067666"/>
          <a:ext cx="4582257" cy="685610"/>
        </p:xfrm>
        <a:graphic>
          <a:graphicData uri="http://schemas.openxmlformats.org/drawingml/2006/table">
            <a:tbl>
              <a:tblPr>
                <a:tableStyleId>{5C22544A-7EE6-4342-B048-85BDC9FD1C3A}</a:tableStyleId>
              </a:tblPr>
              <a:tblGrid>
                <a:gridCol w="987071">
                  <a:extLst>
                    <a:ext uri="{9D8B030D-6E8A-4147-A177-3AD203B41FA5}">
                      <a16:colId xmlns:a16="http://schemas.microsoft.com/office/drawing/2014/main" val="845216614"/>
                    </a:ext>
                  </a:extLst>
                </a:gridCol>
                <a:gridCol w="513598">
                  <a:extLst>
                    <a:ext uri="{9D8B030D-6E8A-4147-A177-3AD203B41FA5}">
                      <a16:colId xmlns:a16="http://schemas.microsoft.com/office/drawing/2014/main" val="2321915113"/>
                    </a:ext>
                  </a:extLst>
                </a:gridCol>
                <a:gridCol w="513598">
                  <a:extLst>
                    <a:ext uri="{9D8B030D-6E8A-4147-A177-3AD203B41FA5}">
                      <a16:colId xmlns:a16="http://schemas.microsoft.com/office/drawing/2014/main" val="2647234029"/>
                    </a:ext>
                  </a:extLst>
                </a:gridCol>
                <a:gridCol w="513598">
                  <a:extLst>
                    <a:ext uri="{9D8B030D-6E8A-4147-A177-3AD203B41FA5}">
                      <a16:colId xmlns:a16="http://schemas.microsoft.com/office/drawing/2014/main" val="3656690564"/>
                    </a:ext>
                  </a:extLst>
                </a:gridCol>
                <a:gridCol w="513598">
                  <a:extLst>
                    <a:ext uri="{9D8B030D-6E8A-4147-A177-3AD203B41FA5}">
                      <a16:colId xmlns:a16="http://schemas.microsoft.com/office/drawing/2014/main" val="969871676"/>
                    </a:ext>
                  </a:extLst>
                </a:gridCol>
                <a:gridCol w="513598">
                  <a:extLst>
                    <a:ext uri="{9D8B030D-6E8A-4147-A177-3AD203B41FA5}">
                      <a16:colId xmlns:a16="http://schemas.microsoft.com/office/drawing/2014/main" val="2001364158"/>
                    </a:ext>
                  </a:extLst>
                </a:gridCol>
                <a:gridCol w="513598">
                  <a:extLst>
                    <a:ext uri="{9D8B030D-6E8A-4147-A177-3AD203B41FA5}">
                      <a16:colId xmlns:a16="http://schemas.microsoft.com/office/drawing/2014/main" val="1939969893"/>
                    </a:ext>
                  </a:extLst>
                </a:gridCol>
                <a:gridCol w="513598">
                  <a:extLst>
                    <a:ext uri="{9D8B030D-6E8A-4147-A177-3AD203B41FA5}">
                      <a16:colId xmlns:a16="http://schemas.microsoft.com/office/drawing/2014/main" val="1850871585"/>
                    </a:ext>
                  </a:extLst>
                </a:gridCol>
              </a:tblGrid>
              <a:tr h="136770">
                <a:tc gridSpan="8">
                  <a:txBody>
                    <a:bodyPr/>
                    <a:lstStyle/>
                    <a:p>
                      <a:pPr algn="l" fontAlgn="b"/>
                      <a:r>
                        <a:rPr lang="fi-FI" sz="700" u="none" strike="noStrike" dirty="0">
                          <a:effectLst/>
                          <a:latin typeface="Arial" panose="020B0604020202020204" pitchFamily="34" charset="0"/>
                          <a:cs typeface="Arial" panose="020B0604020202020204" pitchFamily="34" charset="0"/>
                        </a:rPr>
                        <a:t>Fölin kausilippunousuarvio linjoille 801-903 vuositasolla</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2157591446"/>
                  </a:ext>
                </a:extLst>
              </a:tr>
              <a:tr h="234913">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turkulaiset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kaarinalaiset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raisiolaiset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ruskolaiset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paraislaiset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1559497527"/>
                  </a:ext>
                </a:extLst>
              </a:tr>
              <a:tr h="191844">
                <a:tc>
                  <a:txBody>
                    <a:bodyPr/>
                    <a:lstStyle/>
                    <a:p>
                      <a:pPr algn="l" fontAlgn="b"/>
                      <a:r>
                        <a:rPr lang="fi-FI" sz="700" u="none" strike="noStrike">
                          <a:effectLst/>
                          <a:latin typeface="Arial" panose="020B0604020202020204" pitchFamily="34" charset="0"/>
                          <a:cs typeface="Arial" panose="020B0604020202020204" pitchFamily="34" charset="0"/>
                        </a:rPr>
                        <a:t>vuoden 2019 nousut: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93 182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80 758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3 060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1 102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3 440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850</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509123239"/>
                  </a:ext>
                </a:extLst>
              </a:tr>
              <a:tr h="122083">
                <a:tc>
                  <a:txBody>
                    <a:bodyPr/>
                    <a:lstStyle/>
                    <a:p>
                      <a:pPr algn="l" fontAlgn="b"/>
                      <a:r>
                        <a:rPr lang="fi-FI" sz="700" u="none" strike="noStrike">
                          <a:effectLst/>
                          <a:latin typeface="Arial" panose="020B0604020202020204" pitchFamily="34" charset="0"/>
                          <a:cs typeface="Arial" panose="020B0604020202020204" pitchFamily="34" charset="0"/>
                        </a:rPr>
                        <a:t>Parainen Fölissä:</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134 873</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88 098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3 237</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1 120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3 548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858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186 844</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500056307"/>
                  </a:ext>
                </a:extLst>
              </a:tr>
            </a:tbl>
          </a:graphicData>
        </a:graphic>
      </p:graphicFrame>
    </p:spTree>
    <p:extLst>
      <p:ext uri="{BB962C8B-B14F-4D97-AF65-F5344CB8AC3E}">
        <p14:creationId xmlns:p14="http://schemas.microsoft.com/office/powerpoint/2010/main" val="608864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82146"/>
            <a:ext cx="4032099" cy="418688"/>
          </a:xfrm>
        </p:spPr>
        <p:txBody>
          <a:bodyPr>
            <a:normAutofit/>
          </a:bodyPr>
          <a:lstStyle/>
          <a:p>
            <a:r>
              <a:rPr lang="fi-FI" dirty="0"/>
              <a:t>Tuloissa tapahtuvat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79368"/>
            <a:ext cx="4032099" cy="3541079"/>
          </a:xfrm>
        </p:spPr>
        <p:txBody>
          <a:bodyPr vert="horz" lIns="91440" tIns="45720" rIns="91440" bIns="45720" rtlCol="0" anchor="t">
            <a:normAutofit fontScale="92500"/>
          </a:bodyPr>
          <a:lstStyle/>
          <a:p>
            <a:pPr marL="7620"/>
            <a:r>
              <a:rPr lang="fi-FI" dirty="0">
                <a:latin typeface="Arial"/>
                <a:cs typeface="Arial"/>
              </a:rPr>
              <a:t>Paimion ja Paraisten Föliin liittymisen myötä kaarinalaiset käyttävät Fölin lippuja matkoillaan ko. kuntiin. Tämä nostaa Kaarinan kausikorttituloja noin </a:t>
            </a:r>
            <a:r>
              <a:rPr lang="fi-FI" b="1" dirty="0">
                <a:latin typeface="Arial"/>
                <a:cs typeface="Arial"/>
              </a:rPr>
              <a:t>6 000 euroa vuodessa</a:t>
            </a:r>
            <a:r>
              <a:rPr lang="fi-FI" dirty="0">
                <a:latin typeface="Arial"/>
                <a:cs typeface="Arial"/>
              </a:rPr>
              <a:t>.</a:t>
            </a:r>
          </a:p>
          <a:p>
            <a:pPr marL="7620"/>
            <a:endParaRPr lang="fi-FI" dirty="0">
              <a:latin typeface="Arial"/>
              <a:cs typeface="Arial"/>
            </a:endParaRPr>
          </a:p>
          <a:p>
            <a:pPr marL="7620"/>
            <a:r>
              <a:rPr lang="fi-FI" dirty="0">
                <a:latin typeface="Arial"/>
                <a:cs typeface="Arial"/>
              </a:rPr>
              <a:t>Kaarinan osuus liikenteen järjestämisen kustannuksista alenee, kun useampia kuntia on jakamassa kustannuksia. Alenema on noin </a:t>
            </a:r>
            <a:br>
              <a:rPr lang="fi-FI" dirty="0">
                <a:latin typeface="Arial"/>
                <a:cs typeface="Arial"/>
              </a:rPr>
            </a:br>
            <a:r>
              <a:rPr lang="fi-FI" b="1" dirty="0">
                <a:latin typeface="Arial"/>
                <a:cs typeface="Arial"/>
              </a:rPr>
              <a:t>5 000–25 000 euroa vuodessa</a:t>
            </a:r>
            <a:r>
              <a:rPr lang="fi-FI" dirty="0">
                <a:latin typeface="Arial"/>
                <a:cs typeface="Arial"/>
              </a:rPr>
              <a:t>. Alenema on sitä suurempi, mitä useampia kuntia liittyy Fölin jäseneksi.</a:t>
            </a:r>
          </a:p>
          <a:p>
            <a:pPr marL="7620"/>
            <a:endParaRPr lang="fi-FI" dirty="0"/>
          </a:p>
          <a:p>
            <a:pPr marL="7620"/>
            <a:r>
              <a:rPr lang="fi-FI" dirty="0"/>
              <a:t>Kaarinalle tulevan valtionrahan suuruus kasvaa MAL-sopimuskauden ajaksi Föliin liittyvien kuntien lukumäärästä riippuen </a:t>
            </a:r>
            <a:r>
              <a:rPr lang="fi-FI" b="1" dirty="0"/>
              <a:t>6 000–55 000 euroa vuodessa. </a:t>
            </a:r>
            <a:r>
              <a:rPr lang="fi-FI" dirty="0">
                <a:latin typeface="Arial"/>
                <a:cs typeface="Arial"/>
              </a:rPr>
              <a:t>Kasvu on sitä suurempi, mitä useampia kuntia liittyy Fölin jäseneksi. Erityisesti Paraisten liittyminen Fölin jäseneksi nostaa valtionrahan suuruutta.</a:t>
            </a:r>
          </a:p>
          <a:p>
            <a:pPr marL="7620"/>
            <a:endParaRPr lang="fi-FI" dirty="0">
              <a:latin typeface="Arial"/>
              <a:cs typeface="Arial"/>
            </a:endParaRPr>
          </a:p>
          <a:p>
            <a:pPr marL="7620"/>
            <a:r>
              <a:rPr lang="fi-FI" dirty="0"/>
              <a:t>Lisäksi uudet kunnat tulevat jakamaan yhteisten investointien kustannuksia, josta myös Kaarina hyötyy.</a:t>
            </a:r>
            <a:endParaRPr lang="fi-FI" dirty="0">
              <a:latin typeface="Arial"/>
              <a:cs typeface="Aria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971351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328706" y="721151"/>
            <a:ext cx="4540238" cy="4422349"/>
          </a:xfrm>
        </p:spPr>
        <p:txBody>
          <a:bodyPr>
            <a:normAutofit fontScale="92500"/>
          </a:bodyPr>
          <a:lstStyle/>
          <a:p>
            <a:r>
              <a:rPr lang="fi-FI" b="1" dirty="0"/>
              <a:t>Asiakas</a:t>
            </a:r>
          </a:p>
          <a:p>
            <a:pPr marL="179388" indent="-171450">
              <a:buFont typeface="Arial" panose="020B0604020202020204" pitchFamily="34" charset="0"/>
              <a:buChar char="•"/>
            </a:pPr>
            <a:r>
              <a:rPr lang="fi-FI" dirty="0"/>
              <a:t>Kunnan asukkaat pääsevät kulkemaan samoilla edullisilla lipuilla laajemmalla alueella, mm. Paimioon sekä Paraisille ja saaristoon: joukkoliikenteen käyttö kasvaa</a:t>
            </a:r>
          </a:p>
          <a:p>
            <a:r>
              <a:rPr lang="fi-FI" b="1" dirty="0"/>
              <a:t>Elinkeinoelämä</a:t>
            </a:r>
            <a:endParaRPr lang="fi-FI" dirty="0"/>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r>
              <a:rPr lang="fi-FI" b="1" dirty="0"/>
              <a:t>Kustannukset</a:t>
            </a:r>
          </a:p>
          <a:p>
            <a:pPr marL="179388" indent="-171450">
              <a:buFont typeface="Arial" panose="020B0604020202020204" pitchFamily="34" charset="0"/>
              <a:buChar char="•"/>
            </a:pPr>
            <a:r>
              <a:rPr lang="fi-FI" dirty="0"/>
              <a:t>Kaarinan nettokustannukset joukkoliikenteestä kasvavat Paimion liittyessä Föliin noin </a:t>
            </a:r>
            <a:r>
              <a:rPr lang="fi-FI" b="1" dirty="0"/>
              <a:t>47 000 </a:t>
            </a:r>
            <a:r>
              <a:rPr lang="fi-FI" dirty="0"/>
              <a:t>eurolla vuodessa (53 000 eurolla, mikäli </a:t>
            </a:r>
            <a:r>
              <a:rPr lang="fi-FI" dirty="0">
                <a:latin typeface="Arial"/>
                <a:cs typeface="Arial"/>
              </a:rPr>
              <a:t>valtionraha asukasta kohden nykytasolla)</a:t>
            </a:r>
            <a:r>
              <a:rPr lang="fi-FI" dirty="0"/>
              <a:t>, ja Paraisten liittyessä Föliin noin </a:t>
            </a:r>
            <a:r>
              <a:rPr lang="fi-FI" b="1" dirty="0"/>
              <a:t>117 000 </a:t>
            </a:r>
            <a:r>
              <a:rPr lang="fi-FI" dirty="0"/>
              <a:t>eurolla vuodessa (156 000 eurolla, mikäli </a:t>
            </a:r>
            <a:r>
              <a:rPr lang="fi-FI" dirty="0">
                <a:latin typeface="Arial"/>
                <a:cs typeface="Arial"/>
              </a:rPr>
              <a:t>valtionraha asukasta kohden nykytasolla)</a:t>
            </a:r>
            <a:r>
              <a:rPr lang="fi-FI" dirty="0"/>
              <a:t>. Kasvu perustuu kaarinalaisten matkoihin ko. kuntiin.</a:t>
            </a:r>
          </a:p>
          <a:p>
            <a:pPr marL="179388" indent="-171450">
              <a:buFont typeface="Arial" panose="020B0604020202020204" pitchFamily="34" charset="0"/>
              <a:buChar char="•"/>
            </a:pPr>
            <a:r>
              <a:rPr lang="fi-FI" dirty="0"/>
              <a:t>Mikäli vain Masku, Nousiainen ja Mynämäki liittyvät, alenevat Kaarinan nettokustannukset </a:t>
            </a:r>
            <a:r>
              <a:rPr lang="fi-FI" b="1" dirty="0"/>
              <a:t>33 000 </a:t>
            </a:r>
            <a:r>
              <a:rPr lang="fi-FI" dirty="0"/>
              <a:t>eurolla vuodessa (12 000 eurolla, mikäli </a:t>
            </a:r>
            <a:r>
              <a:rPr lang="fi-FI" dirty="0">
                <a:latin typeface="Arial"/>
                <a:cs typeface="Arial"/>
              </a:rPr>
              <a:t>valtionraha asukasta kohden nykytasolla)</a:t>
            </a:r>
            <a:r>
              <a:rPr lang="fi-FI" dirty="0"/>
              <a:t>. Tämä johtuu siitä, että kustannuksia ei juurikaan tule johtuen kaarinalaisten vähäisestä matkamäärästä valtatien 8 suuntaan, mutta Kaarina pääsee hyötymään liikenteen järjestämisen kustannusten alenemisesta ja valtionrahan suuruuden kasvusta.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82198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dirty="0"/>
              <a:t>Fölin tehtävät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a:bodyPr>
          <a:lstStyle/>
          <a:p>
            <a:r>
              <a:rPr lang="fi-FI"/>
              <a:t>Turun seudun joukkoliikenne Föli tarjoaa helppokäyttöistä ja sujuvaa joukkoliikennettä toimialueellaan. Föliin kuuluvat tällä hetkellä Turku, Kaarina, Raisio, Lieto, Naantali ja Rusko.</a:t>
            </a:r>
          </a:p>
          <a:p>
            <a:endParaRPr lang="fi-FI"/>
          </a:p>
          <a:p>
            <a:r>
              <a:rPr lang="fi-FI"/>
              <a:t>Föli vastaa alueen joukkoliikenteen järjestämisestä ja sen toimintaedellytysten edistämisestä, suunnittelee aikataulut, lippujen hinnat sekä vastaa joukkoliikenteen markkinoinnista ja matkustajainformaatiosta. Föli hankkii liikennepalvelun kulloinkin kilpailutuksen kautta valitulta liikennöitsijältä. </a:t>
            </a:r>
          </a:p>
          <a:p>
            <a:endParaRPr lang="fi-FI"/>
          </a:p>
          <a:p>
            <a:r>
              <a:rPr lang="fi-FI"/>
              <a:t>Föli rahoittaa toimintansa lipputuloilla, kuntien rahoituksella sekä valtion tuella.</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grpSp>
        <p:nvGrpSpPr>
          <p:cNvPr id="8" name="Group 7">
            <a:extLst>
              <a:ext uri="{FF2B5EF4-FFF2-40B4-BE49-F238E27FC236}">
                <a16:creationId xmlns:a16="http://schemas.microsoft.com/office/drawing/2014/main" id="{8FD20E86-879B-4610-8A06-D2FC3349D595}"/>
              </a:ext>
            </a:extLst>
          </p:cNvPr>
          <p:cNvGrpSpPr/>
          <p:nvPr/>
        </p:nvGrpSpPr>
        <p:grpSpPr>
          <a:xfrm>
            <a:off x="5920740" y="0"/>
            <a:ext cx="3223260" cy="3223260"/>
            <a:chOff x="5920740" y="0"/>
            <a:chExt cx="3223260" cy="3223260"/>
          </a:xfrm>
        </p:grpSpPr>
        <p:pic>
          <p:nvPicPr>
            <p:cNvPr id="9" name="Picture 8" descr="Kartta nykyisistä Föli-kunnista ja liittymistä harkitsevista kunnista">
              <a:extLst>
                <a:ext uri="{FF2B5EF4-FFF2-40B4-BE49-F238E27FC236}">
                  <a16:creationId xmlns:a16="http://schemas.microsoft.com/office/drawing/2014/main" id="{FA200989-C361-4F9C-AA97-1301407FAA1F}"/>
                </a:ext>
              </a:extLst>
            </p:cNvPr>
            <p:cNvPicPr>
              <a:picLocks noChangeAspect="1"/>
            </p:cNvPicPr>
            <p:nvPr/>
          </p:nvPicPr>
          <p:blipFill>
            <a:blip r:embed="rId3"/>
            <a:stretch>
              <a:fillRect/>
            </a:stretch>
          </p:blipFill>
          <p:spPr>
            <a:xfrm>
              <a:off x="5920740" y="0"/>
              <a:ext cx="3223260" cy="3223260"/>
            </a:xfrm>
            <a:prstGeom prst="rect">
              <a:avLst/>
            </a:prstGeom>
          </p:spPr>
        </p:pic>
        <p:sp>
          <p:nvSpPr>
            <p:cNvPr id="4" name="Rectangle 3">
              <a:extLst>
                <a:ext uri="{FF2B5EF4-FFF2-40B4-BE49-F238E27FC236}">
                  <a16:creationId xmlns:a16="http://schemas.microsoft.com/office/drawing/2014/main" id="{4C746D41-6586-499D-883C-FBF212CF12A3}"/>
                </a:ext>
              </a:extLst>
            </p:cNvPr>
            <p:cNvSpPr/>
            <p:nvPr/>
          </p:nvSpPr>
          <p:spPr>
            <a:xfrm>
              <a:off x="7162801" y="2817159"/>
              <a:ext cx="112059" cy="112059"/>
            </a:xfrm>
            <a:prstGeom prst="rect">
              <a:avLst/>
            </a:prstGeom>
            <a:solidFill>
              <a:srgbClr val="FBB600"/>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78C5CC9A-7825-4D59-B5B9-2F3BF0C52073}"/>
                </a:ext>
              </a:extLst>
            </p:cNvPr>
            <p:cNvSpPr/>
            <p:nvPr/>
          </p:nvSpPr>
          <p:spPr>
            <a:xfrm>
              <a:off x="7162799" y="3008779"/>
              <a:ext cx="112059" cy="112059"/>
            </a:xfrm>
            <a:prstGeom prst="rect">
              <a:avLst/>
            </a:prstGeom>
            <a:solidFill>
              <a:srgbClr val="F8E37A"/>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xtBox 5">
              <a:extLst>
                <a:ext uri="{FF2B5EF4-FFF2-40B4-BE49-F238E27FC236}">
                  <a16:creationId xmlns:a16="http://schemas.microsoft.com/office/drawing/2014/main" id="{0023B36E-ABC1-41EA-B064-D9F2EEB01DB4}"/>
                </a:ext>
              </a:extLst>
            </p:cNvPr>
            <p:cNvSpPr txBox="1"/>
            <p:nvPr/>
          </p:nvSpPr>
          <p:spPr>
            <a:xfrm>
              <a:off x="7218828" y="2768943"/>
              <a:ext cx="990977" cy="200055"/>
            </a:xfrm>
            <a:prstGeom prst="rect">
              <a:avLst/>
            </a:prstGeom>
            <a:noFill/>
          </p:spPr>
          <p:txBody>
            <a:bodyPr wrap="none" rtlCol="0">
              <a:spAutoFit/>
            </a:bodyPr>
            <a:lstStyle/>
            <a:p>
              <a:r>
                <a:rPr lang="fi-FI" sz="700" dirty="0">
                  <a:latin typeface="Arial" panose="020B0604020202020204" pitchFamily="34" charset="0"/>
                  <a:cs typeface="Arial" panose="020B0604020202020204" pitchFamily="34" charset="0"/>
                </a:rPr>
                <a:t>Nykyiset Föli-kunnat</a:t>
              </a:r>
            </a:p>
          </p:txBody>
        </p:sp>
        <p:sp>
          <p:nvSpPr>
            <p:cNvPr id="10" name="TextBox 9">
              <a:extLst>
                <a:ext uri="{FF2B5EF4-FFF2-40B4-BE49-F238E27FC236}">
                  <a16:creationId xmlns:a16="http://schemas.microsoft.com/office/drawing/2014/main" id="{D1A7F0E1-2398-48C0-98B3-68B3581B136D}"/>
                </a:ext>
              </a:extLst>
            </p:cNvPr>
            <p:cNvSpPr txBox="1"/>
            <p:nvPr/>
          </p:nvSpPr>
          <p:spPr>
            <a:xfrm>
              <a:off x="7218451" y="2960564"/>
              <a:ext cx="1354858" cy="200055"/>
            </a:xfrm>
            <a:prstGeom prst="rect">
              <a:avLst/>
            </a:prstGeom>
            <a:noFill/>
          </p:spPr>
          <p:txBody>
            <a:bodyPr wrap="none" rtlCol="0">
              <a:spAutoFit/>
            </a:bodyPr>
            <a:lstStyle/>
            <a:p>
              <a:r>
                <a:rPr lang="fi-FI" sz="700" dirty="0">
                  <a:latin typeface="Arial" panose="020B0604020202020204" pitchFamily="34" charset="0"/>
                  <a:cs typeface="Arial" panose="020B0604020202020204" pitchFamily="34" charset="0"/>
                </a:rPr>
                <a:t>Mahdolliset uudet Föli-kunnat</a:t>
              </a:r>
            </a:p>
          </p:txBody>
        </p:sp>
      </p:grpSp>
    </p:spTree>
    <p:extLst>
      <p:ext uri="{BB962C8B-B14F-4D97-AF65-F5344CB8AC3E}">
        <p14:creationId xmlns:p14="http://schemas.microsoft.com/office/powerpoint/2010/main" val="2418334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Masku</a:t>
            </a:r>
          </a:p>
        </p:txBody>
      </p:sp>
    </p:spTree>
    <p:extLst>
      <p:ext uri="{BB962C8B-B14F-4D97-AF65-F5344CB8AC3E}">
        <p14:creationId xmlns:p14="http://schemas.microsoft.com/office/powerpoint/2010/main" val="2935273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0EDA-3D88-4F56-8011-7A249F52B02B}"/>
              </a:ext>
            </a:extLst>
          </p:cNvPr>
          <p:cNvSpPr>
            <a:spLocks noGrp="1"/>
          </p:cNvSpPr>
          <p:nvPr>
            <p:ph type="title"/>
          </p:nvPr>
        </p:nvSpPr>
        <p:spPr/>
        <p:txBody>
          <a:bodyPr/>
          <a:lstStyle/>
          <a:p>
            <a:r>
              <a:rPr lang="fi-FI"/>
              <a:t>Joukkoliikennelinjasto</a:t>
            </a:r>
          </a:p>
        </p:txBody>
      </p:sp>
      <p:sp>
        <p:nvSpPr>
          <p:cNvPr id="7" name="Content Placeholder 2">
            <a:extLst>
              <a:ext uri="{FF2B5EF4-FFF2-40B4-BE49-F238E27FC236}">
                <a16:creationId xmlns:a16="http://schemas.microsoft.com/office/drawing/2014/main" id="{9949FB87-CCF0-4C90-9FA8-D0CDCAA22065}"/>
              </a:ext>
            </a:extLst>
          </p:cNvPr>
          <p:cNvSpPr>
            <a:spLocks noGrp="1"/>
          </p:cNvSpPr>
          <p:nvPr>
            <p:ph sz="half" idx="2"/>
          </p:nvPr>
        </p:nvSpPr>
        <p:spPr>
          <a:xfrm>
            <a:off x="629841" y="1687652"/>
            <a:ext cx="4342797" cy="2824387"/>
          </a:xfrm>
        </p:spPr>
        <p:txBody>
          <a:bodyPr>
            <a:normAutofit fontScale="92500"/>
          </a:bodyPr>
          <a:lstStyle/>
          <a:p>
            <a:r>
              <a:rPr lang="fi-FI"/>
              <a:t>Maskun Föliin liittymisen myötä Turkuun kulkeva linja 117 muuttuu </a:t>
            </a:r>
            <a:r>
              <a:rPr lang="fi-FI" err="1"/>
              <a:t>Fölin</a:t>
            </a:r>
            <a:r>
              <a:rPr lang="fi-FI"/>
              <a:t> seutulinjaksi, joka on liikennöintikustannusten kannalta oleellinen muutos. Tällä hetkellä se on ELY-keskuksen hankkima linja. </a:t>
            </a:r>
            <a:r>
              <a:rPr lang="fi-FI" err="1"/>
              <a:t>Fölin</a:t>
            </a:r>
            <a:r>
              <a:rPr lang="fi-FI"/>
              <a:t> lipuilla voisi liikkua myös ELY-keskuksen vastuulle jäävissä linjoissa 118 ja 119 nousukorvausmallin mukaisesti. Mikäli myös Nousiainen ja Mynämäki liittyvät Föliin, muuttuvat myös linjat 118 ja 119 </a:t>
            </a:r>
            <a:r>
              <a:rPr lang="fi-FI" err="1"/>
              <a:t>Fölin</a:t>
            </a:r>
            <a:r>
              <a:rPr lang="fi-FI"/>
              <a:t> seutulinjoiksi.</a:t>
            </a:r>
          </a:p>
          <a:p>
            <a:endParaRPr lang="fi-FI"/>
          </a:p>
          <a:p>
            <a:r>
              <a:rPr lang="fi-FI"/>
              <a:t>Föliin liittyminen ei lähtökohtaisesti vaikuta alueen läpikulkevaan, pidempimatkaiseen joukkoliikenteeseen, joka esim. viikonloppuisin tarjoaa linjoja 117–119 täydentäviä yhteyksiä. Myöskään Kustavintien suunnan joukkoliikenne ei ole mukana tarkastelussa, koska se säilyisi Föli-alueen ulkopuolelle suuntautuvana liikenteenä, eikä Föli siten osallistuisi liikenteen järjestämiseen.</a:t>
            </a:r>
          </a:p>
        </p:txBody>
      </p:sp>
      <p:grpSp>
        <p:nvGrpSpPr>
          <p:cNvPr id="10" name="Group 9" descr="Kartta Mynämäeltä, Nousiaisista ja Maskusta Turkuun kulkevista seutulinjoista">
            <a:extLst>
              <a:ext uri="{FF2B5EF4-FFF2-40B4-BE49-F238E27FC236}">
                <a16:creationId xmlns:a16="http://schemas.microsoft.com/office/drawing/2014/main" id="{1D66C58C-3CE9-47AE-9810-37AD2C398981}"/>
              </a:ext>
            </a:extLst>
          </p:cNvPr>
          <p:cNvGrpSpPr>
            <a:grpSpLocks noChangeAspect="1"/>
          </p:cNvGrpSpPr>
          <p:nvPr/>
        </p:nvGrpSpPr>
        <p:grpSpPr>
          <a:xfrm>
            <a:off x="5897633" y="11669"/>
            <a:ext cx="3237251" cy="5134781"/>
            <a:chOff x="7556262" y="1241"/>
            <a:chExt cx="4323101" cy="6857107"/>
          </a:xfrm>
        </p:grpSpPr>
        <p:pic>
          <p:nvPicPr>
            <p:cNvPr id="11" name="Picture 10">
              <a:extLst>
                <a:ext uri="{FF2B5EF4-FFF2-40B4-BE49-F238E27FC236}">
                  <a16:creationId xmlns:a16="http://schemas.microsoft.com/office/drawing/2014/main" id="{272ECB0C-5915-4350-A226-446693626D89}"/>
                </a:ext>
              </a:extLst>
            </p:cNvPr>
            <p:cNvPicPr>
              <a:picLocks noChangeAspect="1"/>
            </p:cNvPicPr>
            <p:nvPr/>
          </p:nvPicPr>
          <p:blipFill rotWithShape="1">
            <a:blip r:embed="rId2"/>
            <a:srcRect l="32419" r="4537"/>
            <a:stretch/>
          </p:blipFill>
          <p:spPr>
            <a:xfrm>
              <a:off x="7556262" y="1241"/>
              <a:ext cx="4323101" cy="6857107"/>
            </a:xfrm>
            <a:prstGeom prst="rect">
              <a:avLst/>
            </a:prstGeom>
          </p:spPr>
        </p:pic>
        <p:sp>
          <p:nvSpPr>
            <p:cNvPr id="12" name="TextBox 11">
              <a:extLst>
                <a:ext uri="{FF2B5EF4-FFF2-40B4-BE49-F238E27FC236}">
                  <a16:creationId xmlns:a16="http://schemas.microsoft.com/office/drawing/2014/main" id="{79F094C9-E23D-43F5-86EE-5F51713A788C}"/>
                </a:ext>
              </a:extLst>
            </p:cNvPr>
            <p:cNvSpPr txBox="1"/>
            <p:nvPr/>
          </p:nvSpPr>
          <p:spPr>
            <a:xfrm>
              <a:off x="8571641" y="3429794"/>
              <a:ext cx="456201" cy="328809"/>
            </a:xfrm>
            <a:prstGeom prst="rect">
              <a:avLst/>
            </a:prstGeom>
            <a:solidFill>
              <a:srgbClr val="FFFFFF">
                <a:alpha val="50196"/>
              </a:srgbClr>
            </a:solidFill>
            <a:ln>
              <a:solidFill>
                <a:schemeClr val="tx1"/>
              </a:solidFill>
            </a:ln>
          </p:spPr>
          <p:txBody>
            <a:bodyPr wrap="square" lIns="0" tIns="0" rIns="0" bIns="0" rtlCol="0">
              <a:spAutoFit/>
            </a:bodyPr>
            <a:lstStyle/>
            <a:p>
              <a:r>
                <a:rPr lang="fi-FI" sz="1600"/>
                <a:t>117</a:t>
              </a:r>
            </a:p>
          </p:txBody>
        </p:sp>
        <p:sp>
          <p:nvSpPr>
            <p:cNvPr id="13" name="TextBox 12">
              <a:extLst>
                <a:ext uri="{FF2B5EF4-FFF2-40B4-BE49-F238E27FC236}">
                  <a16:creationId xmlns:a16="http://schemas.microsoft.com/office/drawing/2014/main" id="{DCBFFDB8-9283-44DE-843A-22E61B04BA0E}"/>
                </a:ext>
              </a:extLst>
            </p:cNvPr>
            <p:cNvSpPr txBox="1"/>
            <p:nvPr/>
          </p:nvSpPr>
          <p:spPr>
            <a:xfrm>
              <a:off x="7596379" y="187865"/>
              <a:ext cx="542786" cy="657620"/>
            </a:xfrm>
            <a:prstGeom prst="rect">
              <a:avLst/>
            </a:prstGeom>
            <a:solidFill>
              <a:srgbClr val="FFFFFF">
                <a:alpha val="50196"/>
              </a:srgbClr>
            </a:solidFill>
            <a:ln>
              <a:solidFill>
                <a:schemeClr val="tx1"/>
              </a:solidFill>
            </a:ln>
          </p:spPr>
          <p:txBody>
            <a:bodyPr wrap="square" lIns="0" tIns="0" rIns="0" bIns="0" rtlCol="0">
              <a:spAutoFit/>
            </a:bodyPr>
            <a:lstStyle/>
            <a:p>
              <a:pPr>
                <a:spcAft>
                  <a:spcPts val="0"/>
                </a:spcAft>
              </a:pPr>
              <a:r>
                <a:rPr lang="fi-FI" sz="1600"/>
                <a:t>118</a:t>
              </a:r>
            </a:p>
            <a:p>
              <a:pPr>
                <a:spcAft>
                  <a:spcPts val="0"/>
                </a:spcAft>
              </a:pPr>
              <a:r>
                <a:rPr lang="fi-FI" sz="1600"/>
                <a:t>119</a:t>
              </a:r>
            </a:p>
          </p:txBody>
        </p:sp>
      </p:grpSp>
    </p:spTree>
    <p:extLst>
      <p:ext uri="{BB962C8B-B14F-4D97-AF65-F5344CB8AC3E}">
        <p14:creationId xmlns:p14="http://schemas.microsoft.com/office/powerpoint/2010/main" val="901545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886479"/>
            <a:ext cx="4032099" cy="418688"/>
          </a:xfrm>
        </p:spPr>
        <p:txBody>
          <a:bodyPr>
            <a:normAutofit/>
          </a:bodyPr>
          <a:lstStyle/>
          <a:p>
            <a:r>
              <a:rPr lang="fi-FI" b="1" dirty="0"/>
              <a:t>Liikennöintikustannukset</a:t>
            </a:r>
            <a:endParaRPr lang="fi-FI" dirty="0"/>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687652"/>
            <a:ext cx="4032099" cy="3153012"/>
          </a:xfrm>
        </p:spPr>
        <p:txBody>
          <a:bodyPr>
            <a:normAutofit fontScale="85000" lnSpcReduction="10000"/>
          </a:bodyPr>
          <a:lstStyle/>
          <a:p>
            <a:r>
              <a:rPr lang="fi-FI" dirty="0"/>
              <a:t>Seutulinjan 117 kustannukset jaetaan kuntien kesken Fölin periaatteiden mukaisesti, ja se vaikuttaa Maskulle koituviin kustannuksiin. Myös linjojen 118 ja 119 käyttö vaikuttaa Maskun kustannuksiin, jotka riippuvat myös siitä, liittyvätkö myös Nousiainen ja Mynämäki Fölin jäsenkunniksi. </a:t>
            </a:r>
          </a:p>
          <a:p>
            <a:endParaRPr lang="fi-FI" dirty="0"/>
          </a:p>
          <a:p>
            <a:r>
              <a:rPr lang="fi-FI" dirty="0"/>
              <a:t>Linjastokokonaisuuden 117, 118 ja 119 kustannukset ovat noin 1,3 milj. euroa vuodessa. Mikäli pelkästään linja 117 olisi Fölin sisäinen seutulinja, olisi sen tarjonta todennäköisesti nykyistä vahvempaa. Vahvistetun linjan 117 kustannuksiksi on arvioitu 0,7 milj. euroa vuosi. Toteutuvat kustannukset riippuvat myös siitä, miten kustannustaso liikenteen kilpailutuksessa määrittyisi.</a:t>
            </a:r>
          </a:p>
          <a:p>
            <a:endParaRPr lang="fi-FI" dirty="0"/>
          </a:p>
          <a:p>
            <a:r>
              <a:rPr lang="fi-FI" dirty="0"/>
              <a:t>Muu Maskua koskeva joukkoliikennepalvelu, kuten linja Niemenkulma–Masku–Nousiainen, palvelee lähinnä koululaisia ja se on Maskua koskevalta osuudeltaan jatkossakin Maskun itse kustantamaa.</a:t>
            </a:r>
            <a:endParaRPr lang="fi-FI" dirty="0">
              <a:solidFill>
                <a:srgbClr val="FF0000"/>
              </a:solidFill>
            </a:endParaRPr>
          </a:p>
          <a:p>
            <a:endParaRPr lang="fi-FI" dirty="0">
              <a:solidFill>
                <a:srgbClr val="FF0000"/>
              </a:solidFil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593493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41AE3D4-AF28-491C-9605-95CE6AC0EF59}"/>
              </a:ext>
            </a:extLst>
          </p:cNvPr>
          <p:cNvGraphicFramePr>
            <a:graphicFrameLocks noGrp="1"/>
          </p:cNvGraphicFramePr>
          <p:nvPr>
            <p:extLst>
              <p:ext uri="{D42A27DB-BD31-4B8C-83A1-F6EECF244321}">
                <p14:modId xmlns:p14="http://schemas.microsoft.com/office/powerpoint/2010/main" val="892919927"/>
              </p:ext>
            </p:extLst>
          </p:nvPr>
        </p:nvGraphicFramePr>
        <p:xfrm>
          <a:off x="214396" y="3167409"/>
          <a:ext cx="4783384" cy="1448772"/>
        </p:xfrm>
        <a:graphic>
          <a:graphicData uri="http://schemas.openxmlformats.org/drawingml/2006/table">
            <a:tbl>
              <a:tblPr>
                <a:tableStyleId>{5C22544A-7EE6-4342-B048-85BDC9FD1C3A}</a:tableStyleId>
              </a:tblPr>
              <a:tblGrid>
                <a:gridCol w="829059">
                  <a:extLst>
                    <a:ext uri="{9D8B030D-6E8A-4147-A177-3AD203B41FA5}">
                      <a16:colId xmlns:a16="http://schemas.microsoft.com/office/drawing/2014/main" val="220003486"/>
                    </a:ext>
                  </a:extLst>
                </a:gridCol>
                <a:gridCol w="431381">
                  <a:extLst>
                    <a:ext uri="{9D8B030D-6E8A-4147-A177-3AD203B41FA5}">
                      <a16:colId xmlns:a16="http://schemas.microsoft.com/office/drawing/2014/main" val="2196898454"/>
                    </a:ext>
                  </a:extLst>
                </a:gridCol>
                <a:gridCol w="431381">
                  <a:extLst>
                    <a:ext uri="{9D8B030D-6E8A-4147-A177-3AD203B41FA5}">
                      <a16:colId xmlns:a16="http://schemas.microsoft.com/office/drawing/2014/main" val="1485036746"/>
                    </a:ext>
                  </a:extLst>
                </a:gridCol>
                <a:gridCol w="431381">
                  <a:extLst>
                    <a:ext uri="{9D8B030D-6E8A-4147-A177-3AD203B41FA5}">
                      <a16:colId xmlns:a16="http://schemas.microsoft.com/office/drawing/2014/main" val="719851291"/>
                    </a:ext>
                  </a:extLst>
                </a:gridCol>
                <a:gridCol w="431381">
                  <a:extLst>
                    <a:ext uri="{9D8B030D-6E8A-4147-A177-3AD203B41FA5}">
                      <a16:colId xmlns:a16="http://schemas.microsoft.com/office/drawing/2014/main" val="2790023760"/>
                    </a:ext>
                  </a:extLst>
                </a:gridCol>
                <a:gridCol w="431381">
                  <a:extLst>
                    <a:ext uri="{9D8B030D-6E8A-4147-A177-3AD203B41FA5}">
                      <a16:colId xmlns:a16="http://schemas.microsoft.com/office/drawing/2014/main" val="2739110958"/>
                    </a:ext>
                  </a:extLst>
                </a:gridCol>
                <a:gridCol w="431381">
                  <a:extLst>
                    <a:ext uri="{9D8B030D-6E8A-4147-A177-3AD203B41FA5}">
                      <a16:colId xmlns:a16="http://schemas.microsoft.com/office/drawing/2014/main" val="1993125975"/>
                    </a:ext>
                  </a:extLst>
                </a:gridCol>
                <a:gridCol w="431381">
                  <a:extLst>
                    <a:ext uri="{9D8B030D-6E8A-4147-A177-3AD203B41FA5}">
                      <a16:colId xmlns:a16="http://schemas.microsoft.com/office/drawing/2014/main" val="2831423204"/>
                    </a:ext>
                  </a:extLst>
                </a:gridCol>
                <a:gridCol w="467329">
                  <a:extLst>
                    <a:ext uri="{9D8B030D-6E8A-4147-A177-3AD203B41FA5}">
                      <a16:colId xmlns:a16="http://schemas.microsoft.com/office/drawing/2014/main" val="2163002920"/>
                    </a:ext>
                  </a:extLst>
                </a:gridCol>
                <a:gridCol w="467329">
                  <a:extLst>
                    <a:ext uri="{9D8B030D-6E8A-4147-A177-3AD203B41FA5}">
                      <a16:colId xmlns:a16="http://schemas.microsoft.com/office/drawing/2014/main" val="961243334"/>
                    </a:ext>
                  </a:extLst>
                </a:gridCol>
              </a:tblGrid>
              <a:tr h="131863">
                <a:tc gridSpan="10">
                  <a:txBody>
                    <a:bodyPr/>
                    <a:lstStyle/>
                    <a:p>
                      <a:pPr algn="l" fontAlgn="b"/>
                      <a:r>
                        <a:rPr lang="fi-FI" sz="600" u="none" strike="noStrike">
                          <a:effectLst/>
                          <a:latin typeface="Arial" panose="020B0604020202020204" pitchFamily="34" charset="0"/>
                          <a:cs typeface="Arial" panose="020B0604020202020204" pitchFamily="34" charset="0"/>
                        </a:rPr>
                        <a:t>Kausilippunousuarvio linjoille 117, 118 ja 119 vuositasolla, Föli laajentunut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extLst>
                  <a:ext uri="{0D108BD9-81ED-4DB2-BD59-A6C34878D82A}">
                    <a16:rowId xmlns:a16="http://schemas.microsoft.com/office/drawing/2014/main" val="3580236542"/>
                  </a:ext>
                </a:extLst>
              </a:tr>
              <a:tr h="220535">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turkulaiset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kaarina-laiset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err="1">
                          <a:effectLst/>
                          <a:latin typeface="Arial" panose="020B0604020202020204" pitchFamily="34" charset="0"/>
                          <a:cs typeface="Arial" panose="020B0604020202020204" pitchFamily="34" charset="0"/>
                        </a:rPr>
                        <a:t>naantali</a:t>
                      </a:r>
                      <a:r>
                        <a:rPr lang="fi-FI" sz="600" u="none" strike="noStrike">
                          <a:effectLst/>
                          <a:latin typeface="Arial" panose="020B0604020202020204" pitchFamily="34" charset="0"/>
                          <a:cs typeface="Arial" panose="020B0604020202020204" pitchFamily="34" charset="0"/>
                        </a:rPr>
                        <a:t>-laiset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nousiais-laiset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mynä-mäkeläiset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3309272760"/>
                  </a:ext>
                </a:extLst>
              </a:tr>
              <a:tr h="126020">
                <a:tc>
                  <a:txBody>
                    <a:bodyPr/>
                    <a:lstStyle/>
                    <a:p>
                      <a:pPr algn="l" fontAlgn="b"/>
                      <a:r>
                        <a:rPr lang="fi-FI" sz="600" u="none" strike="noStrike" dirty="0">
                          <a:effectLst/>
                          <a:latin typeface="Arial" panose="020B0604020202020204" pitchFamily="34" charset="0"/>
                          <a:cs typeface="Arial" panose="020B0604020202020204" pitchFamily="34" charset="0"/>
                        </a:rPr>
                        <a:t>Masku Fölissä</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4 664</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2 417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3 356</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293</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48 750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3108310629"/>
                  </a:ext>
                </a:extLst>
              </a:tr>
              <a:tr h="126020">
                <a:tc>
                  <a:txBody>
                    <a:bodyPr/>
                    <a:lstStyle/>
                    <a:p>
                      <a:pPr algn="l" fontAlgn="b"/>
                      <a:r>
                        <a:rPr lang="fi-FI" sz="600" u="none" strike="noStrike">
                          <a:effectLst/>
                          <a:latin typeface="Arial" panose="020B0604020202020204" pitchFamily="34" charset="0"/>
                          <a:cs typeface="Arial" panose="020B0604020202020204" pitchFamily="34" charset="0"/>
                        </a:rPr>
                        <a:t>lisäksi 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10 215</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160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2 417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4 159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297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56 440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15 681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2786509903"/>
                  </a:ext>
                </a:extLst>
              </a:tr>
              <a:tr h="126020">
                <a:tc>
                  <a:txBody>
                    <a:bodyPr/>
                    <a:lstStyle/>
                    <a:p>
                      <a:pPr algn="l" fontAlgn="b"/>
                      <a:r>
                        <a:rPr lang="fi-FI" sz="600" u="none" strike="noStrike">
                          <a:effectLst/>
                          <a:latin typeface="Arial" panose="020B0604020202020204" pitchFamily="34" charset="0"/>
                          <a:cs typeface="Arial" panose="020B0604020202020204" pitchFamily="34" charset="0"/>
                        </a:rPr>
                        <a:t>lisäksi 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19 230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609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2 431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4 225</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62 090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22 898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30 082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2454600875"/>
                  </a:ext>
                </a:extLst>
              </a:tr>
              <a:tr h="207933">
                <a:tc gridSpan="8">
                  <a:txBody>
                    <a:bodyPr/>
                    <a:lstStyle/>
                    <a:p>
                      <a:pPr algn="l" fontAlgn="b"/>
                      <a:r>
                        <a:rPr lang="fi-FI" sz="600" u="none" strike="noStrike">
                          <a:effectLst/>
                          <a:latin typeface="Arial" panose="020B0604020202020204" pitchFamily="34" charset="0"/>
                          <a:cs typeface="Arial" panose="020B0604020202020204" pitchFamily="34" charset="0"/>
                        </a:rPr>
                        <a:t>Kustannusten jako-osuudet matka-aikasuoritteiden perusteella linjoille 117,118 ja 119 keskimäärin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3665591475"/>
                  </a:ext>
                </a:extLst>
              </a:tr>
              <a:tr h="126020">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Turku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Kaarina</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Naantali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2531524263"/>
                  </a:ext>
                </a:extLst>
              </a:tr>
              <a:tr h="126020">
                <a:tc>
                  <a:txBody>
                    <a:bodyPr/>
                    <a:lstStyle/>
                    <a:p>
                      <a:pPr algn="l" fontAlgn="b"/>
                      <a:r>
                        <a:rPr lang="fi-FI" sz="600" u="none" strike="noStrike" dirty="0">
                          <a:effectLst/>
                          <a:latin typeface="Arial" panose="020B0604020202020204" pitchFamily="34" charset="0"/>
                          <a:cs typeface="Arial" panose="020B0604020202020204" pitchFamily="34" charset="0"/>
                        </a:rPr>
                        <a:t>Masku Fölissä</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26 %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3 %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439056691"/>
                  </a:ext>
                </a:extLst>
              </a:tr>
              <a:tr h="126020">
                <a:tc>
                  <a:txBody>
                    <a:bodyPr/>
                    <a:lstStyle/>
                    <a:p>
                      <a:pPr algn="l" fontAlgn="b"/>
                      <a:r>
                        <a:rPr lang="fi-FI" sz="600" u="none" strike="noStrike">
                          <a:effectLst/>
                          <a:latin typeface="Arial" panose="020B0604020202020204" pitchFamily="34" charset="0"/>
                          <a:cs typeface="Arial" panose="020B0604020202020204" pitchFamily="34" charset="0"/>
                        </a:rPr>
                        <a:t>lisäksi 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4 %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50 %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1732570034"/>
                  </a:ext>
                </a:extLst>
              </a:tr>
              <a:tr h="132321">
                <a:tc>
                  <a:txBody>
                    <a:bodyPr/>
                    <a:lstStyle/>
                    <a:p>
                      <a:pPr algn="l" fontAlgn="b"/>
                      <a:r>
                        <a:rPr lang="fi-FI" sz="600" u="none" strike="noStrike">
                          <a:effectLst/>
                          <a:latin typeface="Arial" panose="020B0604020202020204" pitchFamily="34" charset="0"/>
                          <a:cs typeface="Arial" panose="020B0604020202020204" pitchFamily="34" charset="0"/>
                        </a:rPr>
                        <a:t>lisäksi 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18 %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33 %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15 %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30 %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3257032910"/>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2975470"/>
          </a:xfrm>
        </p:spPr>
        <p:txBody>
          <a:bodyPr>
            <a:normAutofit/>
          </a:bodyPr>
          <a:lstStyle/>
          <a:p>
            <a:r>
              <a:rPr lang="fi-FI" dirty="0"/>
              <a:t>Fölin hintoihin siirtyminen tarkoittaa Turkuun aikuisten kausilipulla matkustaville 10 euron (15 %) hinnan alennusta kuukaudessa ja kertalipulla matkustavien hintojen alenemista melkein puoleen. Tarjolle tulevat myös muut Fölin edulliset ja joustavat lipputuotteet. Lippujen hintojen alenemisen ja yhtenäiseen joukkoliikennejärjestelmään siirtymisen voidaan olettaa nostavan matkamääriä 25 % vuoden 2019 tasosta.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361364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1" y="1286059"/>
            <a:ext cx="4191970" cy="3540465"/>
          </a:xfrm>
        </p:spPr>
        <p:txBody>
          <a:bodyPr vert="horz" lIns="91440" tIns="45720" rIns="91440" bIns="45720" rtlCol="0" anchor="t">
            <a:noAutofit/>
          </a:bodyPr>
          <a:lstStyle/>
          <a:p>
            <a:r>
              <a:rPr lang="fi-FI" sz="900" b="1" dirty="0"/>
              <a:t>Masku Fölissä</a:t>
            </a:r>
          </a:p>
          <a:p>
            <a:r>
              <a:rPr lang="fi-FI" sz="900" dirty="0"/>
              <a:t>Linjoilta saadut kertalippu- ja arvokorttitulot vähentävät linjan nettokustannusta. Valtatie 8 suunnan linjojen tulot Maskun Föliin liittymisen jälkeen ovat noin </a:t>
            </a:r>
            <a:br>
              <a:rPr lang="fi-FI" sz="900" dirty="0"/>
            </a:br>
            <a:r>
              <a:rPr lang="fi-FI" sz="900" dirty="0"/>
              <a:t>74 000 euroa vuodessa. Maskun osuus jäljelle jäävästä nettokustannuksesta on noin </a:t>
            </a:r>
            <a:r>
              <a:rPr lang="fi-FI" sz="900" b="1" dirty="0"/>
              <a:t>390 000 euroa vuodessa</a:t>
            </a:r>
            <a:r>
              <a:rPr lang="fi-FI" sz="900" dirty="0"/>
              <a:t>. Tästä vähennetään kunnille asiakkaiden kotikunnille kirjatut kausilipputulot, jotka Maskun osalta ovat noin </a:t>
            </a:r>
            <a:r>
              <a:rPr lang="fi-FI" sz="900" b="1" dirty="0"/>
              <a:t>56 000 euroa vuodessa</a:t>
            </a:r>
            <a:r>
              <a:rPr lang="fi-FI" sz="900" dirty="0"/>
              <a:t>. Kunnan maksettavaksi osuudeksi seutulinjoista jäisi </a:t>
            </a:r>
            <a:r>
              <a:rPr lang="fi-FI" sz="900" b="1" dirty="0"/>
              <a:t>334 000 euroa vuodessa</a:t>
            </a:r>
            <a:r>
              <a:rPr lang="fi-FI" sz="900" dirty="0"/>
              <a:t>. </a:t>
            </a:r>
          </a:p>
          <a:p>
            <a:endParaRPr lang="fi-FI" sz="900" dirty="0"/>
          </a:p>
          <a:p>
            <a:r>
              <a:rPr lang="fi-FI" sz="900" b="1" dirty="0"/>
              <a:t>Masku ja Nousiainen Fölissä</a:t>
            </a:r>
          </a:p>
          <a:p>
            <a:r>
              <a:rPr lang="fi-FI" sz="900" dirty="0"/>
              <a:t>Valtatie 8 suunnan linjojen kertalippu- ja arvokorttitulot Maskun ja Nousiaisten Föliin liittymisen jälkeen ovat noin 110 000 euroa vuodessa. Maskun osuus jäljelle jäävästä nettokustannuksesta on noin </a:t>
            </a:r>
            <a:r>
              <a:rPr lang="fi-FI" sz="900" b="1" dirty="0"/>
              <a:t>373 000 euroa vuodessa</a:t>
            </a:r>
            <a:r>
              <a:rPr lang="fi-FI" sz="900" dirty="0"/>
              <a:t>. Tästä vähennetään kunnille asiakkaiden kotikunnille kirjatut kausilipputulot, jotka Maskun osalta ovat noin </a:t>
            </a:r>
            <a:r>
              <a:rPr lang="fi-FI" sz="900" b="1" dirty="0"/>
              <a:t>65 000 euroa vuodessa</a:t>
            </a:r>
            <a:r>
              <a:rPr lang="fi-FI" sz="900" dirty="0"/>
              <a:t>. Kunnan maksettavaksi osuudeksi seutulinjoista jäisi </a:t>
            </a:r>
            <a:r>
              <a:rPr lang="fi-FI" sz="900" b="1" dirty="0"/>
              <a:t>308 000 euroa vuodessa</a:t>
            </a:r>
            <a:r>
              <a:rPr lang="fi-FI" sz="900" dirty="0"/>
              <a:t>. </a:t>
            </a:r>
          </a:p>
        </p:txBody>
      </p:sp>
      <p:sp>
        <p:nvSpPr>
          <p:cNvPr id="11" name="Title 1">
            <a:extLst>
              <a:ext uri="{FF2B5EF4-FFF2-40B4-BE49-F238E27FC236}">
                <a16:creationId xmlns:a16="http://schemas.microsoft.com/office/drawing/2014/main" id="{33D84A22-9885-43B2-97A1-A09ACBE8307A}"/>
              </a:ext>
            </a:extLst>
          </p:cNvPr>
          <p:cNvSpPr>
            <a:spLocks noGrp="1"/>
          </p:cNvSpPr>
          <p:nvPr>
            <p:ph type="title"/>
          </p:nvPr>
        </p:nvSpPr>
        <p:spPr>
          <a:xfrm>
            <a:off x="629841" y="465557"/>
            <a:ext cx="4032099" cy="418688"/>
          </a:xfrm>
        </p:spPr>
        <p:txBody>
          <a:bodyPr>
            <a:normAutofit fontScale="90000"/>
          </a:bodyPr>
          <a:lstStyle/>
          <a:p>
            <a:r>
              <a:rPr lang="fi-FI"/>
              <a:t>Joukkoliikenteen tulot ja kustannukset eri tilanteissa 1/2</a:t>
            </a:r>
          </a:p>
        </p:txBody>
      </p:sp>
    </p:spTree>
    <p:extLst>
      <p:ext uri="{BB962C8B-B14F-4D97-AF65-F5344CB8AC3E}">
        <p14:creationId xmlns:p14="http://schemas.microsoft.com/office/powerpoint/2010/main" val="2734613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324464" y="825910"/>
            <a:ext cx="4725383" cy="4236286"/>
          </a:xfrm>
        </p:spPr>
        <p:txBody>
          <a:bodyPr vert="horz" lIns="91440" tIns="45720" rIns="91440" bIns="45720" rtlCol="0" anchor="t">
            <a:noAutofit/>
          </a:bodyPr>
          <a:lstStyle/>
          <a:p>
            <a:r>
              <a:rPr lang="fi-FI" sz="900" b="1" dirty="0"/>
              <a:t>Masku, Nousiainen ja Mynämäki Fölissä</a:t>
            </a:r>
          </a:p>
          <a:p>
            <a:r>
              <a:rPr lang="fi-FI" sz="900" dirty="0"/>
              <a:t>Linjojen 117, 118 ja 119 kertalippu- ja arvokorttitulot Maskun, Nousiaisten ja Mynämäen Föliin liittymisen jälkeen ovat noin 175 000 euroa vuodessa. Maskun osuus jäljelle jäävästä nettokustannuksesta on noin </a:t>
            </a:r>
            <a:r>
              <a:rPr lang="fi-FI" sz="900" b="1" dirty="0"/>
              <a:t>359 000 euroa vuodessa</a:t>
            </a:r>
            <a:r>
              <a:rPr lang="fi-FI" sz="900" dirty="0"/>
              <a:t>. Tästä vähennetään kunnille asiakkaiden kotikunnille kirjatut kausilipputulot, jotka Maskun osalta ovat noin </a:t>
            </a:r>
            <a:br>
              <a:rPr lang="fi-FI" sz="900" dirty="0"/>
            </a:br>
            <a:r>
              <a:rPr lang="fi-FI" sz="900" b="1" dirty="0"/>
              <a:t>71 000 euroa vuodessa</a:t>
            </a:r>
            <a:r>
              <a:rPr lang="fi-FI" sz="900" dirty="0"/>
              <a:t>. Kunnan maksettavaksi osuudeksi seutulinjoista jäisi </a:t>
            </a:r>
            <a:r>
              <a:rPr lang="fi-FI" sz="900" b="1" dirty="0"/>
              <a:t>288 000 euroa vuodessa</a:t>
            </a:r>
            <a:r>
              <a:rPr lang="fi-FI" sz="900" dirty="0"/>
              <a:t>. </a:t>
            </a:r>
          </a:p>
          <a:p>
            <a:endParaRPr lang="fi-FI" sz="900" dirty="0"/>
          </a:p>
          <a:p>
            <a:r>
              <a:rPr lang="fi-FI" sz="900" dirty="0"/>
              <a:t>Vaikka matkustus säilyisi vuoden 2019 tasolla erilaisissa Fölin laajenemistilanteissa, ovat Maskulle koituvat kustannukset suuruusluokaltaan samat: lipputuloja olisi vähemmän, mutta Maskun osuus kustannuksistakin olisi pienempi. </a:t>
            </a:r>
          </a:p>
          <a:p>
            <a:endParaRPr lang="fi-FI" sz="900" dirty="0"/>
          </a:p>
          <a:p>
            <a:r>
              <a:rPr lang="fi-FI" sz="900" dirty="0"/>
              <a:t>Tällä hetkellä Masku maksaa Fölin seutulinjoiksi muuttuvista linjoista noin 166 000 euroa vuodessa. Maskun kustannusten kasvu johtuu siitä, että ELY-keskus ei enää osallistu linjojen kustannuksiin. Maskun sisäisten linjojen kustannukset eivät käytännössä muutu verrattuna nykytilanteeseen. </a:t>
            </a:r>
          </a:p>
          <a:p>
            <a:endParaRPr lang="fi-FI" sz="900" dirty="0"/>
          </a:p>
          <a:p>
            <a:r>
              <a:rPr lang="fi-FI" sz="900" dirty="0"/>
              <a:t>Fölissä kunnat maksavat nousukorvausta kausilippulaisten tekemistä nousuista toisten kuntien sisäisille linjoille. Maskun osalta kustannuksen suuruus on noin </a:t>
            </a:r>
            <a:r>
              <a:rPr lang="fi-FI" sz="900" b="1" dirty="0"/>
              <a:t>15 000 euroa vuodessa</a:t>
            </a:r>
            <a:r>
              <a:rPr lang="fi-FI" sz="900" dirty="0"/>
              <a:t>.</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324465" y="164696"/>
            <a:ext cx="4337476" cy="418688"/>
          </a:xfrm>
        </p:spPr>
        <p:txBody>
          <a:bodyPr>
            <a:normAutofit fontScale="90000"/>
          </a:bodyPr>
          <a:lstStyle/>
          <a:p>
            <a:r>
              <a:rPr lang="fi-FI"/>
              <a:t>Joukkoliikenteen tulot ja kustannukset eri tilanteissa 2/2</a:t>
            </a:r>
          </a:p>
        </p:txBody>
      </p:sp>
    </p:spTree>
    <p:extLst>
      <p:ext uri="{BB962C8B-B14F-4D97-AF65-F5344CB8AC3E}">
        <p14:creationId xmlns:p14="http://schemas.microsoft.com/office/powerpoint/2010/main" val="3076947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fontScale="85000" lnSpcReduction="10000"/>
          </a:bodyPr>
          <a:lstStyle/>
          <a:p>
            <a:r>
              <a:rPr lang="fi-FI" dirty="0"/>
              <a:t>Fölin maksu- ja informaatiojärjestelmä on yhteishankinta, josta uudet kunnat maksavat osuutensa jälkikäteen. Lisäksi Föli-kunnat ovat panostaneet pysäkki-informaatioon ja reaaliaikaisiin näyttöihin.</a:t>
            </a:r>
          </a:p>
          <a:p>
            <a:r>
              <a:rPr lang="fi-FI" dirty="0"/>
              <a:t>Kertakustannus Maskulle maksu- ja informaatiojärjestelmän hankinnasta, investoinneista ja pysäkkinäytöistä on Föliin liittyvien kuntien lukumäärästä riippuen </a:t>
            </a:r>
            <a:r>
              <a:rPr lang="fi-FI" b="1" dirty="0"/>
              <a:t>159 000–190 000 euroa.</a:t>
            </a:r>
          </a:p>
          <a:p>
            <a:endParaRPr lang="fi-FI" dirty="0"/>
          </a:p>
          <a:p>
            <a:r>
              <a:rPr lang="fi-FI" dirty="0"/>
              <a:t>Föli-kunnat ovat sopineet maksu- ja informaatiojärjestelmän investointi-budjetiksi 1 % vuotuisesta liikenteen ostohinnasta, joka on Maskulle Föliin liittyvien kuntien lukumäärästä riippuen </a:t>
            </a:r>
            <a:r>
              <a:rPr lang="fi-FI" b="1" dirty="0"/>
              <a:t>16 000–17 500 euroa vuodessa.</a:t>
            </a:r>
            <a:endParaRPr lang="fi-FI" dirty="0"/>
          </a:p>
          <a:p>
            <a:endParaRPr lang="fi-FI" dirty="0"/>
          </a:p>
          <a:p>
            <a:r>
              <a:rPr lang="fi-FI" dirty="0"/>
              <a:t>Liikenteen järjestämisen kustannukset Maskulle ovat Föliin liittyvien kuntien lukumäärästä riippuen </a:t>
            </a:r>
            <a:r>
              <a:rPr lang="fi-FI" b="1" dirty="0"/>
              <a:t>76 000–86 000 euroa vuodessa.</a:t>
            </a:r>
            <a:endParaRPr lang="fi-FI" dirty="0"/>
          </a:p>
          <a:p>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472127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03D09975-1B34-45C0-B65B-0F84C63DCE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432428"/>
            <a:ext cx="4032099" cy="3289591"/>
          </a:xfrm>
        </p:spPr>
        <p:txBody>
          <a:bodyPr>
            <a:normAutofit fontScale="92500"/>
          </a:bodyPr>
          <a:lstStyle/>
          <a:p>
            <a:r>
              <a:rPr lang="fi-FI" dirty="0"/>
              <a:t>Valtionraha (ns. perusosa) jaetaan Föli-kunnille asukaslukuosuuksien mukaisesti. Uusi ilmastoperusteinen raha jaetaan Föli-kunnille sen mukaisesti, miten sähköbussiliikenteestä tulevat kustannukset jakaantuvat kuntien kesken. Valtionraha on Maskulle Föliin liittyvien kuntien lukumäärästä riippuen </a:t>
            </a:r>
            <a:r>
              <a:rPr lang="fi-FI" b="1" dirty="0"/>
              <a:t>57 000–</a:t>
            </a:r>
            <a:br>
              <a:rPr lang="fi-FI" b="1" dirty="0"/>
            </a:br>
            <a:r>
              <a:rPr lang="fi-FI" b="1" dirty="0"/>
              <a:t>65 000 euroa vuodessa </a:t>
            </a:r>
            <a:r>
              <a:rPr lang="fi-FI" dirty="0"/>
              <a:t>(54 000 euroa, mikäli valtionraha jatkossa vakio 5,7 euroa / asukas). Samalla ELY-keskus lopettaa maksamasta osuutta liikenteestä tai antamasta muuta tukea.</a:t>
            </a:r>
          </a:p>
          <a:p>
            <a:endParaRPr lang="fi-FI" dirty="0"/>
          </a:p>
          <a:p>
            <a:r>
              <a:rPr lang="fi-FI" dirty="0"/>
              <a:t>Kelan koulumatkatuen suuruutta on arvioitu perustuen viime vuosina maskulaisten saamaan tukeen sekä arvioon siitä, miten oppivelvollisuusiän korottamisen myötä tuen määrä olisi kasvamassa. Maskulle tuleva koulumatkatuki olisi kolmen vuoden kuluttua noin </a:t>
            </a:r>
            <a:r>
              <a:rPr lang="fi-FI" b="1" dirty="0"/>
              <a:t>140 000 euroa vuodessa</a:t>
            </a:r>
            <a:r>
              <a:rPr lang="fi-FI" dirty="0"/>
              <a:t>, kun oppivelvollisuusiän korottaminen on tapahtunut täysimääräisesti.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854808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Edulliset ja joustavat lipputuotteet sekä mm. ikäperustaiset asiakasryhmät tulevat alueella käyttöön </a:t>
            </a:r>
          </a:p>
          <a:p>
            <a:pPr marL="179388" indent="-171450">
              <a:buFont typeface="Arial" panose="020B0604020202020204" pitchFamily="34" charset="0"/>
              <a:buChar char="•"/>
            </a:pPr>
            <a:r>
              <a:rPr lang="fi-FI" dirty="0"/>
              <a:t>Joukkoliikenneinformaation saatavuus ja ajantasaisuus paranee</a:t>
            </a:r>
          </a:p>
          <a:p>
            <a:pPr marL="179388" indent="-171450">
              <a:buFont typeface="Arial" panose="020B0604020202020204" pitchFamily="34" charset="0"/>
              <a:buChar char="•"/>
            </a:pPr>
            <a:r>
              <a:rPr lang="fi-FI" dirty="0"/>
              <a:t>Arjen sujuvuus helpottuu ja joukkoliikenteen käyttö kasvaa</a:t>
            </a:r>
          </a:p>
          <a:p>
            <a:r>
              <a:rPr lang="fi-FI" b="1" dirty="0"/>
              <a:t>Kunta</a:t>
            </a:r>
          </a:p>
          <a:p>
            <a:pPr marL="179388" indent="-171450">
              <a:buFont typeface="Arial" panose="020B0604020202020204" pitchFamily="34" charset="0"/>
              <a:buChar char="•"/>
            </a:pPr>
            <a:r>
              <a:rPr lang="fi-FI" dirty="0"/>
              <a:t>Kunta pääsee selkeästi ja pitkäjänteisesti vaikuttamaan itse haluamaansa joukkoliikenteen palvelutasoon</a:t>
            </a:r>
          </a:p>
          <a:p>
            <a:r>
              <a:rPr lang="fi-FI" b="1" dirty="0"/>
              <a:t>Elinkeinoelämä</a:t>
            </a:r>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r>
              <a:rPr lang="fi-FI" dirty="0"/>
              <a:t>Kunta liittyy osaksi ydinkaupunkiseutua</a:t>
            </a:r>
          </a:p>
          <a:p>
            <a:r>
              <a:rPr lang="fi-FI" b="1" dirty="0"/>
              <a:t>Kustannukset, ks. seuraava dia</a:t>
            </a:r>
          </a:p>
          <a:p>
            <a:pPr marL="179388" indent="-171450">
              <a:buFont typeface="Arial" panose="020B0604020202020204" pitchFamily="34" charset="0"/>
              <a:buChar char="•"/>
            </a:pPr>
            <a:r>
              <a:rPr lang="fi-FI" dirty="0"/>
              <a:t>Maskun nettokustannukset joukkoliikenteestä kasvavat</a:t>
            </a:r>
          </a:p>
          <a:p>
            <a:pPr marL="179388" indent="-171450">
              <a:buFont typeface="Arial" panose="020B0604020202020204" pitchFamily="34" charset="0"/>
              <a:buChar char="•"/>
            </a:pPr>
            <a:r>
              <a:rPr lang="fi-FI" dirty="0"/>
              <a:t>Joukkoliikenteen kustannukset olisivat kasvussa ilman Föliin liittymistäkin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092945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2" y="187124"/>
            <a:ext cx="4314517" cy="418688"/>
          </a:xfrm>
        </p:spPr>
        <p:txBody>
          <a:bodyPr>
            <a:normAutofit fontScale="90000"/>
          </a:bodyPr>
          <a:lstStyle/>
          <a:p>
            <a:r>
              <a:rPr lang="fi-FI" dirty="0"/>
              <a:t>Föliin liittymisen kustannukset ja tulot Maskulle, yhteenveto</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792956"/>
            <a:ext cx="4032099" cy="4177708"/>
          </a:xfrm>
        </p:spPr>
        <p:txBody>
          <a:bodyPr vert="horz" lIns="91440" tIns="45720" rIns="91440" bIns="45720" rtlCol="0" anchor="t">
            <a:normAutofit fontScale="92500"/>
          </a:bodyPr>
          <a:lstStyle/>
          <a:p>
            <a:pPr marL="7620"/>
            <a:r>
              <a:rPr lang="fi-FI" b="1" dirty="0">
                <a:latin typeface="Arial"/>
                <a:cs typeface="Arial"/>
              </a:rPr>
              <a:t>Vuotuiset nettokustannukset</a:t>
            </a:r>
            <a:endParaRPr lang="en-US" dirty="0">
              <a:latin typeface="Arial"/>
              <a:cs typeface="Arial"/>
            </a:endParaRPr>
          </a:p>
          <a:p>
            <a:pPr marL="7620"/>
            <a:r>
              <a:rPr lang="fi-FI" dirty="0">
                <a:latin typeface="Arial"/>
                <a:cs typeface="Arial"/>
              </a:rPr>
              <a:t>Investointikustannukset 16 000–17 500 euroa vuodessa</a:t>
            </a:r>
          </a:p>
          <a:p>
            <a:pPr marL="7620"/>
            <a:r>
              <a:rPr lang="fi-FI" dirty="0">
                <a:latin typeface="Arial"/>
                <a:cs typeface="Arial"/>
              </a:rPr>
              <a:t>Liikenteen järjestäminen 76 000–86 000 euroa vuodessa</a:t>
            </a:r>
          </a:p>
          <a:p>
            <a:pPr marL="7620"/>
            <a:r>
              <a:rPr lang="fi-FI" dirty="0">
                <a:latin typeface="Arial"/>
                <a:cs typeface="Arial"/>
              </a:rPr>
              <a:t>Seutulinjojen nettokustannukset 288 000–334 000 euroa vuodessa, jossa otettu huomioon kunnalle tulevat lipputulot</a:t>
            </a:r>
          </a:p>
          <a:p>
            <a:pPr marL="7620"/>
            <a:r>
              <a:rPr lang="fi-FI" dirty="0">
                <a:latin typeface="Arial"/>
                <a:cs typeface="Arial"/>
              </a:rPr>
              <a:t>Sisäisten linjojen kustannukset käytännössä ennallaan</a:t>
            </a:r>
          </a:p>
          <a:p>
            <a:pPr marL="7620"/>
            <a:r>
              <a:rPr lang="fi-FI" dirty="0">
                <a:latin typeface="Arial"/>
                <a:cs typeface="Arial"/>
              </a:rPr>
              <a:t>Nousukorvaukset muiden kuntien linjoille 15 000 euroa vuodessa</a:t>
            </a:r>
          </a:p>
          <a:p>
            <a:pPr marL="7620"/>
            <a:endParaRPr lang="fi-FI" dirty="0"/>
          </a:p>
          <a:p>
            <a:pPr marL="7620"/>
            <a:r>
              <a:rPr lang="fi-FI" b="1" dirty="0">
                <a:latin typeface="Arial"/>
                <a:cs typeface="Arial"/>
              </a:rPr>
              <a:t>Vuotuiset nettotulot</a:t>
            </a:r>
          </a:p>
          <a:p>
            <a:pPr marL="7620"/>
            <a:r>
              <a:rPr lang="fi-FI" dirty="0">
                <a:latin typeface="Arial"/>
                <a:cs typeface="Arial"/>
              </a:rPr>
              <a:t>Valtionraha 57 000–65 000 euroa vuodessa, </a:t>
            </a:r>
            <a:br>
              <a:rPr lang="fi-FI" dirty="0">
                <a:latin typeface="Arial"/>
                <a:cs typeface="Arial"/>
              </a:rPr>
            </a:br>
            <a:r>
              <a:rPr lang="fi-FI" dirty="0">
                <a:latin typeface="Arial"/>
                <a:cs typeface="Arial"/>
              </a:rPr>
              <a:t>54 000 euroa, mikäli valtionraha jatkossa vakio 5,7 euroa / asukas</a:t>
            </a:r>
          </a:p>
          <a:p>
            <a:pPr marL="7620"/>
            <a:r>
              <a:rPr lang="fi-FI" dirty="0">
                <a:latin typeface="Arial"/>
                <a:cs typeface="Arial"/>
              </a:rPr>
              <a:t>Kelan tuki arviolta 140 000 euroa vuodessa</a:t>
            </a:r>
          </a:p>
          <a:p>
            <a:pPr marL="7620"/>
            <a:endParaRPr lang="fi-FI" dirty="0">
              <a:latin typeface="Arial"/>
              <a:cs typeface="Arial"/>
            </a:endParaRPr>
          </a:p>
          <a:p>
            <a:pPr marL="7620"/>
            <a:r>
              <a:rPr lang="fi-FI" b="1" dirty="0">
                <a:latin typeface="Arial"/>
                <a:cs typeface="Arial"/>
              </a:rPr>
              <a:t>Nettokustannusten (kustannukset – tulot) muutos vrt. 2019</a:t>
            </a:r>
          </a:p>
          <a:p>
            <a:r>
              <a:rPr lang="fi-FI" dirty="0"/>
              <a:t>Nettokustannukset kasvavat noin </a:t>
            </a:r>
            <a:r>
              <a:rPr lang="fi-FI" b="1" dirty="0"/>
              <a:t>36 000–82 000 </a:t>
            </a:r>
            <a:r>
              <a:rPr lang="fi-FI" dirty="0"/>
              <a:t>euroa vuodessa: kustannukset suurimmat, mikäli valtatien 8 suunnalla vain Masku liittyy, ja pienimmät, mikäli myös Nousiainen ja Mynämäki liittyvät</a:t>
            </a:r>
          </a:p>
          <a:p>
            <a:r>
              <a:rPr lang="fi-FI" dirty="0"/>
              <a:t>Kustannuksiin liittyy epävarmuutta ja ne riippuvat mm. kilpailutusten tuloksista ja matkustuksen kehittymisestä</a:t>
            </a:r>
          </a:p>
          <a:p>
            <a:r>
              <a:rPr lang="fi-FI" dirty="0">
                <a:latin typeface="Arial"/>
                <a:cs typeface="Arial"/>
              </a:rPr>
              <a:t>Lisäksi kertaluonteinen liittymiskustannus </a:t>
            </a:r>
            <a:r>
              <a:rPr lang="fi-FI" b="1" dirty="0">
                <a:latin typeface="Arial"/>
                <a:cs typeface="Arial"/>
              </a:rPr>
              <a:t>159 000–190 000 </a:t>
            </a:r>
            <a:r>
              <a:rPr lang="fi-FI" dirty="0">
                <a:latin typeface="Arial"/>
                <a:cs typeface="Arial"/>
              </a:rPr>
              <a:t>euroa</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9" name="Content Placeholder 8">
            <a:extLst>
              <a:ext uri="{FF2B5EF4-FFF2-40B4-BE49-F238E27FC236}">
                <a16:creationId xmlns:a16="http://schemas.microsoft.com/office/drawing/2014/main" id="{D5A03D0F-F5A7-D54E-B27E-C06466ED7CF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126038" y="0"/>
            <a:ext cx="4017962" cy="5143499"/>
          </a:xfrm>
        </p:spPr>
      </p:pic>
    </p:spTree>
    <p:extLst>
      <p:ext uri="{BB962C8B-B14F-4D97-AF65-F5344CB8AC3E}">
        <p14:creationId xmlns:p14="http://schemas.microsoft.com/office/powerpoint/2010/main" val="330591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1D416624-985A-4A23-B667-1A264D77DC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dirty="0"/>
              <a:t>Päätöksenteko Fölissä</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a:bodyPr>
          <a:lstStyle/>
          <a:p>
            <a:r>
              <a:rPr lang="fi-FI" dirty="0"/>
              <a:t>Joukkoliikennelain tarkoittamana seudullisena joukkoliikenteen toimivaltaisena viranomaisena toimii Turun kaupunkiseudun joukkoliikennelautakunta, joka kuuluu Turun kaupungin organisaatioon. Toimivalta-alueeseen kuuluvat tällä hetkellä Kaarina, Lieto, Naantali, Raisio, Rusko ja Turku. Lisäksi kaupunki järjestää tilaaja-tuottaja -mallin mukaisesti alueen kaikille avoimet linja-autoliikennepalvelut.</a:t>
            </a:r>
          </a:p>
          <a:p>
            <a:endParaRPr lang="fi-FI" dirty="0"/>
          </a:p>
          <a:p>
            <a:r>
              <a:rPr lang="fi-FI" dirty="0"/>
              <a:t>Lautakunnassa on 12 valtuustojen toimikaudekseen valitsemaa jäsentä varajäsenineen, joista Turun valtuusto valitsee seitsemän. Muiden kuntien valtuustot valitsevat kukin yhden jäsenen. Uusilta jäsenkunnilta tulisi kultakin edustaja lautakuntaan.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093193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Nousiainen</a:t>
            </a:r>
          </a:p>
        </p:txBody>
      </p:sp>
    </p:spTree>
    <p:extLst>
      <p:ext uri="{BB962C8B-B14F-4D97-AF65-F5344CB8AC3E}">
        <p14:creationId xmlns:p14="http://schemas.microsoft.com/office/powerpoint/2010/main" val="3012050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0EDA-3D88-4F56-8011-7A249F52B02B}"/>
              </a:ext>
            </a:extLst>
          </p:cNvPr>
          <p:cNvSpPr>
            <a:spLocks noGrp="1"/>
          </p:cNvSpPr>
          <p:nvPr>
            <p:ph type="title"/>
          </p:nvPr>
        </p:nvSpPr>
        <p:spPr/>
        <p:txBody>
          <a:bodyPr/>
          <a:lstStyle/>
          <a:p>
            <a:r>
              <a:rPr lang="fi-FI"/>
              <a:t>Joukkoliikennelinjasto</a:t>
            </a:r>
          </a:p>
        </p:txBody>
      </p:sp>
      <p:sp>
        <p:nvSpPr>
          <p:cNvPr id="7" name="Content Placeholder 2">
            <a:extLst>
              <a:ext uri="{FF2B5EF4-FFF2-40B4-BE49-F238E27FC236}">
                <a16:creationId xmlns:a16="http://schemas.microsoft.com/office/drawing/2014/main" id="{9949FB87-CCF0-4C90-9FA8-D0CDCAA22065}"/>
              </a:ext>
            </a:extLst>
          </p:cNvPr>
          <p:cNvSpPr>
            <a:spLocks noGrp="1"/>
          </p:cNvSpPr>
          <p:nvPr>
            <p:ph sz="half" idx="2"/>
          </p:nvPr>
        </p:nvSpPr>
        <p:spPr>
          <a:xfrm>
            <a:off x="629841" y="1687652"/>
            <a:ext cx="4032099" cy="2824387"/>
          </a:xfrm>
        </p:spPr>
        <p:txBody>
          <a:bodyPr>
            <a:normAutofit/>
          </a:bodyPr>
          <a:lstStyle/>
          <a:p>
            <a:r>
              <a:rPr lang="fi-FI" dirty="0"/>
              <a:t>Maskun ja Nousiaisten Föliin liittymisen myötä Turkuun kulkeva linja 117 muuttuu Fölin seutulinjaksi ja linjat 118 ja 119 Fölin ja ELY-keskuksen yhteishankintalinjoiksi, joka on liikennöintikustannusten kannalta oleellinen muutos. Tällä hetkellä ne ovat ELY-keskuksen hankkimia linjoja. Mikäli myös Mynämäki liittyy Föliin, muuttuvat linjat 118 ja 119 kokonaan Fölin seutulinjoiksi.</a:t>
            </a:r>
          </a:p>
          <a:p>
            <a:endParaRPr lang="fi-FI" dirty="0"/>
          </a:p>
          <a:p>
            <a:r>
              <a:rPr lang="fi-FI" dirty="0"/>
              <a:t>Föliin liittyminen ei lähtökohtaisesti vaikuta alueen läpikulkevaan, pidempimatkaiseen joukkoliikenteeseen, joka esim. viikonloppuisin tarjoaa linjoja 117–119 täydentäviä yhteyksiä. </a:t>
            </a:r>
          </a:p>
        </p:txBody>
      </p:sp>
      <p:grpSp>
        <p:nvGrpSpPr>
          <p:cNvPr id="10" name="Group 9" descr="Kartta Mynämäeltä, Nousiaisista ja Maskusta Turkuun kulkevista seutulinjoista">
            <a:extLst>
              <a:ext uri="{FF2B5EF4-FFF2-40B4-BE49-F238E27FC236}">
                <a16:creationId xmlns:a16="http://schemas.microsoft.com/office/drawing/2014/main" id="{1D66C58C-3CE9-47AE-9810-37AD2C398981}"/>
              </a:ext>
            </a:extLst>
          </p:cNvPr>
          <p:cNvGrpSpPr>
            <a:grpSpLocks noChangeAspect="1"/>
          </p:cNvGrpSpPr>
          <p:nvPr/>
        </p:nvGrpSpPr>
        <p:grpSpPr>
          <a:xfrm>
            <a:off x="5897633" y="11669"/>
            <a:ext cx="3237251" cy="5134781"/>
            <a:chOff x="7556262" y="1241"/>
            <a:chExt cx="4323101" cy="6857107"/>
          </a:xfrm>
        </p:grpSpPr>
        <p:pic>
          <p:nvPicPr>
            <p:cNvPr id="11" name="Picture 10">
              <a:extLst>
                <a:ext uri="{FF2B5EF4-FFF2-40B4-BE49-F238E27FC236}">
                  <a16:creationId xmlns:a16="http://schemas.microsoft.com/office/drawing/2014/main" id="{272ECB0C-5915-4350-A226-446693626D89}"/>
                </a:ext>
              </a:extLst>
            </p:cNvPr>
            <p:cNvPicPr>
              <a:picLocks noChangeAspect="1"/>
            </p:cNvPicPr>
            <p:nvPr/>
          </p:nvPicPr>
          <p:blipFill rotWithShape="1">
            <a:blip r:embed="rId2"/>
            <a:srcRect l="32419" r="4537"/>
            <a:stretch/>
          </p:blipFill>
          <p:spPr>
            <a:xfrm>
              <a:off x="7556262" y="1241"/>
              <a:ext cx="4323101" cy="6857107"/>
            </a:xfrm>
            <a:prstGeom prst="rect">
              <a:avLst/>
            </a:prstGeom>
          </p:spPr>
        </p:pic>
        <p:sp>
          <p:nvSpPr>
            <p:cNvPr id="12" name="TextBox 11">
              <a:extLst>
                <a:ext uri="{FF2B5EF4-FFF2-40B4-BE49-F238E27FC236}">
                  <a16:creationId xmlns:a16="http://schemas.microsoft.com/office/drawing/2014/main" id="{79F094C9-E23D-43F5-86EE-5F51713A788C}"/>
                </a:ext>
              </a:extLst>
            </p:cNvPr>
            <p:cNvSpPr txBox="1"/>
            <p:nvPr/>
          </p:nvSpPr>
          <p:spPr>
            <a:xfrm>
              <a:off x="8571641" y="3429794"/>
              <a:ext cx="456201" cy="328809"/>
            </a:xfrm>
            <a:prstGeom prst="rect">
              <a:avLst/>
            </a:prstGeom>
            <a:solidFill>
              <a:srgbClr val="FFFFFF">
                <a:alpha val="50196"/>
              </a:srgbClr>
            </a:solidFill>
            <a:ln>
              <a:solidFill>
                <a:schemeClr val="tx1"/>
              </a:solidFill>
            </a:ln>
          </p:spPr>
          <p:txBody>
            <a:bodyPr wrap="square" lIns="0" tIns="0" rIns="0" bIns="0" rtlCol="0">
              <a:spAutoFit/>
            </a:bodyPr>
            <a:lstStyle/>
            <a:p>
              <a:r>
                <a:rPr lang="fi-FI" sz="1600"/>
                <a:t>117</a:t>
              </a:r>
            </a:p>
          </p:txBody>
        </p:sp>
        <p:sp>
          <p:nvSpPr>
            <p:cNvPr id="13" name="TextBox 12">
              <a:extLst>
                <a:ext uri="{FF2B5EF4-FFF2-40B4-BE49-F238E27FC236}">
                  <a16:creationId xmlns:a16="http://schemas.microsoft.com/office/drawing/2014/main" id="{DCBFFDB8-9283-44DE-843A-22E61B04BA0E}"/>
                </a:ext>
              </a:extLst>
            </p:cNvPr>
            <p:cNvSpPr txBox="1"/>
            <p:nvPr/>
          </p:nvSpPr>
          <p:spPr>
            <a:xfrm>
              <a:off x="7596379" y="187865"/>
              <a:ext cx="542786" cy="657620"/>
            </a:xfrm>
            <a:prstGeom prst="rect">
              <a:avLst/>
            </a:prstGeom>
            <a:solidFill>
              <a:srgbClr val="FFFFFF">
                <a:alpha val="50196"/>
              </a:srgbClr>
            </a:solidFill>
            <a:ln>
              <a:solidFill>
                <a:schemeClr val="tx1"/>
              </a:solidFill>
            </a:ln>
          </p:spPr>
          <p:txBody>
            <a:bodyPr wrap="square" lIns="0" tIns="0" rIns="0" bIns="0" rtlCol="0">
              <a:spAutoFit/>
            </a:bodyPr>
            <a:lstStyle/>
            <a:p>
              <a:pPr>
                <a:spcAft>
                  <a:spcPts val="0"/>
                </a:spcAft>
              </a:pPr>
              <a:r>
                <a:rPr lang="fi-FI" sz="1600"/>
                <a:t>118</a:t>
              </a:r>
            </a:p>
            <a:p>
              <a:pPr>
                <a:spcAft>
                  <a:spcPts val="0"/>
                </a:spcAft>
              </a:pPr>
              <a:r>
                <a:rPr lang="fi-FI" sz="1600"/>
                <a:t>119</a:t>
              </a:r>
            </a:p>
          </p:txBody>
        </p:sp>
      </p:grpSp>
    </p:spTree>
    <p:extLst>
      <p:ext uri="{BB962C8B-B14F-4D97-AF65-F5344CB8AC3E}">
        <p14:creationId xmlns:p14="http://schemas.microsoft.com/office/powerpoint/2010/main" val="732904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886486"/>
            <a:ext cx="4032099" cy="418688"/>
          </a:xfrm>
        </p:spPr>
        <p:txBody>
          <a:bodyPr>
            <a:normAutofit/>
          </a:bodyPr>
          <a:lstStyle/>
          <a:p>
            <a:r>
              <a:rPr lang="fi-FI" b="1" dirty="0"/>
              <a:t>Liikennöintikustannukset</a:t>
            </a:r>
            <a:endParaRPr lang="fi-FI" dirty="0"/>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fontScale="85000" lnSpcReduction="10000"/>
          </a:bodyPr>
          <a:lstStyle/>
          <a:p>
            <a:r>
              <a:rPr lang="fi-FI" dirty="0"/>
              <a:t>Seutulinjojen 117, 118 ja 119 kustannukset jaetaan kuntien kesken Fölin periaatteiden mukaisesti, ja se vaikuttaa Nousiaisille koituviin kustannuksiin. Kustannukset riippuvat myös siitä, liittyykö myös Mynämäki Fölin jäsenkunniksi. </a:t>
            </a:r>
          </a:p>
          <a:p>
            <a:endParaRPr lang="fi-FI" dirty="0"/>
          </a:p>
          <a:p>
            <a:r>
              <a:rPr lang="fi-FI" dirty="0"/>
              <a:t>Linjastokokonaisuuden kustannukset ovat noin 1,3 milj. euroa vuodessa. Toteutuvat kustannukset riippuvat myös siitä, miten kustannustaso liikenteen kilpailutuksessa määrittyisi.</a:t>
            </a:r>
          </a:p>
          <a:p>
            <a:endParaRPr lang="fi-FI" dirty="0"/>
          </a:p>
          <a:p>
            <a:r>
              <a:rPr lang="fi-FI" dirty="0"/>
              <a:t>Muu Nousiaisia koskeva joukkoliikennepalvelu, kuten linjat Niemenkulma–Masku–Nousiainen, Mietoinen–Mynämäki–Nousiainen ja Nousiainen–Papumäki, palvelevat lähinnä koululaisia ja niiden Nousiaisia koskeva osuus on jatkossakin Nousiaisten itse kustantamaa.</a:t>
            </a:r>
            <a:endParaRPr lang="fi-FI" dirty="0">
              <a:solidFill>
                <a:srgbClr val="FF0000"/>
              </a:solidFill>
            </a:endParaRPr>
          </a:p>
          <a:p>
            <a:endParaRPr lang="fi-FI" dirty="0">
              <a:solidFill>
                <a:srgbClr val="FF0000"/>
              </a:solidFil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170622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CA8432D-9BD8-49CE-9169-C9001FEE4B91}"/>
              </a:ext>
            </a:extLst>
          </p:cNvPr>
          <p:cNvGraphicFramePr>
            <a:graphicFrameLocks noGrp="1"/>
          </p:cNvGraphicFramePr>
          <p:nvPr>
            <p:extLst>
              <p:ext uri="{D42A27DB-BD31-4B8C-83A1-F6EECF244321}">
                <p14:modId xmlns:p14="http://schemas.microsoft.com/office/powerpoint/2010/main" val="846039873"/>
              </p:ext>
            </p:extLst>
          </p:nvPr>
        </p:nvGraphicFramePr>
        <p:xfrm>
          <a:off x="213894" y="3171842"/>
          <a:ext cx="4782078" cy="1192767"/>
        </p:xfrm>
        <a:graphic>
          <a:graphicData uri="http://schemas.openxmlformats.org/drawingml/2006/table">
            <a:tbl>
              <a:tblPr>
                <a:tableStyleId>{5C22544A-7EE6-4342-B048-85BDC9FD1C3A}</a:tableStyleId>
              </a:tblPr>
              <a:tblGrid>
                <a:gridCol w="828833">
                  <a:extLst>
                    <a:ext uri="{9D8B030D-6E8A-4147-A177-3AD203B41FA5}">
                      <a16:colId xmlns:a16="http://schemas.microsoft.com/office/drawing/2014/main" val="543957117"/>
                    </a:ext>
                  </a:extLst>
                </a:gridCol>
                <a:gridCol w="431263">
                  <a:extLst>
                    <a:ext uri="{9D8B030D-6E8A-4147-A177-3AD203B41FA5}">
                      <a16:colId xmlns:a16="http://schemas.microsoft.com/office/drawing/2014/main" val="1094930552"/>
                    </a:ext>
                  </a:extLst>
                </a:gridCol>
                <a:gridCol w="431263">
                  <a:extLst>
                    <a:ext uri="{9D8B030D-6E8A-4147-A177-3AD203B41FA5}">
                      <a16:colId xmlns:a16="http://schemas.microsoft.com/office/drawing/2014/main" val="1991265613"/>
                    </a:ext>
                  </a:extLst>
                </a:gridCol>
                <a:gridCol w="431263">
                  <a:extLst>
                    <a:ext uri="{9D8B030D-6E8A-4147-A177-3AD203B41FA5}">
                      <a16:colId xmlns:a16="http://schemas.microsoft.com/office/drawing/2014/main" val="3920696647"/>
                    </a:ext>
                  </a:extLst>
                </a:gridCol>
                <a:gridCol w="431263">
                  <a:extLst>
                    <a:ext uri="{9D8B030D-6E8A-4147-A177-3AD203B41FA5}">
                      <a16:colId xmlns:a16="http://schemas.microsoft.com/office/drawing/2014/main" val="356216302"/>
                    </a:ext>
                  </a:extLst>
                </a:gridCol>
                <a:gridCol w="431263">
                  <a:extLst>
                    <a:ext uri="{9D8B030D-6E8A-4147-A177-3AD203B41FA5}">
                      <a16:colId xmlns:a16="http://schemas.microsoft.com/office/drawing/2014/main" val="334228342"/>
                    </a:ext>
                  </a:extLst>
                </a:gridCol>
                <a:gridCol w="431263">
                  <a:extLst>
                    <a:ext uri="{9D8B030D-6E8A-4147-A177-3AD203B41FA5}">
                      <a16:colId xmlns:a16="http://schemas.microsoft.com/office/drawing/2014/main" val="3790532441"/>
                    </a:ext>
                  </a:extLst>
                </a:gridCol>
                <a:gridCol w="431263">
                  <a:extLst>
                    <a:ext uri="{9D8B030D-6E8A-4147-A177-3AD203B41FA5}">
                      <a16:colId xmlns:a16="http://schemas.microsoft.com/office/drawing/2014/main" val="2319479576"/>
                    </a:ext>
                  </a:extLst>
                </a:gridCol>
                <a:gridCol w="467202">
                  <a:extLst>
                    <a:ext uri="{9D8B030D-6E8A-4147-A177-3AD203B41FA5}">
                      <a16:colId xmlns:a16="http://schemas.microsoft.com/office/drawing/2014/main" val="2956185928"/>
                    </a:ext>
                  </a:extLst>
                </a:gridCol>
                <a:gridCol w="467202">
                  <a:extLst>
                    <a:ext uri="{9D8B030D-6E8A-4147-A177-3AD203B41FA5}">
                      <a16:colId xmlns:a16="http://schemas.microsoft.com/office/drawing/2014/main" val="1162756056"/>
                    </a:ext>
                  </a:extLst>
                </a:gridCol>
              </a:tblGrid>
              <a:tr h="129000">
                <a:tc gridSpan="10">
                  <a:txBody>
                    <a:bodyPr/>
                    <a:lstStyle/>
                    <a:p>
                      <a:pPr algn="l" fontAlgn="b"/>
                      <a:r>
                        <a:rPr lang="fi-FI" sz="600" u="none" strike="noStrike">
                          <a:effectLst/>
                          <a:latin typeface="Arial" panose="020B0604020202020204" pitchFamily="34" charset="0"/>
                          <a:cs typeface="Arial" panose="020B0604020202020204" pitchFamily="34" charset="0"/>
                        </a:rPr>
                        <a:t>Kausilippunousuarvio linjoille 117, 118 ja 119 vuositasolla, Föli laajentunut Maskuun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extLst>
                  <a:ext uri="{0D108BD9-81ED-4DB2-BD59-A6C34878D82A}">
                    <a16:rowId xmlns:a16="http://schemas.microsoft.com/office/drawing/2014/main" val="891649917"/>
                  </a:ext>
                </a:extLst>
              </a:tr>
              <a:tr h="220308">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dirty="0">
                          <a:effectLst/>
                          <a:latin typeface="Arial" panose="020B0604020202020204" pitchFamily="34" charset="0"/>
                          <a:cs typeface="Arial" panose="020B0604020202020204" pitchFamily="34" charset="0"/>
                        </a:rPr>
                        <a:t>turkulaiset</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kaarina-laiset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err="1">
                          <a:effectLst/>
                          <a:latin typeface="Arial" panose="020B0604020202020204" pitchFamily="34" charset="0"/>
                          <a:cs typeface="Arial" panose="020B0604020202020204" pitchFamily="34" charset="0"/>
                        </a:rPr>
                        <a:t>naantali</a:t>
                      </a:r>
                      <a:r>
                        <a:rPr lang="fi-FI" sz="600" u="none" strike="noStrike">
                          <a:effectLst/>
                          <a:latin typeface="Arial" panose="020B0604020202020204" pitchFamily="34" charset="0"/>
                          <a:cs typeface="Arial" panose="020B0604020202020204" pitchFamily="34" charset="0"/>
                        </a:rPr>
                        <a:t>-laiset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nousiais-laiset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mynä-mäkeläiset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2201360543"/>
                  </a:ext>
                </a:extLst>
              </a:tr>
              <a:tr h="125889">
                <a:tc>
                  <a:txBody>
                    <a:bodyPr/>
                    <a:lstStyle/>
                    <a:p>
                      <a:pPr algn="l" fontAlgn="b"/>
                      <a:r>
                        <a:rPr lang="fi-FI" sz="600" u="none" strike="noStrike" dirty="0">
                          <a:effectLst/>
                          <a:latin typeface="Arial" panose="020B0604020202020204" pitchFamily="34" charset="0"/>
                          <a:cs typeface="Arial" panose="020B0604020202020204" pitchFamily="34" charset="0"/>
                        </a:rPr>
                        <a:t>Nousiainen Fölissä</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10 215</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160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2 417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4 159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297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56 440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15 681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1797418536"/>
                  </a:ext>
                </a:extLst>
              </a:tr>
              <a:tr h="125889">
                <a:tc>
                  <a:txBody>
                    <a:bodyPr/>
                    <a:lstStyle/>
                    <a:p>
                      <a:pPr algn="l" fontAlgn="b"/>
                      <a:r>
                        <a:rPr lang="fi-FI" sz="600" u="none" strike="noStrike">
                          <a:effectLst/>
                          <a:latin typeface="Arial" panose="020B0604020202020204" pitchFamily="34" charset="0"/>
                          <a:cs typeface="Arial" panose="020B0604020202020204" pitchFamily="34" charset="0"/>
                        </a:rPr>
                        <a:t>lisäksi 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19 230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609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2 431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4 225</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62 090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22 898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30 082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116291299"/>
                  </a:ext>
                </a:extLst>
              </a:tr>
              <a:tr h="207718">
                <a:tc gridSpan="8">
                  <a:txBody>
                    <a:bodyPr/>
                    <a:lstStyle/>
                    <a:p>
                      <a:pPr algn="l" fontAlgn="b"/>
                      <a:r>
                        <a:rPr lang="fi-FI" sz="600" u="none" strike="noStrike">
                          <a:effectLst/>
                          <a:latin typeface="Arial" panose="020B0604020202020204" pitchFamily="34" charset="0"/>
                          <a:cs typeface="Arial" panose="020B0604020202020204" pitchFamily="34" charset="0"/>
                        </a:rPr>
                        <a:t>Kustannusten jako-osuudet matka-aikasuoritteiden perusteella linjoille 117,118 ja 119 keskimäärin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3224855432"/>
                  </a:ext>
                </a:extLst>
              </a:tr>
              <a:tr h="125889">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Turku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dirty="0">
                          <a:effectLst/>
                          <a:latin typeface="Arial" panose="020B0604020202020204" pitchFamily="34" charset="0"/>
                          <a:cs typeface="Arial" panose="020B0604020202020204" pitchFamily="34" charset="0"/>
                        </a:rPr>
                        <a:t>Kaarina</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Naantali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4212627178"/>
                  </a:ext>
                </a:extLst>
              </a:tr>
              <a:tr h="125889">
                <a:tc>
                  <a:txBody>
                    <a:bodyPr/>
                    <a:lstStyle/>
                    <a:p>
                      <a:pPr algn="l" fontAlgn="b"/>
                      <a:r>
                        <a:rPr lang="fi-FI" sz="600" u="none" strike="noStrike" dirty="0">
                          <a:effectLst/>
                          <a:latin typeface="Arial" panose="020B0604020202020204" pitchFamily="34" charset="0"/>
                          <a:cs typeface="Arial" panose="020B0604020202020204" pitchFamily="34" charset="0"/>
                        </a:rPr>
                        <a:t>Nousiainen Fölissä</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50 %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1159954653"/>
                  </a:ext>
                </a:extLst>
              </a:tr>
              <a:tr h="132185">
                <a:tc>
                  <a:txBody>
                    <a:bodyPr/>
                    <a:lstStyle/>
                    <a:p>
                      <a:pPr algn="l" fontAlgn="b"/>
                      <a:r>
                        <a:rPr lang="fi-FI" sz="600" u="none" strike="noStrike">
                          <a:effectLst/>
                          <a:latin typeface="Arial" panose="020B0604020202020204" pitchFamily="34" charset="0"/>
                          <a:cs typeface="Arial" panose="020B0604020202020204" pitchFamily="34" charset="0"/>
                        </a:rPr>
                        <a:t>lisäksi 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15 %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30 %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922610855"/>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2975470"/>
          </a:xfrm>
        </p:spPr>
        <p:txBody>
          <a:bodyPr>
            <a:normAutofit/>
          </a:bodyPr>
          <a:lstStyle/>
          <a:p>
            <a:r>
              <a:rPr lang="fi-FI" err="1"/>
              <a:t>Fölin</a:t>
            </a:r>
            <a:r>
              <a:rPr lang="fi-FI"/>
              <a:t> hintoihin siirtyminen tarkoittaa Turkuun aikuisten kausilipulla matkustaville 20 euron (27 %) hinnan alennusta kuukaudessa ja kertalipulla matkustavien hintojen puolittumista. Tarjolle tulevat myös muut </a:t>
            </a:r>
            <a:r>
              <a:rPr lang="fi-FI" err="1"/>
              <a:t>Fölin</a:t>
            </a:r>
            <a:r>
              <a:rPr lang="fi-FI"/>
              <a:t> edulliset ja joustavat lipputuotteet. Lippujen hintojen alenemisen ja yhtenäiseen joukkoliikennejärjestelmään siirtymisen voidaan olettaa nostavan matkamääriä 25 % vuoden 2019 tasosta.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909680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0" y="1404046"/>
            <a:ext cx="4187257" cy="3422478"/>
          </a:xfrm>
        </p:spPr>
        <p:txBody>
          <a:bodyPr vert="horz" lIns="91440" tIns="45720" rIns="91440" bIns="45720" rtlCol="0" anchor="t">
            <a:normAutofit fontScale="85000" lnSpcReduction="10000"/>
          </a:bodyPr>
          <a:lstStyle/>
          <a:p>
            <a:r>
              <a:rPr lang="fi-FI" b="1" dirty="0"/>
              <a:t>Masku ja Nousiainen Fölissä</a:t>
            </a:r>
          </a:p>
          <a:p>
            <a:r>
              <a:rPr lang="fi-FI" dirty="0"/>
              <a:t>Linjoilta saadut kertalippu- ja arvokorttitulot vähentävät linjan nettokustannusta. </a:t>
            </a:r>
            <a:r>
              <a:rPr lang="fi-FI" sz="1100" dirty="0"/>
              <a:t>Valtatie 8 suunnan linjojen </a:t>
            </a:r>
            <a:r>
              <a:rPr lang="fi-FI" dirty="0"/>
              <a:t>tulot Maskun ja Nousiaisten Föliin liittymisen jälkeen ovat noin 110 000 euroa vuodessa. Nousiaisten osuus jäljelle jäävästä nettokustannuksesta on noin </a:t>
            </a:r>
            <a:r>
              <a:rPr lang="fi-FI" b="1" dirty="0"/>
              <a:t>237 000 euroa vuodessa</a:t>
            </a:r>
            <a:r>
              <a:rPr lang="fi-FI" dirty="0"/>
              <a:t>. Tästä vähennetään kunnille asiakkaiden kotikunnille kirjatut kausilipputulot, jotka Nousiaisten osalta ovat </a:t>
            </a:r>
            <a:r>
              <a:rPr lang="fi-FI" sz="1100" dirty="0"/>
              <a:t>noin </a:t>
            </a:r>
            <a:r>
              <a:rPr lang="fi-FI" sz="1100" b="1" dirty="0"/>
              <a:t>18 000 euroa vuodessa</a:t>
            </a:r>
            <a:r>
              <a:rPr lang="fi-FI" sz="1100" dirty="0"/>
              <a:t>. </a:t>
            </a:r>
            <a:r>
              <a:rPr lang="fi-FI" dirty="0"/>
              <a:t>Kunnan maksettavaksi osuudeksi seutulinjoista jäisi </a:t>
            </a:r>
            <a:r>
              <a:rPr lang="fi-FI" b="1" dirty="0"/>
              <a:t>219 000 euroa vuodessa</a:t>
            </a:r>
            <a:r>
              <a:rPr lang="fi-FI" dirty="0"/>
              <a:t>. </a:t>
            </a:r>
          </a:p>
          <a:p>
            <a:endParaRPr lang="fi-FI" dirty="0"/>
          </a:p>
          <a:p>
            <a:r>
              <a:rPr lang="fi-FI" b="1" dirty="0"/>
              <a:t>Masku, Nousiainen ja Mynämäki Fölissä</a:t>
            </a:r>
          </a:p>
          <a:p>
            <a:r>
              <a:rPr lang="fi-FI" dirty="0"/>
              <a:t>Linjojen 117, 118 ja 119 kertalippu- ja arvokorttitulot Maskun, Nousiaisten ja Mynämäen Föliin liittymisen jälkeen ovat noin 175 000 euroa vuodessa. Nousiaisten osuus jäljelle jäävästä nettokustannuksesta on noin </a:t>
            </a:r>
            <a:r>
              <a:rPr lang="fi-FI" b="1" dirty="0"/>
              <a:t>155 000 euroa vuodessa</a:t>
            </a:r>
            <a:r>
              <a:rPr lang="fi-FI" dirty="0"/>
              <a:t>. Tästä vähennetään kunnille asiakkaiden kotikunnille kirjatut kausilipputulot, jotka Nousiaisten osalta ovat </a:t>
            </a:r>
            <a:r>
              <a:rPr lang="fi-FI" sz="1100" dirty="0"/>
              <a:t>noin </a:t>
            </a:r>
            <a:r>
              <a:rPr lang="fi-FI" sz="1100" b="1" dirty="0"/>
              <a:t>26 000 euroa vuodessa</a:t>
            </a:r>
            <a:r>
              <a:rPr lang="fi-FI" sz="1100" dirty="0"/>
              <a:t>. </a:t>
            </a:r>
            <a:r>
              <a:rPr lang="fi-FI" dirty="0"/>
              <a:t>Kunnan maksettavaksi osuudeksi seutulinjoista jäisi </a:t>
            </a:r>
            <a:r>
              <a:rPr lang="fi-FI" b="1" dirty="0"/>
              <a:t>129 000 euroa vuodessa</a:t>
            </a:r>
            <a:r>
              <a:rPr lang="fi-FI" dirty="0"/>
              <a:t>. </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629841" y="660239"/>
            <a:ext cx="4032099" cy="418688"/>
          </a:xfrm>
        </p:spPr>
        <p:txBody>
          <a:bodyPr>
            <a:normAutofit fontScale="90000"/>
          </a:bodyPr>
          <a:lstStyle/>
          <a:p>
            <a:r>
              <a:rPr lang="fi-FI"/>
              <a:t>Joukkoliikenteen tulot ja kustannukset eri tilanteissa</a:t>
            </a:r>
          </a:p>
        </p:txBody>
      </p:sp>
    </p:spTree>
    <p:extLst>
      <p:ext uri="{BB962C8B-B14F-4D97-AF65-F5344CB8AC3E}">
        <p14:creationId xmlns:p14="http://schemas.microsoft.com/office/powerpoint/2010/main" val="4191844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1" y="1545996"/>
            <a:ext cx="4187256" cy="3280528"/>
          </a:xfrm>
        </p:spPr>
        <p:txBody>
          <a:bodyPr vert="horz" lIns="91440" tIns="45720" rIns="91440" bIns="45720" rtlCol="0" anchor="t">
            <a:normAutofit fontScale="92500"/>
          </a:bodyPr>
          <a:lstStyle/>
          <a:p>
            <a:r>
              <a:rPr lang="fi-FI" sz="1100" dirty="0"/>
              <a:t>Vaikka matkustus säilyisi vuoden 2019 tasolla erilaisissa Fölin laajenemistilanteissa, ovat Nousiaisille koituvat kustannukset suuruusluokaltaan samat: lipputuloja olisi vähemmän, mutta Nousiaisten osuus kustannuksistakin olisi pienempi. </a:t>
            </a:r>
          </a:p>
          <a:p>
            <a:endParaRPr lang="fi-FI" dirty="0"/>
          </a:p>
          <a:p>
            <a:r>
              <a:rPr lang="fi-FI" dirty="0"/>
              <a:t>Tällä hetkellä Nousiainen maksaa Fölin seutulinjoiksi muuttuvista linjoista noin 63 000 euroa vuodessa. Nousiaisten kustannusten kasvu johtuu siitä, että ELY-keskus ei enää osallistu linjojen kustannuksiin. Nousiaisten sisäisten linjojen kustannukset eivät käytännössä muutu verrattuna nykytilanteeseen. </a:t>
            </a:r>
          </a:p>
          <a:p>
            <a:endParaRPr lang="fi-FI" dirty="0"/>
          </a:p>
          <a:p>
            <a:r>
              <a:rPr lang="fi-FI" sz="1100" dirty="0"/>
              <a:t>Fölissä kunnat maksavat nousukorvausta kausilippulaisten tekemistä nousuista toisten kuntien sisäisille linjoille. Nousiaisten osalta kustannuksen suuruus on noin </a:t>
            </a:r>
            <a:r>
              <a:rPr lang="fi-FI" sz="1100" b="1" dirty="0"/>
              <a:t>5 000 euroa vuodessa</a:t>
            </a:r>
            <a:r>
              <a:rPr lang="fi-FI" sz="1100" dirty="0"/>
              <a:t>.</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629841" y="660239"/>
            <a:ext cx="4032099" cy="418688"/>
          </a:xfrm>
        </p:spPr>
        <p:txBody>
          <a:bodyPr>
            <a:normAutofit fontScale="90000"/>
          </a:bodyPr>
          <a:lstStyle/>
          <a:p>
            <a:r>
              <a:rPr lang="fi-FI"/>
              <a:t>Joukkoliikenteen tulot ja kustannukset</a:t>
            </a:r>
          </a:p>
        </p:txBody>
      </p:sp>
    </p:spTree>
    <p:extLst>
      <p:ext uri="{BB962C8B-B14F-4D97-AF65-F5344CB8AC3E}">
        <p14:creationId xmlns:p14="http://schemas.microsoft.com/office/powerpoint/2010/main" val="1864624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687652"/>
            <a:ext cx="4032099" cy="3041511"/>
          </a:xfrm>
        </p:spPr>
        <p:txBody>
          <a:bodyPr>
            <a:normAutofit fontScale="85000" lnSpcReduction="10000"/>
          </a:bodyPr>
          <a:lstStyle/>
          <a:p>
            <a:r>
              <a:rPr lang="fi-FI" dirty="0"/>
              <a:t>Fölin maksu- ja informaatiojärjestelmä on yhteishankinta, josta uudet kunnat maksavat osuutensa jälkikäteen. Lisäksi Föli-kunnat ovat panostaneet pysäkki-informaatioon ja reaaliaikaisiin näyttöihin.</a:t>
            </a:r>
          </a:p>
          <a:p>
            <a:r>
              <a:rPr lang="fi-FI" dirty="0"/>
              <a:t>Kertakustannus Nousiaisille maksu- ja informaatiojärjestelmän hankinnasta, investoinneista ja pysäkkinäytöistä on Föliin liittyvien kuntien lukumäärästä riippuen </a:t>
            </a:r>
            <a:r>
              <a:rPr lang="fi-FI" b="1" dirty="0"/>
              <a:t>82 000–92 000 euroa.</a:t>
            </a:r>
          </a:p>
          <a:p>
            <a:endParaRPr lang="fi-FI" dirty="0"/>
          </a:p>
          <a:p>
            <a:r>
              <a:rPr lang="fi-FI" dirty="0"/>
              <a:t>Föli-kunnat ovat sopineet maksu- ja informaatiojärjestelmän investointi-budjetiksi 1 % vuotuisesta liikenteen ostohinnasta, joka on Nousiaisille Föliin liittyvien kuntien lukumäärästä riippuen </a:t>
            </a:r>
            <a:r>
              <a:rPr lang="fi-FI" b="1" dirty="0"/>
              <a:t>8 000–9 000 euroa vuodessa.</a:t>
            </a:r>
            <a:endParaRPr lang="fi-FI" dirty="0"/>
          </a:p>
          <a:p>
            <a:endParaRPr lang="fi-FI" dirty="0"/>
          </a:p>
          <a:p>
            <a:r>
              <a:rPr lang="fi-FI" dirty="0"/>
              <a:t>Liikenteen järjestämisen kustannukset Nousiaisille ovat Föliin liittyvien kuntien lukumäärästä riippuen </a:t>
            </a:r>
            <a:r>
              <a:rPr lang="fi-FI" b="1" dirty="0"/>
              <a:t>38 000–40 000 euroa vuodessa.</a:t>
            </a:r>
            <a:endParaRPr lang="fi-FI" dirty="0"/>
          </a:p>
          <a:p>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198944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03D09975-1B34-45C0-B65B-0F84C63DCE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432428"/>
            <a:ext cx="4110247" cy="3233840"/>
          </a:xfrm>
        </p:spPr>
        <p:txBody>
          <a:bodyPr>
            <a:normAutofit fontScale="92500"/>
          </a:bodyPr>
          <a:lstStyle/>
          <a:p>
            <a:r>
              <a:rPr lang="fi-FI" dirty="0"/>
              <a:t>Valtionraha (ns. perusosa) jaetaan Föli-kunnille asukaslukuosuuksien mukaisesti. Uusi ilmastoperusteinen raha jaetaan Föli-kunnille sen mukaisesti, miten sähköbussiliikenteestä tulevat kustannukset jakaantuvat kuntien kesken. Valtionraha on Nousiaisille Föliin liittyvien kuntien lukumäärästä riippuen </a:t>
            </a:r>
            <a:r>
              <a:rPr lang="fi-FI" b="1" dirty="0"/>
              <a:t>30 000–32 000 euroa vuodessa </a:t>
            </a:r>
            <a:br>
              <a:rPr lang="fi-FI" b="1" dirty="0"/>
            </a:br>
            <a:r>
              <a:rPr lang="fi-FI" dirty="0"/>
              <a:t>(27 000 euroa, mikäli valtionraha jatkossa vakio 5,7 euroa / asukas). Samalla ELY-keskus lopettaa maksamasta osuutta liikenteestä tai antamasta muuta tukea.</a:t>
            </a:r>
          </a:p>
          <a:p>
            <a:endParaRPr lang="fi-FI" dirty="0"/>
          </a:p>
          <a:p>
            <a:r>
              <a:rPr lang="fi-FI" dirty="0"/>
              <a:t>Kelan koulumatkatuen suuruutta on arvioitu perustuen viime vuosina nousiaislaisten saamaan tukeen sekä arvioon siitä, miten oppivelvollisuusiän korottamisen myötä tuen määrä olisi kasvamassa. Nousiaisille tuleva koulumatkatuki olisi kolmen vuoden kuluttua noin </a:t>
            </a:r>
            <a:r>
              <a:rPr lang="fi-FI" b="1" dirty="0"/>
              <a:t>43 000 euroa vuodessa</a:t>
            </a:r>
            <a:r>
              <a:rPr lang="fi-FI" dirty="0"/>
              <a:t>, kun oppivelvollisuusiän korottaminen on tapahtunut täysimääräisesti.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147502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Edulliset ja joustavat lipputuotteet sekä mm. ikäperustaiset asiakasryhmät tulevat alueella käyttöön </a:t>
            </a:r>
          </a:p>
          <a:p>
            <a:pPr marL="179388" indent="-171450">
              <a:buFont typeface="Arial" panose="020B0604020202020204" pitchFamily="34" charset="0"/>
              <a:buChar char="•"/>
            </a:pPr>
            <a:r>
              <a:rPr lang="fi-FI" dirty="0"/>
              <a:t>Joukkoliikenneinformaation saatavuus ja ajantasaisuus paranee</a:t>
            </a:r>
          </a:p>
          <a:p>
            <a:pPr marL="179388" indent="-171450">
              <a:buFont typeface="Arial" panose="020B0604020202020204" pitchFamily="34" charset="0"/>
              <a:buChar char="•"/>
            </a:pPr>
            <a:r>
              <a:rPr lang="fi-FI" dirty="0"/>
              <a:t>Arjen sujuvuus helpottuu ja joukkoliikenteen käyttö kasvaa</a:t>
            </a:r>
          </a:p>
          <a:p>
            <a:r>
              <a:rPr lang="fi-FI" b="1" dirty="0"/>
              <a:t>Kunta</a:t>
            </a:r>
          </a:p>
          <a:p>
            <a:pPr marL="179388" indent="-171450">
              <a:buFont typeface="Arial" panose="020B0604020202020204" pitchFamily="34" charset="0"/>
              <a:buChar char="•"/>
            </a:pPr>
            <a:r>
              <a:rPr lang="fi-FI" dirty="0"/>
              <a:t>Kunta pääsee selkeästi ja pitkäjänteisesti vaikuttamaan itse haluamaansa joukkoliikenteen palvelutasoon</a:t>
            </a:r>
          </a:p>
          <a:p>
            <a:r>
              <a:rPr lang="fi-FI" b="1" dirty="0"/>
              <a:t>Elinkeinoelämä</a:t>
            </a:r>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r>
              <a:rPr lang="fi-FI" dirty="0"/>
              <a:t>Kunta liittyy osaksi ydinkaupunkiseutua</a:t>
            </a:r>
          </a:p>
          <a:p>
            <a:r>
              <a:rPr lang="fi-FI" b="1" dirty="0"/>
              <a:t>Kustannukset, ks. seuraava dia</a:t>
            </a:r>
          </a:p>
          <a:p>
            <a:pPr marL="179388" indent="-171450">
              <a:buFont typeface="Arial" panose="020B0604020202020204" pitchFamily="34" charset="0"/>
              <a:buChar char="•"/>
            </a:pPr>
            <a:r>
              <a:rPr lang="fi-FI" dirty="0"/>
              <a:t>Nousiaisten nettokustannukset joukkoliikenteestä kasvavat</a:t>
            </a:r>
          </a:p>
          <a:p>
            <a:pPr marL="179388" indent="-171450">
              <a:buFont typeface="Arial" panose="020B0604020202020204" pitchFamily="34" charset="0"/>
              <a:buChar char="•"/>
            </a:pPr>
            <a:r>
              <a:rPr lang="fi-FI" dirty="0"/>
              <a:t>Joukkoliikenteen kustannukset olisivat kasvussa ilman Föliin liittymistäkin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497366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2" y="194268"/>
            <a:ext cx="4314517" cy="418688"/>
          </a:xfrm>
        </p:spPr>
        <p:txBody>
          <a:bodyPr>
            <a:normAutofit fontScale="90000"/>
          </a:bodyPr>
          <a:lstStyle/>
          <a:p>
            <a:r>
              <a:rPr lang="fi-FI" dirty="0"/>
              <a:t>Föliin liittymisen kustannukset ja tulot Nousiaisille, yhteenveto</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800099"/>
            <a:ext cx="4032099" cy="4343399"/>
          </a:xfrm>
        </p:spPr>
        <p:txBody>
          <a:bodyPr vert="horz" lIns="91440" tIns="45720" rIns="91440" bIns="45720" rtlCol="0" anchor="t">
            <a:normAutofit fontScale="92500"/>
          </a:bodyPr>
          <a:lstStyle/>
          <a:p>
            <a:pPr marL="7620"/>
            <a:r>
              <a:rPr lang="fi-FI" b="1" dirty="0">
                <a:latin typeface="Arial"/>
                <a:cs typeface="Arial"/>
              </a:rPr>
              <a:t>Vuotuiset nettokustannukset</a:t>
            </a:r>
            <a:endParaRPr lang="en-US" dirty="0">
              <a:latin typeface="Arial"/>
              <a:cs typeface="Arial"/>
            </a:endParaRPr>
          </a:p>
          <a:p>
            <a:pPr marL="7620"/>
            <a:r>
              <a:rPr lang="fi-FI" dirty="0">
                <a:latin typeface="Arial"/>
                <a:cs typeface="Arial"/>
              </a:rPr>
              <a:t>Investointikustannukset 8 000–9 000 euroa vuodessa</a:t>
            </a:r>
          </a:p>
          <a:p>
            <a:pPr marL="7620"/>
            <a:r>
              <a:rPr lang="fi-FI" dirty="0">
                <a:latin typeface="Arial"/>
                <a:cs typeface="Arial"/>
              </a:rPr>
              <a:t>Liikenteen järjestäminen 38 000–40 000 euroa vuodessa</a:t>
            </a:r>
          </a:p>
          <a:p>
            <a:pPr marL="7620"/>
            <a:r>
              <a:rPr lang="fi-FI" dirty="0">
                <a:latin typeface="Arial"/>
                <a:cs typeface="Arial"/>
              </a:rPr>
              <a:t>Seutulinjojen nettokustannukset 129 000–219 000 euroa vuodessa, jossa otettu huomioon kunnalle tulevat lipputulot </a:t>
            </a:r>
          </a:p>
          <a:p>
            <a:pPr marL="7620"/>
            <a:r>
              <a:rPr lang="fi-FI" dirty="0">
                <a:latin typeface="Arial"/>
                <a:cs typeface="Arial"/>
              </a:rPr>
              <a:t>Sisäisten linjojen kustannukset käytännössä ennallaan</a:t>
            </a:r>
          </a:p>
          <a:p>
            <a:pPr marL="7620"/>
            <a:r>
              <a:rPr lang="fi-FI" dirty="0">
                <a:latin typeface="Arial"/>
                <a:cs typeface="Arial"/>
              </a:rPr>
              <a:t>Nousukorvaukset muiden kuntien linjoille 5 000 euroa vuodessa</a:t>
            </a:r>
          </a:p>
          <a:p>
            <a:pPr marL="7620"/>
            <a:endParaRPr lang="fi-FI" dirty="0"/>
          </a:p>
          <a:p>
            <a:pPr marL="7620"/>
            <a:r>
              <a:rPr lang="fi-FI" b="1" dirty="0">
                <a:latin typeface="Arial"/>
                <a:cs typeface="Arial"/>
              </a:rPr>
              <a:t>Vuotuiset nettotulot</a:t>
            </a:r>
          </a:p>
          <a:p>
            <a:pPr marL="7620"/>
            <a:r>
              <a:rPr lang="fi-FI" dirty="0">
                <a:latin typeface="Arial"/>
                <a:cs typeface="Arial"/>
              </a:rPr>
              <a:t>Valtionraha 30 000–32 000 euroa vuodessa, </a:t>
            </a:r>
            <a:br>
              <a:rPr lang="fi-FI" dirty="0">
                <a:latin typeface="Arial"/>
                <a:cs typeface="Arial"/>
              </a:rPr>
            </a:br>
            <a:r>
              <a:rPr lang="fi-FI" dirty="0">
                <a:latin typeface="Arial"/>
                <a:cs typeface="Arial"/>
              </a:rPr>
              <a:t>27 000 euroa, mikäli valtionraha jatkossa vakio 5,7 euroa / asukas</a:t>
            </a:r>
          </a:p>
          <a:p>
            <a:pPr marL="7620"/>
            <a:r>
              <a:rPr lang="fi-FI" dirty="0">
                <a:latin typeface="Arial"/>
                <a:cs typeface="Arial"/>
              </a:rPr>
              <a:t>Kelan tuki arviota 43 000 euroa vuodessa</a:t>
            </a:r>
          </a:p>
          <a:p>
            <a:pPr marL="7620"/>
            <a:endParaRPr lang="fi-FI" dirty="0">
              <a:latin typeface="Arial"/>
              <a:cs typeface="Arial"/>
            </a:endParaRPr>
          </a:p>
          <a:p>
            <a:pPr marL="7620"/>
            <a:r>
              <a:rPr lang="fi-FI" b="1" dirty="0">
                <a:latin typeface="Arial"/>
                <a:cs typeface="Arial"/>
              </a:rPr>
              <a:t>Nettokustannusten (kustannukset – tulot) muutos vrt. 2019</a:t>
            </a:r>
          </a:p>
          <a:p>
            <a:r>
              <a:rPr lang="fi-FI" dirty="0"/>
              <a:t>Nettokustannukset kasvavat noin </a:t>
            </a:r>
            <a:r>
              <a:rPr lang="fi-FI" b="1" dirty="0"/>
              <a:t>46 000–137 000</a:t>
            </a:r>
            <a:r>
              <a:rPr lang="fi-FI" dirty="0"/>
              <a:t> euroa vuodessa: kustannukset pienimmät, mikäli myös Mynämäki liittyy Föliin, ja suurimmat, mikäli Mynämäki jää Fölin ulkopuolelle</a:t>
            </a:r>
          </a:p>
          <a:p>
            <a:r>
              <a:rPr lang="fi-FI" dirty="0"/>
              <a:t>Kustannuksiin liittyy epävarmuutta ja ne riippuvat mm. kilpailutusten tuloksista ja matkustuksen kehittymisestä</a:t>
            </a:r>
          </a:p>
          <a:p>
            <a:r>
              <a:rPr lang="fi-FI" dirty="0">
                <a:latin typeface="Arial"/>
                <a:cs typeface="Arial"/>
              </a:rPr>
              <a:t>Lisäksi kertaluonteinen liittymiskustannus </a:t>
            </a:r>
            <a:r>
              <a:rPr lang="fi-FI" b="1" dirty="0">
                <a:latin typeface="Arial"/>
                <a:cs typeface="Arial"/>
              </a:rPr>
              <a:t>82 000–92 000 </a:t>
            </a:r>
            <a:r>
              <a:rPr lang="fi-FI" dirty="0">
                <a:latin typeface="Arial"/>
                <a:cs typeface="Arial"/>
              </a:rPr>
              <a:t>euroa</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9" name="Content Placeholder 8">
            <a:extLst>
              <a:ext uri="{FF2B5EF4-FFF2-40B4-BE49-F238E27FC236}">
                <a16:creationId xmlns:a16="http://schemas.microsoft.com/office/drawing/2014/main" id="{D5A03D0F-F5A7-D54E-B27E-C06466ED7CF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126038" y="0"/>
            <a:ext cx="4017962" cy="5143499"/>
          </a:xfrm>
        </p:spPr>
      </p:pic>
    </p:spTree>
    <p:extLst>
      <p:ext uri="{BB962C8B-B14F-4D97-AF65-F5344CB8AC3E}">
        <p14:creationId xmlns:p14="http://schemas.microsoft.com/office/powerpoint/2010/main" val="179377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108-AC4F-4442-A1AC-E992091066BD}"/>
              </a:ext>
            </a:extLst>
          </p:cNvPr>
          <p:cNvSpPr>
            <a:spLocks noGrp="1"/>
          </p:cNvSpPr>
          <p:nvPr>
            <p:ph type="title"/>
          </p:nvPr>
        </p:nvSpPr>
        <p:spPr/>
        <p:txBody>
          <a:bodyPr/>
          <a:lstStyle/>
          <a:p>
            <a:r>
              <a:rPr lang="fi-FI"/>
              <a:t>Matkustus ja lipputulot</a:t>
            </a:r>
          </a:p>
        </p:txBody>
      </p:sp>
    </p:spTree>
    <p:extLst>
      <p:ext uri="{BB962C8B-B14F-4D97-AF65-F5344CB8AC3E}">
        <p14:creationId xmlns:p14="http://schemas.microsoft.com/office/powerpoint/2010/main" val="3540572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Mynämäki</a:t>
            </a:r>
          </a:p>
        </p:txBody>
      </p:sp>
    </p:spTree>
    <p:extLst>
      <p:ext uri="{BB962C8B-B14F-4D97-AF65-F5344CB8AC3E}">
        <p14:creationId xmlns:p14="http://schemas.microsoft.com/office/powerpoint/2010/main" val="299393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0EDA-3D88-4F56-8011-7A249F52B02B}"/>
              </a:ext>
            </a:extLst>
          </p:cNvPr>
          <p:cNvSpPr>
            <a:spLocks noGrp="1"/>
          </p:cNvSpPr>
          <p:nvPr>
            <p:ph type="title"/>
          </p:nvPr>
        </p:nvSpPr>
        <p:spPr/>
        <p:txBody>
          <a:bodyPr/>
          <a:lstStyle/>
          <a:p>
            <a:r>
              <a:rPr lang="fi-FI"/>
              <a:t>Joukkoliikennelinjasto</a:t>
            </a:r>
          </a:p>
        </p:txBody>
      </p:sp>
      <p:sp>
        <p:nvSpPr>
          <p:cNvPr id="7" name="Content Placeholder 2">
            <a:extLst>
              <a:ext uri="{FF2B5EF4-FFF2-40B4-BE49-F238E27FC236}">
                <a16:creationId xmlns:a16="http://schemas.microsoft.com/office/drawing/2014/main" id="{9949FB87-CCF0-4C90-9FA8-D0CDCAA22065}"/>
              </a:ext>
            </a:extLst>
          </p:cNvPr>
          <p:cNvSpPr>
            <a:spLocks noGrp="1"/>
          </p:cNvSpPr>
          <p:nvPr>
            <p:ph sz="half" idx="2"/>
          </p:nvPr>
        </p:nvSpPr>
        <p:spPr>
          <a:xfrm>
            <a:off x="629841" y="1687652"/>
            <a:ext cx="4032099" cy="2824387"/>
          </a:xfrm>
        </p:spPr>
        <p:txBody>
          <a:bodyPr>
            <a:normAutofit/>
          </a:bodyPr>
          <a:lstStyle/>
          <a:p>
            <a:r>
              <a:rPr lang="fi-FI"/>
              <a:t>Maskun, Nousiaisten ja Mynämäen Föliin liittymisen myötä Turkuun kulkevat linjat 117, 118 ja 119 muuttuvat </a:t>
            </a:r>
            <a:r>
              <a:rPr lang="fi-FI" err="1"/>
              <a:t>Fölin</a:t>
            </a:r>
            <a:r>
              <a:rPr lang="fi-FI"/>
              <a:t> seutulinjoiksi, joka on liikennöintikustannusten kannalta oleellinen muutos. Tällä hetkellä ne ovat ELY-keskuksen hankkimia linjoja. </a:t>
            </a:r>
          </a:p>
          <a:p>
            <a:endParaRPr lang="fi-FI"/>
          </a:p>
          <a:p>
            <a:r>
              <a:rPr lang="fi-FI"/>
              <a:t>Föliin liittyminen ei lähtökohtaisesti vaikuta alueen läpikulkevaan, pidempimatkaiseen joukkoliikenteeseen, joka esim. viikonloppuisin tarjoaa linjoja 117–119 täydentäviä yhteyksiä. Myöskään Kustavintien suunnan joukkoliikenne ei ole mukana tarkastelussa, koska se säilyisi Föli-alueen ulkopuolelle suuntautuvana liikenteenä, eikä Föli siten osallistuisi liikenteen järjestämiseen.</a:t>
            </a:r>
          </a:p>
        </p:txBody>
      </p:sp>
      <p:grpSp>
        <p:nvGrpSpPr>
          <p:cNvPr id="10" name="Group 9" descr="Kartta Mynämäeltä, Nousiaisista ja Maskusta Turkuun kulkevista seutulinjoista">
            <a:extLst>
              <a:ext uri="{FF2B5EF4-FFF2-40B4-BE49-F238E27FC236}">
                <a16:creationId xmlns:a16="http://schemas.microsoft.com/office/drawing/2014/main" id="{1D66C58C-3CE9-47AE-9810-37AD2C398981}"/>
              </a:ext>
            </a:extLst>
          </p:cNvPr>
          <p:cNvGrpSpPr>
            <a:grpSpLocks noChangeAspect="1"/>
          </p:cNvGrpSpPr>
          <p:nvPr/>
        </p:nvGrpSpPr>
        <p:grpSpPr>
          <a:xfrm>
            <a:off x="5897633" y="11669"/>
            <a:ext cx="3237251" cy="5134781"/>
            <a:chOff x="7556262" y="1241"/>
            <a:chExt cx="4323101" cy="6857107"/>
          </a:xfrm>
        </p:grpSpPr>
        <p:pic>
          <p:nvPicPr>
            <p:cNvPr id="11" name="Picture 10">
              <a:extLst>
                <a:ext uri="{FF2B5EF4-FFF2-40B4-BE49-F238E27FC236}">
                  <a16:creationId xmlns:a16="http://schemas.microsoft.com/office/drawing/2014/main" id="{272ECB0C-5915-4350-A226-446693626D89}"/>
                </a:ext>
              </a:extLst>
            </p:cNvPr>
            <p:cNvPicPr>
              <a:picLocks noChangeAspect="1"/>
            </p:cNvPicPr>
            <p:nvPr/>
          </p:nvPicPr>
          <p:blipFill rotWithShape="1">
            <a:blip r:embed="rId2"/>
            <a:srcRect l="32419" r="4537"/>
            <a:stretch/>
          </p:blipFill>
          <p:spPr>
            <a:xfrm>
              <a:off x="7556262" y="1241"/>
              <a:ext cx="4323101" cy="6857107"/>
            </a:xfrm>
            <a:prstGeom prst="rect">
              <a:avLst/>
            </a:prstGeom>
          </p:spPr>
        </p:pic>
        <p:sp>
          <p:nvSpPr>
            <p:cNvPr id="12" name="TextBox 11">
              <a:extLst>
                <a:ext uri="{FF2B5EF4-FFF2-40B4-BE49-F238E27FC236}">
                  <a16:creationId xmlns:a16="http://schemas.microsoft.com/office/drawing/2014/main" id="{79F094C9-E23D-43F5-86EE-5F51713A788C}"/>
                </a:ext>
              </a:extLst>
            </p:cNvPr>
            <p:cNvSpPr txBox="1"/>
            <p:nvPr/>
          </p:nvSpPr>
          <p:spPr>
            <a:xfrm>
              <a:off x="8571641" y="3429794"/>
              <a:ext cx="456201" cy="328809"/>
            </a:xfrm>
            <a:prstGeom prst="rect">
              <a:avLst/>
            </a:prstGeom>
            <a:solidFill>
              <a:srgbClr val="FFFFFF">
                <a:alpha val="50196"/>
              </a:srgbClr>
            </a:solidFill>
            <a:ln>
              <a:solidFill>
                <a:schemeClr val="tx1"/>
              </a:solidFill>
            </a:ln>
          </p:spPr>
          <p:txBody>
            <a:bodyPr wrap="square" lIns="0" tIns="0" rIns="0" bIns="0" rtlCol="0">
              <a:spAutoFit/>
            </a:bodyPr>
            <a:lstStyle/>
            <a:p>
              <a:r>
                <a:rPr lang="fi-FI" sz="1600"/>
                <a:t>117</a:t>
              </a:r>
            </a:p>
          </p:txBody>
        </p:sp>
        <p:sp>
          <p:nvSpPr>
            <p:cNvPr id="13" name="TextBox 12">
              <a:extLst>
                <a:ext uri="{FF2B5EF4-FFF2-40B4-BE49-F238E27FC236}">
                  <a16:creationId xmlns:a16="http://schemas.microsoft.com/office/drawing/2014/main" id="{DCBFFDB8-9283-44DE-843A-22E61B04BA0E}"/>
                </a:ext>
              </a:extLst>
            </p:cNvPr>
            <p:cNvSpPr txBox="1"/>
            <p:nvPr/>
          </p:nvSpPr>
          <p:spPr>
            <a:xfrm>
              <a:off x="7596379" y="187865"/>
              <a:ext cx="542786" cy="657620"/>
            </a:xfrm>
            <a:prstGeom prst="rect">
              <a:avLst/>
            </a:prstGeom>
            <a:solidFill>
              <a:srgbClr val="FFFFFF">
                <a:alpha val="50196"/>
              </a:srgbClr>
            </a:solidFill>
            <a:ln>
              <a:solidFill>
                <a:schemeClr val="tx1"/>
              </a:solidFill>
            </a:ln>
          </p:spPr>
          <p:txBody>
            <a:bodyPr wrap="square" lIns="0" tIns="0" rIns="0" bIns="0" rtlCol="0">
              <a:spAutoFit/>
            </a:bodyPr>
            <a:lstStyle/>
            <a:p>
              <a:pPr>
                <a:spcAft>
                  <a:spcPts val="0"/>
                </a:spcAft>
              </a:pPr>
              <a:r>
                <a:rPr lang="fi-FI" sz="1600"/>
                <a:t>118</a:t>
              </a:r>
            </a:p>
            <a:p>
              <a:pPr>
                <a:spcAft>
                  <a:spcPts val="0"/>
                </a:spcAft>
              </a:pPr>
              <a:r>
                <a:rPr lang="fi-FI" sz="1600"/>
                <a:t>119</a:t>
              </a:r>
            </a:p>
          </p:txBody>
        </p:sp>
      </p:grpSp>
    </p:spTree>
    <p:extLst>
      <p:ext uri="{BB962C8B-B14F-4D97-AF65-F5344CB8AC3E}">
        <p14:creationId xmlns:p14="http://schemas.microsoft.com/office/powerpoint/2010/main" val="3497748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b="1"/>
              <a:t>Liikennöintikustannukset</a:t>
            </a:r>
            <a:endParaRPr lang="fi-FI"/>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a:normAutofit/>
          </a:bodyPr>
          <a:lstStyle/>
          <a:p>
            <a:r>
              <a:rPr lang="fi-FI" dirty="0"/>
              <a:t>Seutulinjojen 117, 118 ja 119 kustannukset jaetaan kuntien kesken Fölin periaatteiden mukaisesti, ja se vaikuttaa Mynämäelle koituviin kustannuksiin. </a:t>
            </a:r>
          </a:p>
          <a:p>
            <a:endParaRPr lang="fi-FI" dirty="0"/>
          </a:p>
          <a:p>
            <a:r>
              <a:rPr lang="fi-FI" dirty="0"/>
              <a:t>Linjastokokonaisuuden kustannukset ovat noin 1,3 milj. euroa vuodessa. Toteutuvat kustannukset riippuvat myös siitä, miten kustannustaso liikenteen kilpailutuksessa määrittyisi.</a:t>
            </a:r>
          </a:p>
          <a:p>
            <a:endParaRPr lang="fi-FI" dirty="0">
              <a:solidFill>
                <a:srgbClr val="FF0000"/>
              </a:solidFill>
            </a:endParaRPr>
          </a:p>
          <a:p>
            <a:r>
              <a:rPr lang="fi-FI" dirty="0"/>
              <a:t>Muu Mynämäkeä koskeva joukkoliikennepalvelu, kuten linja Mietoinen–Mynämäki–Nousiainen, palvelee lähinnä koululaisia ja se on Mynämäkeä koskevalta osuudeltaan jatkossakin Mynämäen itse kustantamaa.</a:t>
            </a:r>
            <a:endParaRPr lang="fi-FI" dirty="0">
              <a:solidFill>
                <a:srgbClr val="FF0000"/>
              </a:solidFill>
            </a:endParaRPr>
          </a:p>
          <a:p>
            <a:endParaRPr lang="fi-FI" dirty="0">
              <a:solidFill>
                <a:srgbClr val="FF0000"/>
              </a:solidFill>
            </a:endParaRPr>
          </a:p>
          <a:p>
            <a:endParaRPr lang="fi-FI" dirty="0">
              <a:solidFill>
                <a:srgbClr val="FF0000"/>
              </a:solidFil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688286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BAF2FB9-03E3-4B73-8407-30DCBA1CCEE3}"/>
              </a:ext>
            </a:extLst>
          </p:cNvPr>
          <p:cNvGraphicFramePr>
            <a:graphicFrameLocks noGrp="1"/>
          </p:cNvGraphicFramePr>
          <p:nvPr>
            <p:extLst>
              <p:ext uri="{D42A27DB-BD31-4B8C-83A1-F6EECF244321}">
                <p14:modId xmlns:p14="http://schemas.microsoft.com/office/powerpoint/2010/main" val="909547283"/>
              </p:ext>
            </p:extLst>
          </p:nvPr>
        </p:nvGraphicFramePr>
        <p:xfrm>
          <a:off x="214395" y="3374791"/>
          <a:ext cx="4783984" cy="928537"/>
        </p:xfrm>
        <a:graphic>
          <a:graphicData uri="http://schemas.openxmlformats.org/drawingml/2006/table">
            <a:tbl>
              <a:tblPr>
                <a:tableStyleId>{5C22544A-7EE6-4342-B048-85BDC9FD1C3A}</a:tableStyleId>
              </a:tblPr>
              <a:tblGrid>
                <a:gridCol w="829163">
                  <a:extLst>
                    <a:ext uri="{9D8B030D-6E8A-4147-A177-3AD203B41FA5}">
                      <a16:colId xmlns:a16="http://schemas.microsoft.com/office/drawing/2014/main" val="88870520"/>
                    </a:ext>
                  </a:extLst>
                </a:gridCol>
                <a:gridCol w="431435">
                  <a:extLst>
                    <a:ext uri="{9D8B030D-6E8A-4147-A177-3AD203B41FA5}">
                      <a16:colId xmlns:a16="http://schemas.microsoft.com/office/drawing/2014/main" val="241004906"/>
                    </a:ext>
                  </a:extLst>
                </a:gridCol>
                <a:gridCol w="431435">
                  <a:extLst>
                    <a:ext uri="{9D8B030D-6E8A-4147-A177-3AD203B41FA5}">
                      <a16:colId xmlns:a16="http://schemas.microsoft.com/office/drawing/2014/main" val="156686357"/>
                    </a:ext>
                  </a:extLst>
                </a:gridCol>
                <a:gridCol w="431435">
                  <a:extLst>
                    <a:ext uri="{9D8B030D-6E8A-4147-A177-3AD203B41FA5}">
                      <a16:colId xmlns:a16="http://schemas.microsoft.com/office/drawing/2014/main" val="127686732"/>
                    </a:ext>
                  </a:extLst>
                </a:gridCol>
                <a:gridCol w="431435">
                  <a:extLst>
                    <a:ext uri="{9D8B030D-6E8A-4147-A177-3AD203B41FA5}">
                      <a16:colId xmlns:a16="http://schemas.microsoft.com/office/drawing/2014/main" val="3154791710"/>
                    </a:ext>
                  </a:extLst>
                </a:gridCol>
                <a:gridCol w="431435">
                  <a:extLst>
                    <a:ext uri="{9D8B030D-6E8A-4147-A177-3AD203B41FA5}">
                      <a16:colId xmlns:a16="http://schemas.microsoft.com/office/drawing/2014/main" val="277749339"/>
                    </a:ext>
                  </a:extLst>
                </a:gridCol>
                <a:gridCol w="431435">
                  <a:extLst>
                    <a:ext uri="{9D8B030D-6E8A-4147-A177-3AD203B41FA5}">
                      <a16:colId xmlns:a16="http://schemas.microsoft.com/office/drawing/2014/main" val="2373332003"/>
                    </a:ext>
                  </a:extLst>
                </a:gridCol>
                <a:gridCol w="431435">
                  <a:extLst>
                    <a:ext uri="{9D8B030D-6E8A-4147-A177-3AD203B41FA5}">
                      <a16:colId xmlns:a16="http://schemas.microsoft.com/office/drawing/2014/main" val="1405813913"/>
                    </a:ext>
                  </a:extLst>
                </a:gridCol>
                <a:gridCol w="467388">
                  <a:extLst>
                    <a:ext uri="{9D8B030D-6E8A-4147-A177-3AD203B41FA5}">
                      <a16:colId xmlns:a16="http://schemas.microsoft.com/office/drawing/2014/main" val="3995581088"/>
                    </a:ext>
                  </a:extLst>
                </a:gridCol>
                <a:gridCol w="467388">
                  <a:extLst>
                    <a:ext uri="{9D8B030D-6E8A-4147-A177-3AD203B41FA5}">
                      <a16:colId xmlns:a16="http://schemas.microsoft.com/office/drawing/2014/main" val="2954361093"/>
                    </a:ext>
                  </a:extLst>
                </a:gridCol>
              </a:tblGrid>
              <a:tr h="152793">
                <a:tc gridSpan="10">
                  <a:txBody>
                    <a:bodyPr/>
                    <a:lstStyle/>
                    <a:p>
                      <a:pPr algn="l" fontAlgn="b"/>
                      <a:r>
                        <a:rPr lang="fi-FI" sz="600" u="none" strike="noStrike" dirty="0">
                          <a:effectLst/>
                          <a:latin typeface="Arial" panose="020B0604020202020204" pitchFamily="34" charset="0"/>
                          <a:cs typeface="Arial" panose="020B0604020202020204" pitchFamily="34" charset="0"/>
                        </a:rPr>
                        <a:t>Kausilippunousuarvio linjoille 117, 118 ja 119 vuositasolla, Masku, Nousiainen ja Mynämäki Fölissä</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tc hMerge="1">
                  <a:txBody>
                    <a:bodyPr/>
                    <a:lstStyle/>
                    <a:p>
                      <a:pPr algn="l" fontAlgn="b"/>
                      <a:r>
                        <a:rPr lang="fi-FI" sz="600" u="none" strike="noStrike">
                          <a:effectLst/>
                        </a:rPr>
                        <a:t> </a:t>
                      </a:r>
                      <a:endParaRPr lang="fi-FI" sz="600" b="0" i="0" u="none" strike="noStrike">
                        <a:solidFill>
                          <a:srgbClr val="000000"/>
                        </a:solidFill>
                        <a:effectLst/>
                        <a:latin typeface="Arial" panose="020B0604020202020204" pitchFamily="34" charset="0"/>
                      </a:endParaRPr>
                    </a:p>
                  </a:txBody>
                  <a:tcPr marL="5691" marR="5691" marT="5691" marB="0" anchor="b"/>
                </a:tc>
                <a:extLst>
                  <a:ext uri="{0D108BD9-81ED-4DB2-BD59-A6C34878D82A}">
                    <a16:rowId xmlns:a16="http://schemas.microsoft.com/office/drawing/2014/main" val="403058718"/>
                  </a:ext>
                </a:extLst>
              </a:tr>
              <a:tr h="210474">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turkulaiset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kaarina-laiset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naantali-laiset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nousiais-laiset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mynä-mäkeläiset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1302110096"/>
                  </a:ext>
                </a:extLst>
              </a:tr>
              <a:tr h="120270">
                <a:tc>
                  <a:txBody>
                    <a:bodyPr/>
                    <a:lstStyle/>
                    <a:p>
                      <a:pPr algn="l" fontAlgn="b"/>
                      <a:r>
                        <a:rPr lang="fi-FI" sz="600" u="none" strike="noStrike">
                          <a:effectLst/>
                          <a:latin typeface="Arial" panose="020B0604020202020204" pitchFamily="34" charset="0"/>
                          <a:cs typeface="Arial" panose="020B0604020202020204" pitchFamily="34" charset="0"/>
                        </a:rPr>
                        <a:t>nousut yhteensä</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19 230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609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2 431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4 225</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62 090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22 898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30 082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2937555320"/>
                  </a:ext>
                </a:extLst>
              </a:tr>
              <a:tr h="198446">
                <a:tc gridSpan="8">
                  <a:txBody>
                    <a:bodyPr/>
                    <a:lstStyle/>
                    <a:p>
                      <a:pPr algn="l" fontAlgn="b"/>
                      <a:r>
                        <a:rPr lang="fi-FI" sz="600" u="none" strike="noStrike">
                          <a:effectLst/>
                          <a:latin typeface="Arial" panose="020B0604020202020204" pitchFamily="34" charset="0"/>
                          <a:cs typeface="Arial" panose="020B0604020202020204" pitchFamily="34" charset="0"/>
                        </a:rPr>
                        <a:t>Kustannusten jako-osuudet matka-aikasuoritteiden perusteella linjoille 117,118 ja 119 keskimäärin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3312450722"/>
                  </a:ext>
                </a:extLst>
              </a:tr>
              <a:tr h="120270">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1"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Turku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Kaarina</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Lieto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Naantali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Raisio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Rusko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Masku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solidFill>
                      <a:schemeClr val="accent4"/>
                    </a:solidFill>
                  </a:tcPr>
                </a:tc>
                <a:extLst>
                  <a:ext uri="{0D108BD9-81ED-4DB2-BD59-A6C34878D82A}">
                    <a16:rowId xmlns:a16="http://schemas.microsoft.com/office/drawing/2014/main" val="2131146702"/>
                  </a:ext>
                </a:extLst>
              </a:tr>
              <a:tr h="126284">
                <a:tc>
                  <a:txBody>
                    <a:bodyPr/>
                    <a:lstStyle/>
                    <a:p>
                      <a:pPr algn="l" fontAlgn="b"/>
                      <a:r>
                        <a:rPr lang="fi-FI" sz="600" u="none" strike="noStrike">
                          <a:effectLst/>
                          <a:latin typeface="Arial" panose="020B0604020202020204" pitchFamily="34" charset="0"/>
                          <a:cs typeface="Arial" panose="020B0604020202020204" pitchFamily="34" charset="0"/>
                        </a:rPr>
                        <a:t>jako-osuudet</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a:effectLst/>
                          <a:latin typeface="Arial" panose="020B0604020202020204" pitchFamily="34" charset="0"/>
                          <a:cs typeface="Arial" panose="020B0604020202020204" pitchFamily="34" charset="0"/>
                        </a:rPr>
                        <a:t>33 %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15 %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tc>
                  <a:txBody>
                    <a:bodyPr/>
                    <a:lstStyle/>
                    <a:p>
                      <a:pPr algn="l" fontAlgn="b"/>
                      <a:r>
                        <a:rPr lang="fi-FI" sz="600" u="none" strike="noStrike" dirty="0">
                          <a:effectLst/>
                          <a:latin typeface="Arial" panose="020B0604020202020204" pitchFamily="34" charset="0"/>
                          <a:cs typeface="Arial" panose="020B0604020202020204" pitchFamily="34" charset="0"/>
                        </a:rPr>
                        <a:t>30 %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691" marR="5691" marT="5691" marB="0" anchor="b"/>
                </a:tc>
                <a:extLst>
                  <a:ext uri="{0D108BD9-81ED-4DB2-BD59-A6C34878D82A}">
                    <a16:rowId xmlns:a16="http://schemas.microsoft.com/office/drawing/2014/main" val="3009441943"/>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2975470"/>
          </a:xfrm>
        </p:spPr>
        <p:txBody>
          <a:bodyPr>
            <a:normAutofit/>
          </a:bodyPr>
          <a:lstStyle/>
          <a:p>
            <a:r>
              <a:rPr lang="fi-FI" err="1"/>
              <a:t>Fölin</a:t>
            </a:r>
            <a:r>
              <a:rPr lang="fi-FI"/>
              <a:t> hintoihin siirtyminen tarkoittaa Turkuun aikuisten kausilipulla matkustaville 30 euron (35 %) hinnan alennusta kuukaudessa ja kertalipulla matkustavien hintojen halventumista alle puoleen. Tarjolle tulevat myös muut </a:t>
            </a:r>
            <a:r>
              <a:rPr lang="fi-FI" err="1"/>
              <a:t>Fölin</a:t>
            </a:r>
            <a:r>
              <a:rPr lang="fi-FI"/>
              <a:t> edulliset ja joustavat lipputuotteet. Lippujen hintojen alenemisen ja yhtenäiseen joukkoliikennejärjestelmään siirtymisen voidaan olettaa nostavan matkamääriä 25 % vuoden 2019 tasosta.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163967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389357" y="1026489"/>
            <a:ext cx="4672289" cy="3800036"/>
          </a:xfrm>
        </p:spPr>
        <p:txBody>
          <a:bodyPr vert="horz" lIns="91440" tIns="45720" rIns="91440" bIns="45720" rtlCol="0" anchor="t">
            <a:normAutofit fontScale="85000" lnSpcReduction="10000"/>
          </a:bodyPr>
          <a:lstStyle/>
          <a:p>
            <a:pPr marL="7620"/>
            <a:r>
              <a:rPr lang="fi-FI" dirty="0">
                <a:latin typeface="Arial"/>
                <a:cs typeface="Arial"/>
              </a:rPr>
              <a:t>Linjoilta saadut kertalippu- ja arvokorttitulot vähentävät linjan nettokustannusta. Linjojen 117, 118 ja 119 tulot Maskun, Nousiaisten ja Mynämäen Föliin liittymisen jälkeen ovat noin 175 000 euroa vuodessa. Mynämäen osuus jäljelle jäävästä nettokustannuksesta on noin </a:t>
            </a:r>
            <a:r>
              <a:rPr lang="fi-FI" b="1" dirty="0">
                <a:latin typeface="Arial"/>
                <a:cs typeface="Arial"/>
              </a:rPr>
              <a:t>320 000 euroa vuodessa</a:t>
            </a:r>
            <a:r>
              <a:rPr lang="fi-FI" dirty="0">
                <a:latin typeface="Arial"/>
                <a:cs typeface="Arial"/>
              </a:rPr>
              <a:t>. Tästä vähennetään kunnille asiakkaiden kotikunnille kirjatut kausilipputulot, jotka Mynämäen osalta ovat </a:t>
            </a:r>
            <a:r>
              <a:rPr lang="fi-FI" sz="1100" dirty="0">
                <a:latin typeface="Arial"/>
                <a:cs typeface="Arial"/>
              </a:rPr>
              <a:t>noin </a:t>
            </a:r>
            <a:r>
              <a:rPr lang="fi-FI" sz="1100" b="1" dirty="0">
                <a:latin typeface="Arial"/>
                <a:cs typeface="Arial"/>
              </a:rPr>
              <a:t>35 000 euroa vuodessa</a:t>
            </a:r>
            <a:r>
              <a:rPr lang="fi-FI" sz="1100" dirty="0">
                <a:latin typeface="Arial"/>
                <a:cs typeface="Arial"/>
              </a:rPr>
              <a:t>. </a:t>
            </a:r>
            <a:r>
              <a:rPr lang="fi-FI" dirty="0">
                <a:latin typeface="Arial"/>
                <a:cs typeface="Arial"/>
              </a:rPr>
              <a:t>Kunnan maksettavaksi osuudeksi seutulinjoista jäisi </a:t>
            </a:r>
            <a:r>
              <a:rPr lang="fi-FI" b="1" dirty="0">
                <a:latin typeface="Arial"/>
                <a:cs typeface="Arial"/>
              </a:rPr>
              <a:t>285 000 euroa vuodessa. </a:t>
            </a:r>
            <a:r>
              <a:rPr lang="fi-FI" dirty="0"/>
              <a:t>Kustannukset ovat suuruusluokaltaan samat, vaikka matkustus säilyisi vuoden 2019 tasolla: lipputuloja olisi vähemmän, mutta Mynämäen osuus kustannuksistakin olisi pienempi. </a:t>
            </a:r>
          </a:p>
          <a:p>
            <a:pPr marL="7620"/>
            <a:endParaRPr lang="fi-FI" dirty="0"/>
          </a:p>
          <a:p>
            <a:pPr marL="7620"/>
            <a:r>
              <a:rPr lang="fi-FI" dirty="0">
                <a:latin typeface="Arial"/>
                <a:cs typeface="Arial"/>
              </a:rPr>
              <a:t>Tällä hetkellä Mynämäki maksaa Fölin seutulinjoiksi muuttuvista linjoista seutulippusubvention lisäksi noin 89 000 euroa vuodessa. Mynämäen kustannusten kasvu johtuu siitä, että ELY-keskus ei enää osallistu linjojen kustannuksiin. Mynämäen sisäisten linjojen kustannukset eivät käytännössä muutu verrattuna nykytilanteeseen. </a:t>
            </a:r>
          </a:p>
          <a:p>
            <a:pPr marL="7620"/>
            <a:endParaRPr lang="fi-FI" dirty="0"/>
          </a:p>
          <a:p>
            <a:r>
              <a:rPr lang="fi-FI" sz="1100" dirty="0"/>
              <a:t>Fölissä kunnat maksavat nousukorvausta kausilippulaisten tekemistä nousuista toisten kuntien sisäisille linjoille. Mynämäen osalta kustannuksen suuruus on noin </a:t>
            </a:r>
            <a:r>
              <a:rPr lang="fi-FI" sz="1100" b="1" dirty="0"/>
              <a:t>8 000 euroa vuodessa</a:t>
            </a:r>
            <a:r>
              <a:rPr lang="fi-FI" sz="1100" dirty="0"/>
              <a:t>.</a:t>
            </a:r>
          </a:p>
        </p:txBody>
      </p:sp>
      <p:sp>
        <p:nvSpPr>
          <p:cNvPr id="11" name="Title 1">
            <a:extLst>
              <a:ext uri="{FF2B5EF4-FFF2-40B4-BE49-F238E27FC236}">
                <a16:creationId xmlns:a16="http://schemas.microsoft.com/office/drawing/2014/main" id="{00D49039-1D6D-416E-8738-D142EE2463B2}"/>
              </a:ext>
            </a:extLst>
          </p:cNvPr>
          <p:cNvSpPr>
            <a:spLocks noGrp="1"/>
          </p:cNvSpPr>
          <p:nvPr>
            <p:ph type="title"/>
          </p:nvPr>
        </p:nvSpPr>
        <p:spPr>
          <a:xfrm>
            <a:off x="389357" y="306279"/>
            <a:ext cx="4272583" cy="418688"/>
          </a:xfrm>
        </p:spPr>
        <p:txBody>
          <a:bodyPr>
            <a:normAutofit fontScale="90000"/>
          </a:bodyPr>
          <a:lstStyle/>
          <a:p>
            <a:r>
              <a:rPr lang="fi-FI"/>
              <a:t>Joukkoliikenteen tulot ja kustannukset</a:t>
            </a:r>
          </a:p>
        </p:txBody>
      </p:sp>
    </p:spTree>
    <p:extLst>
      <p:ext uri="{BB962C8B-B14F-4D97-AF65-F5344CB8AC3E}">
        <p14:creationId xmlns:p14="http://schemas.microsoft.com/office/powerpoint/2010/main" val="1071952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kustannukset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687652"/>
            <a:ext cx="4125039" cy="2913845"/>
          </a:xfrm>
        </p:spPr>
        <p:txBody>
          <a:bodyPr>
            <a:normAutofit fontScale="85000" lnSpcReduction="10000"/>
          </a:bodyPr>
          <a:lstStyle/>
          <a:p>
            <a:r>
              <a:rPr lang="fi-FI" dirty="0"/>
              <a:t>Fölin maksu- ja informaatiojärjestelmä on yhteishankinta, josta uudet kunnat maksavat osuutensa jälkikäteen. Lisäksi Föli-kunnat ovat panostaneet pysäkki-informaatioon ja reaaliaikaisiin näyttöihin.</a:t>
            </a:r>
          </a:p>
          <a:p>
            <a:r>
              <a:rPr lang="fi-FI" dirty="0"/>
              <a:t>Kertakustannus Mynämäelle maksu- ja informaatiojärjestelmän hankinnasta, investoinneista ja pysäkkinäytöistä on Föliin liittyvien kuntien lukumäärästä riippuen </a:t>
            </a:r>
            <a:r>
              <a:rPr lang="fi-FI" b="1" dirty="0"/>
              <a:t>142 000–152 000 euroa.</a:t>
            </a:r>
          </a:p>
          <a:p>
            <a:endParaRPr lang="fi-FI" dirty="0"/>
          </a:p>
          <a:p>
            <a:r>
              <a:rPr lang="fi-FI" dirty="0"/>
              <a:t>Föli-kunnat ovat sopineet maksu- ja informaatiojärjestelmän investointi-budjetiksi 1 % vuotuisesta liikenteen ostohinnasta, joka on Mynämäelle Föliin liittyvien kuntien lukumäärästä riippuen </a:t>
            </a:r>
            <a:r>
              <a:rPr lang="fi-FI" b="1" dirty="0"/>
              <a:t>13 000–14 000 euroa vuodessa.</a:t>
            </a:r>
            <a:endParaRPr lang="fi-FI" dirty="0"/>
          </a:p>
          <a:p>
            <a:endParaRPr lang="fi-FI" dirty="0"/>
          </a:p>
          <a:p>
            <a:r>
              <a:rPr lang="fi-FI" dirty="0"/>
              <a:t>Liikenteen järjestämisen kustannukset Mynämäelle ovat Föliin liittyvien kuntien lukumäärästä riippuen </a:t>
            </a:r>
            <a:r>
              <a:rPr lang="fi-FI" b="1" dirty="0"/>
              <a:t>61 000–66 000 euroa vuodessa.</a:t>
            </a:r>
            <a:endParaRPr lang="fi-FI" dirty="0"/>
          </a:p>
          <a:p>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280310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03D09975-1B34-45C0-B65B-0F84C63DCE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Muut tulot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432428"/>
            <a:ext cx="4170760" cy="3079611"/>
          </a:xfrm>
        </p:spPr>
        <p:txBody>
          <a:bodyPr>
            <a:normAutofit fontScale="85000" lnSpcReduction="10000"/>
          </a:bodyPr>
          <a:lstStyle/>
          <a:p>
            <a:r>
              <a:rPr lang="fi-FI" dirty="0"/>
              <a:t>Valtionraha (ns. perusosa) jaetaan Föli-kunnille asukaslukuosuuksien mukaisesti. Uusi ilmastoperusteinen raha jaetaan Föli-kunnille sen mukaisesti, miten sähköbussiliikenteestä tulevat kustannukset jakaantuvat kuntien kesken. Valtionraha on Mynämäelle Föliin liittyvien kuntien lukumäärästä riippuen </a:t>
            </a:r>
            <a:br>
              <a:rPr lang="fi-FI" dirty="0"/>
            </a:br>
            <a:r>
              <a:rPr lang="fi-FI" b="1" dirty="0"/>
              <a:t>48 000–52 000 euroa vuodessa </a:t>
            </a:r>
            <a:r>
              <a:rPr lang="fi-FI" dirty="0"/>
              <a:t>(44 000 euroa, mikäli valtionraha jatkossa vakio 5,7 euroa / asukas). Samalla ELY-keskus lopettaa maksamasta osuutta liikenteestä tai antamasta muuta tukea.</a:t>
            </a:r>
          </a:p>
          <a:p>
            <a:endParaRPr lang="fi-FI" dirty="0"/>
          </a:p>
          <a:p>
            <a:r>
              <a:rPr lang="fi-FI" dirty="0"/>
              <a:t>Kelan koulumatkatuen suuruutta on arvioitu perustuen viime vuosina mynämäkeläisten saamaan tukeen sekä arvioon siitä, miten oppivelvollisuusiän korottamisen myötä tuen määrä olisi kasvamassa. Mynämäelle tuleva koulumatkatuki olisi kolmen vuoden kuluttua noin </a:t>
            </a:r>
            <a:r>
              <a:rPr lang="fi-FI" b="1" dirty="0"/>
              <a:t>102 000 euroa vuodessa</a:t>
            </a:r>
            <a:r>
              <a:rPr lang="fi-FI" dirty="0"/>
              <a:t>, kun oppivelvollisuusiän korottaminen on tapahtunut täysimääräisesti.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558534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Edulliset ja joustavat lipputuotteet sekä mm. ikäperustaiset asiakasryhmät tulevat alueella käyttöön </a:t>
            </a:r>
          </a:p>
          <a:p>
            <a:pPr marL="179388" indent="-171450">
              <a:buFont typeface="Arial" panose="020B0604020202020204" pitchFamily="34" charset="0"/>
              <a:buChar char="•"/>
            </a:pPr>
            <a:r>
              <a:rPr lang="fi-FI" dirty="0"/>
              <a:t>Joukkoliikenneinformaation saatavuus ja ajantasaisuus paranee</a:t>
            </a:r>
          </a:p>
          <a:p>
            <a:pPr marL="179388" indent="-171450">
              <a:buFont typeface="Arial" panose="020B0604020202020204" pitchFamily="34" charset="0"/>
              <a:buChar char="•"/>
            </a:pPr>
            <a:r>
              <a:rPr lang="fi-FI" dirty="0"/>
              <a:t>Arjen sujuvuus helpottuu ja joukkoliikenteen käyttö kasvaa</a:t>
            </a:r>
          </a:p>
          <a:p>
            <a:r>
              <a:rPr lang="fi-FI" b="1" dirty="0"/>
              <a:t>Kunta</a:t>
            </a:r>
          </a:p>
          <a:p>
            <a:pPr marL="179388" indent="-171450">
              <a:buFont typeface="Arial" panose="020B0604020202020204" pitchFamily="34" charset="0"/>
              <a:buChar char="•"/>
            </a:pPr>
            <a:r>
              <a:rPr lang="fi-FI" dirty="0"/>
              <a:t>Kunta pääsee selkeästi ja pitkäjänteisesti vaikuttamaan itse haluamaansa joukkoliikenteen palvelutasoon</a:t>
            </a:r>
          </a:p>
          <a:p>
            <a:r>
              <a:rPr lang="fi-FI" b="1" dirty="0"/>
              <a:t>Elinkeinoelämä</a:t>
            </a:r>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r>
              <a:rPr lang="fi-FI" dirty="0"/>
              <a:t>Kunta liittyy osaksi ydinkaupunkiseutua</a:t>
            </a:r>
          </a:p>
          <a:p>
            <a:r>
              <a:rPr lang="fi-FI" b="1" dirty="0"/>
              <a:t>Kustannukset, ks. seuraava dia</a:t>
            </a:r>
          </a:p>
          <a:p>
            <a:pPr marL="179388" indent="-171450">
              <a:buFont typeface="Arial" panose="020B0604020202020204" pitchFamily="34" charset="0"/>
              <a:buChar char="•"/>
            </a:pPr>
            <a:r>
              <a:rPr lang="fi-FI" dirty="0"/>
              <a:t>Mynämäen nettokustannukset joukkoliikenteestä kasvavat</a:t>
            </a:r>
          </a:p>
          <a:p>
            <a:pPr marL="179388" indent="-171450">
              <a:buFont typeface="Arial" panose="020B0604020202020204" pitchFamily="34" charset="0"/>
              <a:buChar char="•"/>
            </a:pPr>
            <a:r>
              <a:rPr lang="fi-FI" dirty="0"/>
              <a:t>Joukkoliikenteen kustannukset olisivat kasvussa ilman Föliin liittymistäkin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967178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2" y="358578"/>
            <a:ext cx="4314517" cy="418688"/>
          </a:xfrm>
        </p:spPr>
        <p:txBody>
          <a:bodyPr>
            <a:normAutofit fontScale="90000"/>
          </a:bodyPr>
          <a:lstStyle/>
          <a:p>
            <a:r>
              <a:rPr lang="fi-FI" dirty="0"/>
              <a:t>Föliin liittymisen kustannukset ja tulot Mynämäelle, yhteenveto</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150070"/>
            <a:ext cx="4032099" cy="3993430"/>
          </a:xfrm>
        </p:spPr>
        <p:txBody>
          <a:bodyPr vert="horz" lIns="91440" tIns="45720" rIns="91440" bIns="45720" rtlCol="0" anchor="t">
            <a:normAutofit fontScale="92500"/>
          </a:bodyPr>
          <a:lstStyle/>
          <a:p>
            <a:pPr marL="7620"/>
            <a:r>
              <a:rPr lang="fi-FI" b="1" dirty="0">
                <a:latin typeface="Arial"/>
                <a:cs typeface="Arial"/>
              </a:rPr>
              <a:t>Vuotuiset nettokustannukset</a:t>
            </a:r>
            <a:endParaRPr lang="en-US" dirty="0">
              <a:latin typeface="Arial"/>
              <a:cs typeface="Arial"/>
            </a:endParaRPr>
          </a:p>
          <a:p>
            <a:pPr marL="7620"/>
            <a:r>
              <a:rPr lang="fi-FI" dirty="0">
                <a:latin typeface="Arial"/>
                <a:cs typeface="Arial"/>
              </a:rPr>
              <a:t>Investointikustannukset 13 000–14 000 euroa vuodessa</a:t>
            </a:r>
          </a:p>
          <a:p>
            <a:pPr marL="7620"/>
            <a:r>
              <a:rPr lang="fi-FI" dirty="0">
                <a:latin typeface="Arial"/>
                <a:cs typeface="Arial"/>
              </a:rPr>
              <a:t>Liikenteen järjestäminen 61 000–66000 euroa vuodessa</a:t>
            </a:r>
          </a:p>
          <a:p>
            <a:pPr marL="7620"/>
            <a:r>
              <a:rPr lang="fi-FI" dirty="0">
                <a:latin typeface="Arial"/>
                <a:cs typeface="Arial"/>
              </a:rPr>
              <a:t>Seutulinjojen nettokustannukset noin 285 000 euroa vuodessa, jossa otettu huomioon kunnalle tulevat lipputulot </a:t>
            </a:r>
          </a:p>
          <a:p>
            <a:pPr marL="7620"/>
            <a:r>
              <a:rPr lang="fi-FI" dirty="0">
                <a:latin typeface="Arial"/>
                <a:cs typeface="Arial"/>
              </a:rPr>
              <a:t>Sisäisten linjojen kustannukset käytännössä ennallaan</a:t>
            </a:r>
          </a:p>
          <a:p>
            <a:pPr marL="7620"/>
            <a:r>
              <a:rPr lang="fi-FI" dirty="0">
                <a:latin typeface="Arial"/>
                <a:cs typeface="Arial"/>
              </a:rPr>
              <a:t>Nousukorvaukset muiden kuntien linjoille 8 000 euroa vuodessa</a:t>
            </a:r>
          </a:p>
          <a:p>
            <a:pPr marL="7620"/>
            <a:endParaRPr lang="fi-FI" dirty="0"/>
          </a:p>
          <a:p>
            <a:pPr marL="7620"/>
            <a:r>
              <a:rPr lang="fi-FI" b="1" dirty="0">
                <a:latin typeface="Arial"/>
                <a:cs typeface="Arial"/>
              </a:rPr>
              <a:t>Vuotuiset nettotulot</a:t>
            </a:r>
          </a:p>
          <a:p>
            <a:pPr marL="7620"/>
            <a:r>
              <a:rPr lang="fi-FI" dirty="0">
                <a:latin typeface="Arial"/>
                <a:cs typeface="Arial"/>
              </a:rPr>
              <a:t>Valtionraha 48 000–52 000 euroa vuodessa, </a:t>
            </a:r>
            <a:br>
              <a:rPr lang="fi-FI" dirty="0">
                <a:latin typeface="Arial"/>
                <a:cs typeface="Arial"/>
              </a:rPr>
            </a:br>
            <a:r>
              <a:rPr lang="fi-FI" dirty="0">
                <a:latin typeface="Arial"/>
                <a:cs typeface="Arial"/>
              </a:rPr>
              <a:t>44 000 euroa, mikäli valtionraha jatkossa vakio 5,7 euroa / asukas</a:t>
            </a:r>
          </a:p>
          <a:p>
            <a:pPr marL="7620"/>
            <a:r>
              <a:rPr lang="fi-FI" dirty="0">
                <a:latin typeface="Arial"/>
                <a:cs typeface="Arial"/>
              </a:rPr>
              <a:t>Kelan tuki arviota 102 000 euroa vuodessa</a:t>
            </a:r>
          </a:p>
          <a:p>
            <a:pPr marL="7620"/>
            <a:endParaRPr lang="fi-FI" dirty="0">
              <a:latin typeface="Arial"/>
              <a:cs typeface="Arial"/>
            </a:endParaRPr>
          </a:p>
          <a:p>
            <a:pPr marL="7620"/>
            <a:r>
              <a:rPr lang="fi-FI" b="1" dirty="0">
                <a:latin typeface="Arial"/>
                <a:cs typeface="Arial"/>
              </a:rPr>
              <a:t>Nettokustannusten (kustannukset – tulot) muutos vrt. 2019</a:t>
            </a:r>
          </a:p>
          <a:p>
            <a:r>
              <a:rPr lang="fi-FI" dirty="0"/>
              <a:t>Nettokustannukset kasvavat noin </a:t>
            </a:r>
            <a:r>
              <a:rPr lang="fi-FI" b="1" dirty="0"/>
              <a:t>79 000–81 000 </a:t>
            </a:r>
            <a:r>
              <a:rPr lang="fi-FI" dirty="0"/>
              <a:t>euroa vuodessa, kustannuksiin liittyy epävarmuutta ja ne riippuvat mm. kilpailutusten tuloksista ja matkustuksen kehittymisestä</a:t>
            </a:r>
          </a:p>
          <a:p>
            <a:r>
              <a:rPr lang="fi-FI" dirty="0">
                <a:latin typeface="Arial"/>
                <a:cs typeface="Arial"/>
              </a:rPr>
              <a:t>Lisäksi kertaluonteinen liittymiskustannus </a:t>
            </a:r>
            <a:r>
              <a:rPr lang="fi-FI" b="1" dirty="0">
                <a:latin typeface="Arial"/>
                <a:cs typeface="Arial"/>
              </a:rPr>
              <a:t>142 000–152 000 </a:t>
            </a:r>
            <a:r>
              <a:rPr lang="fi-FI" dirty="0">
                <a:latin typeface="Arial"/>
                <a:cs typeface="Arial"/>
              </a:rPr>
              <a:t>euroa</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2"/>
          <a:stretch>
            <a:fillRect/>
          </a:stretch>
        </p:blipFill>
        <p:spPr>
          <a:xfrm>
            <a:off x="7162800" y="3200400"/>
            <a:ext cx="1981200" cy="1943100"/>
          </a:xfrm>
          <a:prstGeom prst="rect">
            <a:avLst/>
          </a:prstGeom>
        </p:spPr>
      </p:pic>
      <p:pic>
        <p:nvPicPr>
          <p:cNvPr id="9" name="Content Placeholder 8">
            <a:extLst>
              <a:ext uri="{FF2B5EF4-FFF2-40B4-BE49-F238E27FC236}">
                <a16:creationId xmlns:a16="http://schemas.microsoft.com/office/drawing/2014/main" id="{D5A03D0F-F5A7-D54E-B27E-C06466ED7CF5}"/>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126038" y="0"/>
            <a:ext cx="4017962" cy="5143499"/>
          </a:xfrm>
        </p:spPr>
      </p:pic>
    </p:spTree>
    <p:extLst>
      <p:ext uri="{BB962C8B-B14F-4D97-AF65-F5344CB8AC3E}">
        <p14:creationId xmlns:p14="http://schemas.microsoft.com/office/powerpoint/2010/main" val="42905282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Raisio</a:t>
            </a:r>
          </a:p>
        </p:txBody>
      </p:sp>
    </p:spTree>
    <p:extLst>
      <p:ext uri="{BB962C8B-B14F-4D97-AF65-F5344CB8AC3E}">
        <p14:creationId xmlns:p14="http://schemas.microsoft.com/office/powerpoint/2010/main" val="244597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7B8F81F-EF04-45B1-8CF2-A3F1D57013AE}"/>
              </a:ext>
            </a:extLst>
          </p:cNvPr>
          <p:cNvGraphicFramePr>
            <a:graphicFrameLocks noGrp="1"/>
          </p:cNvGraphicFramePr>
          <p:nvPr>
            <p:extLst>
              <p:ext uri="{D42A27DB-BD31-4B8C-83A1-F6EECF244321}">
                <p14:modId xmlns:p14="http://schemas.microsoft.com/office/powerpoint/2010/main" val="1938859612"/>
              </p:ext>
            </p:extLst>
          </p:nvPr>
        </p:nvGraphicFramePr>
        <p:xfrm>
          <a:off x="712995" y="2956837"/>
          <a:ext cx="4242308" cy="1867538"/>
        </p:xfrm>
        <a:graphic>
          <a:graphicData uri="http://schemas.openxmlformats.org/drawingml/2006/table">
            <a:tbl>
              <a:tblPr>
                <a:tableStyleId>{5C22544A-7EE6-4342-B048-85BDC9FD1C3A}</a:tableStyleId>
              </a:tblPr>
              <a:tblGrid>
                <a:gridCol w="453435">
                  <a:extLst>
                    <a:ext uri="{9D8B030D-6E8A-4147-A177-3AD203B41FA5}">
                      <a16:colId xmlns:a16="http://schemas.microsoft.com/office/drawing/2014/main" val="281940287"/>
                    </a:ext>
                  </a:extLst>
                </a:gridCol>
                <a:gridCol w="453435">
                  <a:extLst>
                    <a:ext uri="{9D8B030D-6E8A-4147-A177-3AD203B41FA5}">
                      <a16:colId xmlns:a16="http://schemas.microsoft.com/office/drawing/2014/main" val="448015592"/>
                    </a:ext>
                  </a:extLst>
                </a:gridCol>
                <a:gridCol w="276673">
                  <a:extLst>
                    <a:ext uri="{9D8B030D-6E8A-4147-A177-3AD203B41FA5}">
                      <a16:colId xmlns:a16="http://schemas.microsoft.com/office/drawing/2014/main" val="1690354127"/>
                    </a:ext>
                  </a:extLst>
                </a:gridCol>
                <a:gridCol w="259380">
                  <a:extLst>
                    <a:ext uri="{9D8B030D-6E8A-4147-A177-3AD203B41FA5}">
                      <a16:colId xmlns:a16="http://schemas.microsoft.com/office/drawing/2014/main" val="568048191"/>
                    </a:ext>
                  </a:extLst>
                </a:gridCol>
                <a:gridCol w="259380">
                  <a:extLst>
                    <a:ext uri="{9D8B030D-6E8A-4147-A177-3AD203B41FA5}">
                      <a16:colId xmlns:a16="http://schemas.microsoft.com/office/drawing/2014/main" val="3865120451"/>
                    </a:ext>
                  </a:extLst>
                </a:gridCol>
                <a:gridCol w="270908">
                  <a:extLst>
                    <a:ext uri="{9D8B030D-6E8A-4147-A177-3AD203B41FA5}">
                      <a16:colId xmlns:a16="http://schemas.microsoft.com/office/drawing/2014/main" val="2695139763"/>
                    </a:ext>
                  </a:extLst>
                </a:gridCol>
                <a:gridCol w="259380">
                  <a:extLst>
                    <a:ext uri="{9D8B030D-6E8A-4147-A177-3AD203B41FA5}">
                      <a16:colId xmlns:a16="http://schemas.microsoft.com/office/drawing/2014/main" val="4208106796"/>
                    </a:ext>
                  </a:extLst>
                </a:gridCol>
                <a:gridCol w="522603">
                  <a:extLst>
                    <a:ext uri="{9D8B030D-6E8A-4147-A177-3AD203B41FA5}">
                      <a16:colId xmlns:a16="http://schemas.microsoft.com/office/drawing/2014/main" val="1059394840"/>
                    </a:ext>
                  </a:extLst>
                </a:gridCol>
                <a:gridCol w="449593">
                  <a:extLst>
                    <a:ext uri="{9D8B030D-6E8A-4147-A177-3AD203B41FA5}">
                      <a16:colId xmlns:a16="http://schemas.microsoft.com/office/drawing/2014/main" val="2818817673"/>
                    </a:ext>
                  </a:extLst>
                </a:gridCol>
                <a:gridCol w="449593">
                  <a:extLst>
                    <a:ext uri="{9D8B030D-6E8A-4147-A177-3AD203B41FA5}">
                      <a16:colId xmlns:a16="http://schemas.microsoft.com/office/drawing/2014/main" val="2811504110"/>
                    </a:ext>
                  </a:extLst>
                </a:gridCol>
                <a:gridCol w="587928">
                  <a:extLst>
                    <a:ext uri="{9D8B030D-6E8A-4147-A177-3AD203B41FA5}">
                      <a16:colId xmlns:a16="http://schemas.microsoft.com/office/drawing/2014/main" val="1498385439"/>
                    </a:ext>
                  </a:extLst>
                </a:gridCol>
              </a:tblGrid>
              <a:tr h="115996">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Asukasluku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gridSpan="4">
                  <a:txBody>
                    <a:bodyPr/>
                    <a:lstStyle/>
                    <a:p>
                      <a:pPr algn="ctr" fontAlgn="b"/>
                      <a:r>
                        <a:rPr lang="fi-FI" sz="600" u="none" strike="noStrike">
                          <a:effectLst/>
                          <a:latin typeface="Arial" panose="020B0604020202020204" pitchFamily="34" charset="0"/>
                          <a:cs typeface="Arial" panose="020B0604020202020204" pitchFamily="34" charset="0"/>
                        </a:rPr>
                        <a:t>ikäryhmäosuudet kunnittain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ctr" fontAlgn="b"/>
                      <a:r>
                        <a:rPr lang="fi-FI" sz="600" u="none" strike="noStrike">
                          <a:effectLst/>
                          <a:latin typeface="Arial" panose="020B0604020202020204" pitchFamily="34" charset="0"/>
                          <a:cs typeface="Arial" panose="020B0604020202020204" pitchFamily="34" charset="0"/>
                        </a:rPr>
                        <a:t>Työllisiä 2017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gridSpan="3">
                  <a:txBody>
                    <a:bodyPr/>
                    <a:lstStyle/>
                    <a:p>
                      <a:pPr algn="ctr" fontAlgn="b"/>
                      <a:r>
                        <a:rPr lang="fi-FI" sz="600" u="none" strike="noStrike">
                          <a:effectLst/>
                          <a:latin typeface="Arial" panose="020B0604020202020204" pitchFamily="34" charset="0"/>
                          <a:cs typeface="Arial" panose="020B0604020202020204" pitchFamily="34" charset="0"/>
                        </a:rPr>
                        <a:t>Ko. alueelle työssäkäyvien osuus työllisistä</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125467093"/>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Asuinkunta</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31.7.2021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osuus</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7 - 14</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15 - 19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20 - 64</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65 -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yhteensä</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Turkuun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Nyky-</a:t>
                      </a:r>
                      <a:r>
                        <a:rPr lang="fi-FI" sz="600" u="none" strike="noStrike" err="1">
                          <a:effectLst/>
                          <a:latin typeface="Arial" panose="020B0604020202020204" pitchFamily="34" charset="0"/>
                          <a:cs typeface="Arial" panose="020B0604020202020204" pitchFamily="34" charset="0"/>
                        </a:rPr>
                        <a:t>Föliin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Turun seudulle</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extLst>
                  <a:ext uri="{0D108BD9-81ED-4DB2-BD59-A6C34878D82A}">
                    <a16:rowId xmlns:a16="http://schemas.microsoft.com/office/drawing/2014/main" val="1601952529"/>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Turku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194 360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7 %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81 618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76 %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2908830089"/>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Kaarina</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34 705</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11 %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14 712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87 %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3227295603"/>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Lieto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20 161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54 %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9 059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87 %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2172279707"/>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Naantali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19 424</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53 %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8 221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40 %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89 %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890946283"/>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Raisio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24 461</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7 %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10 646</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49 %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89 %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1866970182"/>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Rusko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6 344</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54 %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2 956</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92 %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1887746375"/>
                  </a:ext>
                </a:extLst>
              </a:tr>
              <a:tr h="115996">
                <a:tc>
                  <a:txBody>
                    <a:bodyPr/>
                    <a:lstStyle/>
                    <a:p>
                      <a:pPr algn="l" fontAlgn="b"/>
                      <a:r>
                        <a:rPr lang="fi-FI" sz="600" i="1" u="none" strike="noStrike">
                          <a:effectLst/>
                          <a:latin typeface="Arial" panose="020B0604020202020204" pitchFamily="34" charset="0"/>
                          <a:cs typeface="Arial" panose="020B0604020202020204" pitchFamily="34" charset="0"/>
                        </a:rPr>
                        <a:t>nyky-Föli</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299 455</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86 %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8 %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5 %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dirty="0">
                          <a:effectLst/>
                          <a:latin typeface="Arial" panose="020B0604020202020204" pitchFamily="34" charset="0"/>
                          <a:cs typeface="Arial" panose="020B0604020202020204" pitchFamily="34" charset="0"/>
                        </a:rPr>
                        <a:t>59 %</a:t>
                      </a:r>
                      <a:endParaRPr lang="fi-FI" sz="600" b="0" i="1"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21 %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127 212</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66 %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88 %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dirty="0">
                          <a:effectLst/>
                          <a:latin typeface="Arial" panose="020B0604020202020204" pitchFamily="34" charset="0"/>
                          <a:cs typeface="Arial" panose="020B0604020202020204" pitchFamily="34" charset="0"/>
                        </a:rPr>
                        <a:t>90 %</a:t>
                      </a:r>
                      <a:endParaRPr lang="fi-FI" sz="600" b="0" i="1"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extLst>
                  <a:ext uri="{0D108BD9-81ED-4DB2-BD59-A6C34878D82A}">
                    <a16:rowId xmlns:a16="http://schemas.microsoft.com/office/drawing/2014/main" val="2715689055"/>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Paimio</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10 947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53 %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22 %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4 700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49 %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85 %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2221827793"/>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Parainen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15 082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28 %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6 390</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91 %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3948859631"/>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Masku</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9 548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7 %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19 %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4 509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91 %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2511616080"/>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Nousiainen</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4 689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12 %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54 %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21 %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2 212</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37 %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58 %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92 %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2234672848"/>
                  </a:ext>
                </a:extLst>
              </a:tr>
              <a:tr h="115996">
                <a:tc>
                  <a:txBody>
                    <a:bodyPr/>
                    <a:lstStyle/>
                    <a:p>
                      <a:pPr algn="l" fontAlgn="b"/>
                      <a:r>
                        <a:rPr lang="fi-FI" sz="600" u="none" strike="noStrike">
                          <a:effectLst/>
                          <a:latin typeface="Arial" panose="020B0604020202020204" pitchFamily="34" charset="0"/>
                          <a:cs typeface="Arial" panose="020B0604020202020204" pitchFamily="34" charset="0"/>
                        </a:rPr>
                        <a:t>Mynämäki</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7 637</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9 %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53 %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27 %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3 346</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26 %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a:effectLst/>
                          <a:latin typeface="Arial" panose="020B0604020202020204" pitchFamily="34" charset="0"/>
                          <a:cs typeface="Arial" panose="020B0604020202020204" pitchFamily="34" charset="0"/>
                        </a:rPr>
                        <a:t>40 %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tc>
                <a:tc>
                  <a:txBody>
                    <a:bodyPr/>
                    <a:lstStyle/>
                    <a:p>
                      <a:pPr algn="ctr" fontAlgn="b"/>
                      <a:r>
                        <a:rPr lang="fi-FI" sz="600" u="none" strike="noStrike" dirty="0">
                          <a:effectLst/>
                          <a:latin typeface="Arial" panose="020B0604020202020204" pitchFamily="34" charset="0"/>
                          <a:cs typeface="Arial" panose="020B0604020202020204" pitchFamily="34" charset="0"/>
                        </a:rPr>
                        <a:t>86 %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tc>
                <a:extLst>
                  <a:ext uri="{0D108BD9-81ED-4DB2-BD59-A6C34878D82A}">
                    <a16:rowId xmlns:a16="http://schemas.microsoft.com/office/drawing/2014/main" val="1629045414"/>
                  </a:ext>
                </a:extLst>
              </a:tr>
              <a:tr h="121797">
                <a:tc>
                  <a:txBody>
                    <a:bodyPr/>
                    <a:lstStyle/>
                    <a:p>
                      <a:pPr algn="l" fontAlgn="b"/>
                      <a:r>
                        <a:rPr lang="fi-FI" sz="600" i="1" u="none" strike="noStrike">
                          <a:effectLst/>
                          <a:latin typeface="Arial" panose="020B0604020202020204" pitchFamily="34" charset="0"/>
                          <a:cs typeface="Arial" panose="020B0604020202020204" pitchFamily="34" charset="0"/>
                        </a:rPr>
                        <a:t>uudet</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47 903</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14 %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10 %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6 %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53 %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dirty="0">
                          <a:effectLst/>
                          <a:latin typeface="Arial" panose="020B0604020202020204" pitchFamily="34" charset="0"/>
                          <a:cs typeface="Arial" panose="020B0604020202020204" pitchFamily="34" charset="0"/>
                        </a:rPr>
                        <a:t>24 %</a:t>
                      </a:r>
                      <a:endParaRPr lang="fi-FI" sz="600" b="0" i="1"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21 157</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33 %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a:effectLst/>
                          <a:latin typeface="Arial" panose="020B0604020202020204" pitchFamily="34" charset="0"/>
                          <a:cs typeface="Arial" panose="020B0604020202020204" pitchFamily="34" charset="0"/>
                        </a:rPr>
                        <a:t>47 %</a:t>
                      </a:r>
                      <a:endParaRPr lang="fi-FI" sz="600" b="0" i="1"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i="1" u="none" strike="noStrike" dirty="0">
                          <a:effectLst/>
                          <a:latin typeface="Arial" panose="020B0604020202020204" pitchFamily="34" charset="0"/>
                          <a:cs typeface="Arial" panose="020B0604020202020204" pitchFamily="34" charset="0"/>
                        </a:rPr>
                        <a:t>89 %</a:t>
                      </a:r>
                      <a:endParaRPr lang="fi-FI" sz="600" b="0" i="1"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extLst>
                  <a:ext uri="{0D108BD9-81ED-4DB2-BD59-A6C34878D82A}">
                    <a16:rowId xmlns:a16="http://schemas.microsoft.com/office/drawing/2014/main" val="2499292844"/>
                  </a:ext>
                </a:extLst>
              </a:tr>
              <a:tr h="121797">
                <a:tc>
                  <a:txBody>
                    <a:bodyPr/>
                    <a:lstStyle/>
                    <a:p>
                      <a:pPr algn="l" fontAlgn="b"/>
                      <a:r>
                        <a:rPr lang="fi-FI" sz="600" u="none" strike="noStrike">
                          <a:effectLst/>
                          <a:latin typeface="Arial" panose="020B0604020202020204" pitchFamily="34" charset="0"/>
                          <a:cs typeface="Arial" panose="020B0604020202020204" pitchFamily="34" charset="0"/>
                        </a:rPr>
                        <a:t>yhteensä</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347 358</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100 %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dirty="0">
                          <a:effectLst/>
                          <a:latin typeface="Arial" panose="020B0604020202020204" pitchFamily="34" charset="0"/>
                          <a:cs typeface="Arial" panose="020B0604020202020204" pitchFamily="34" charset="0"/>
                        </a:rPr>
                        <a:t>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ctr" fontAlgn="b"/>
                      <a:r>
                        <a:rPr lang="fi-FI" sz="600" u="none" strike="noStrike">
                          <a:effectLst/>
                          <a:latin typeface="Arial" panose="020B0604020202020204" pitchFamily="34" charset="0"/>
                          <a:cs typeface="Arial" panose="020B0604020202020204" pitchFamily="34" charset="0"/>
                        </a:rPr>
                        <a:t>148 369</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l" fontAlgn="b"/>
                      <a:r>
                        <a:rPr lang="fi-FI" sz="600" u="none" strike="noStrike">
                          <a:effectLst/>
                          <a:latin typeface="Arial" panose="020B0604020202020204" pitchFamily="34" charset="0"/>
                          <a:cs typeface="Arial" panose="020B0604020202020204" pitchFamily="34" charset="0"/>
                        </a:rPr>
                        <a:t> </a:t>
                      </a:r>
                      <a:endParaRPr lang="fi-FI" sz="600" b="0" i="0" u="none" strike="noStrike">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tc>
                  <a:txBody>
                    <a:bodyPr/>
                    <a:lstStyle/>
                    <a:p>
                      <a:pPr algn="l" fontAlgn="b"/>
                      <a:r>
                        <a:rPr lang="fi-FI" sz="600" u="none" strike="noStrike" dirty="0">
                          <a:effectLst/>
                          <a:latin typeface="Arial" panose="020B0604020202020204" pitchFamily="34" charset="0"/>
                          <a:cs typeface="Arial" panose="020B0604020202020204" pitchFamily="34" charset="0"/>
                        </a:rPr>
                        <a:t> </a:t>
                      </a:r>
                      <a:endParaRPr lang="fi-FI" sz="600" b="0" i="0" u="none" strike="noStrike" dirty="0">
                        <a:solidFill>
                          <a:srgbClr val="000000"/>
                        </a:solidFill>
                        <a:effectLst/>
                        <a:latin typeface="Arial" panose="020B0604020202020204" pitchFamily="34" charset="0"/>
                        <a:cs typeface="Arial" panose="020B0604020202020204" pitchFamily="34" charset="0"/>
                      </a:endParaRPr>
                    </a:p>
                  </a:txBody>
                  <a:tcPr marL="5465" marR="5465" marT="5465" marB="0" anchor="b">
                    <a:solidFill>
                      <a:schemeClr val="accent4"/>
                    </a:solidFill>
                  </a:tcPr>
                </a:tc>
                <a:extLst>
                  <a:ext uri="{0D108BD9-81ED-4DB2-BD59-A6C34878D82A}">
                    <a16:rowId xmlns:a16="http://schemas.microsoft.com/office/drawing/2014/main" val="1372379208"/>
                  </a:ext>
                </a:extLst>
              </a:tr>
            </a:tbl>
          </a:graphicData>
        </a:graphic>
      </p:graphicFrame>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Asukasluvut ja työssäkäynti</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1856"/>
            <a:ext cx="4032099" cy="2980183"/>
          </a:xfrm>
        </p:spPr>
        <p:txBody>
          <a:bodyPr>
            <a:normAutofit/>
          </a:bodyPr>
          <a:lstStyle/>
          <a:p>
            <a:r>
              <a:rPr lang="fi-FI"/>
              <a:t>Uuden mahdolliset jäsenkunnat muistuttavat ikärakenteeltaan muita Turun seudun kehyskuntia, ja ne ovat yhteiseltä väkiluvultaan 14 % koko Turun seudusta​. </a:t>
            </a:r>
          </a:p>
          <a:p>
            <a:r>
              <a:rPr lang="fi-FI"/>
              <a:t>Uusien jäsenkuntien työssäkäynnistä 89 % on Turun seudun sisäistä. Turkuun suuntautuva työssäkäynti on suuruudeltaan merkittävää.</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0741765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221895"/>
            <a:ext cx="4182543" cy="418688"/>
          </a:xfrm>
        </p:spPr>
        <p:txBody>
          <a:bodyPr>
            <a:normAutofit/>
          </a:bodyPr>
          <a:lstStyle/>
          <a:p>
            <a:r>
              <a:rPr lang="fi-FI" dirty="0"/>
              <a:t>Liikennöintikustannusten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725864"/>
            <a:ext cx="4032099" cy="4152507"/>
          </a:xfrm>
        </p:spPr>
        <p:txBody>
          <a:bodyPr>
            <a:normAutofit/>
          </a:bodyPr>
          <a:lstStyle/>
          <a:p>
            <a:r>
              <a:rPr lang="fi-FI" dirty="0"/>
              <a:t>Raision kannalta oleellisin muutos Maskun, Nousiaisten ja Mynämäen Föliin liittymisen myötä on Turkuun kulkevien linjojen 117, 118 ja 119 muuttuminen Fölin seutulinjoiksi. Linjoilla on </a:t>
            </a:r>
            <a:r>
              <a:rPr lang="fi-FI" b="0" i="0" dirty="0">
                <a:effectLst/>
                <a:latin typeface="Arial" panose="020B0604020202020204" pitchFamily="34" charset="0"/>
              </a:rPr>
              <a:t>merkitystä raisiolaisten matkustamiselle, sillä ne tarjoavat uusia reittivaihtoehtoja matkoilla esimerkiksi </a:t>
            </a:r>
            <a:r>
              <a:rPr lang="fi-FI" b="0" i="0" dirty="0" err="1">
                <a:effectLst/>
                <a:latin typeface="Arial" panose="020B0604020202020204" pitchFamily="34" charset="0"/>
              </a:rPr>
              <a:t>Petäsmäestä</a:t>
            </a:r>
            <a:r>
              <a:rPr lang="fi-FI" b="0" i="0" dirty="0">
                <a:effectLst/>
                <a:latin typeface="Arial" panose="020B0604020202020204" pitchFamily="34" charset="0"/>
              </a:rPr>
              <a:t> Turkuun. </a:t>
            </a:r>
            <a:r>
              <a:rPr lang="fi-FI" dirty="0"/>
              <a:t>Tällä hetkellä ko. linjat ovat ELY-keskuksen hankkimia linjoja.</a:t>
            </a:r>
          </a:p>
          <a:p>
            <a:endParaRPr lang="fi-FI" dirty="0"/>
          </a:p>
          <a:p>
            <a:r>
              <a:rPr lang="fi-FI" dirty="0"/>
              <a:t>Seutulinjojen 117, 118 ja 119 kustannukset jaetaan kuntien kesken Fölin periaatteiden mukaisesti, ja se vaikuttaa Raisiolle koituviin kustannuksiin. Toteutuvat kustannukset riippuvat myös siitä, miten kustannustaso liikenteen kilpailutuksessa määrittyisi.</a:t>
            </a:r>
          </a:p>
          <a:p>
            <a:endParaRPr lang="fi-FI" dirty="0"/>
          </a:p>
          <a:p>
            <a:r>
              <a:rPr lang="fi-FI" dirty="0">
                <a:latin typeface="Arial"/>
                <a:cs typeface="Arial"/>
              </a:rPr>
              <a:t>Maskun, Nousiaisten ja Mynämäen Föli-jäsenyyden myötä Raision nettokustannukset linjoista 117, 118 ja 119 ovat noin </a:t>
            </a:r>
            <a:r>
              <a:rPr lang="fi-FI" b="1" dirty="0">
                <a:latin typeface="Arial"/>
                <a:cs typeface="Arial"/>
              </a:rPr>
              <a:t>29 000 euroa vuodessa</a:t>
            </a:r>
            <a:r>
              <a:rPr lang="fi-FI" dirty="0">
                <a:latin typeface="Arial"/>
                <a:cs typeface="Arial"/>
              </a:rPr>
              <a:t>. Luku perustuu raisiolaisten matkustusosuuteen kyseisillä linjoilla, ja siinä on otettu huomioon linjoilta saadut kertalippu- ja arvokorttitulot.</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574523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82146"/>
            <a:ext cx="4032099" cy="418688"/>
          </a:xfrm>
        </p:spPr>
        <p:txBody>
          <a:bodyPr>
            <a:normAutofit/>
          </a:bodyPr>
          <a:lstStyle/>
          <a:p>
            <a:r>
              <a:rPr lang="fi-FI" dirty="0"/>
              <a:t>Tuloissa tapahtuvat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79368"/>
            <a:ext cx="4032099" cy="3541079"/>
          </a:xfrm>
        </p:spPr>
        <p:txBody>
          <a:bodyPr vert="horz" lIns="91440" tIns="45720" rIns="91440" bIns="45720" rtlCol="0" anchor="t">
            <a:normAutofit fontScale="92500"/>
          </a:bodyPr>
          <a:lstStyle/>
          <a:p>
            <a:pPr marL="7620"/>
            <a:r>
              <a:rPr lang="fi-FI" dirty="0">
                <a:latin typeface="Arial"/>
                <a:cs typeface="Arial"/>
              </a:rPr>
              <a:t>Maskun, Nousiaisten ja Mynämäen Föliin liittymisen myötä raisiolaiset käyttävät Fölin lippuja matkoillaan ko. kuntiin. Tämä nostaa Raision kausikorttituloja noin </a:t>
            </a:r>
            <a:r>
              <a:rPr lang="fi-FI" b="1" dirty="0">
                <a:latin typeface="Arial"/>
                <a:cs typeface="Arial"/>
              </a:rPr>
              <a:t>3 000 euroa vuodessa</a:t>
            </a:r>
            <a:r>
              <a:rPr lang="fi-FI" dirty="0">
                <a:latin typeface="Arial"/>
                <a:cs typeface="Arial"/>
              </a:rPr>
              <a:t>.</a:t>
            </a:r>
          </a:p>
          <a:p>
            <a:pPr marL="7620"/>
            <a:endParaRPr lang="fi-FI" dirty="0">
              <a:latin typeface="Arial"/>
              <a:cs typeface="Arial"/>
            </a:endParaRPr>
          </a:p>
          <a:p>
            <a:pPr marL="7620"/>
            <a:r>
              <a:rPr lang="fi-FI" dirty="0">
                <a:latin typeface="Arial"/>
                <a:cs typeface="Arial"/>
              </a:rPr>
              <a:t>Raision osuus liikenteen järjestämisen kustannuksista alenee, kun useampia kuntia on jakamassa kustannuksia. Alenema on noin </a:t>
            </a:r>
            <a:br>
              <a:rPr lang="fi-FI" dirty="0">
                <a:latin typeface="Arial"/>
                <a:cs typeface="Arial"/>
              </a:rPr>
            </a:br>
            <a:r>
              <a:rPr lang="fi-FI" b="1" dirty="0">
                <a:latin typeface="Arial"/>
                <a:cs typeface="Arial"/>
              </a:rPr>
              <a:t>3 000–18 000 euroa vuodessa</a:t>
            </a:r>
            <a:r>
              <a:rPr lang="fi-FI" dirty="0">
                <a:latin typeface="Arial"/>
                <a:cs typeface="Arial"/>
              </a:rPr>
              <a:t>. Alenema on sitä suurempi, mitä useampia kuntia liittyy Fölin jäseneksi.</a:t>
            </a:r>
          </a:p>
          <a:p>
            <a:pPr marL="7620"/>
            <a:endParaRPr lang="fi-FI" dirty="0">
              <a:latin typeface="Arial"/>
              <a:cs typeface="Arial"/>
            </a:endParaRPr>
          </a:p>
          <a:p>
            <a:pPr marL="7620"/>
            <a:r>
              <a:rPr lang="fi-FI" dirty="0"/>
              <a:t>Raisiolle tulevan valtionrahan suuruus kasvaa MAL-sopimuskauden ajaksi Föliin liittyvien kuntien lukumäärästä riippuen </a:t>
            </a:r>
            <a:r>
              <a:rPr lang="fi-FI" b="1" dirty="0"/>
              <a:t>0–34 000 euroa vuodessa.</a:t>
            </a:r>
            <a:r>
              <a:rPr lang="fi-FI" dirty="0">
                <a:latin typeface="Arial"/>
                <a:cs typeface="Arial"/>
              </a:rPr>
              <a:t> Kasvu on sitä suurempi, mitä useampia kuntia liittyy Fölin jäseneksi. Erityisesti Paraisten liittyminen Fölin jäseneksi nostaa valtionrahan suuruutta.</a:t>
            </a:r>
          </a:p>
          <a:p>
            <a:pPr marL="7620"/>
            <a:endParaRPr lang="fi-FI" dirty="0">
              <a:latin typeface="Arial"/>
              <a:cs typeface="Arial"/>
            </a:endParaRPr>
          </a:p>
          <a:p>
            <a:pPr marL="7620"/>
            <a:r>
              <a:rPr lang="fi-FI" dirty="0"/>
              <a:t>Lisäksi uudet kunnat tulevat jakamaan yhteisten investointien kustannuksia, josta myös Raisio hyötyy.</a:t>
            </a:r>
            <a:endParaRPr lang="fi-FI" dirty="0">
              <a:latin typeface="Arial"/>
              <a:cs typeface="Aria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421868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725864"/>
            <a:ext cx="4378754" cy="4417636"/>
          </a:xfrm>
        </p:spPr>
        <p:txBody>
          <a:bodyPr>
            <a:normAutofit fontScale="92500"/>
          </a:bodyPr>
          <a:lstStyle/>
          <a:p>
            <a:r>
              <a:rPr lang="fi-FI" b="1" dirty="0"/>
              <a:t>Asiakas</a:t>
            </a:r>
          </a:p>
          <a:p>
            <a:pPr marL="179388" indent="-171450">
              <a:buFont typeface="Arial" panose="020B0604020202020204" pitchFamily="34" charset="0"/>
              <a:buChar char="•"/>
            </a:pPr>
            <a:r>
              <a:rPr lang="fi-FI" dirty="0"/>
              <a:t>Raision palvelu paranee etenkin </a:t>
            </a:r>
            <a:r>
              <a:rPr lang="fi-FI" dirty="0" err="1"/>
              <a:t>Petäsmäen</a:t>
            </a:r>
            <a:r>
              <a:rPr lang="fi-FI" dirty="0"/>
              <a:t> alueella, kun nykyisiä seutulinjoja muuttuu Fölin linjoiksi, lisäksi asukkaat pääsevät samoilla lipuilla laajemmalle alueelle: joukkoliikenteen käyttö kasvaa </a:t>
            </a:r>
          </a:p>
          <a:p>
            <a:r>
              <a:rPr lang="fi-FI" b="1" dirty="0"/>
              <a:t>Elinkeinoelämä</a:t>
            </a:r>
            <a:endParaRPr lang="fi-FI" dirty="0"/>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r>
              <a:rPr lang="fi-FI" b="1" dirty="0"/>
              <a:t>Kustannukset</a:t>
            </a:r>
          </a:p>
          <a:p>
            <a:pPr marL="179388" indent="-171450">
              <a:buFont typeface="Arial" panose="020B0604020202020204" pitchFamily="34" charset="0"/>
              <a:buChar char="•"/>
            </a:pPr>
            <a:r>
              <a:rPr lang="fi-FI" dirty="0"/>
              <a:t>Raision nettokustannukset joukkoliikenteestä kasvavat Maskun, Nousiaisten ja Mynämäen liittyessä Föliin noin </a:t>
            </a:r>
            <a:r>
              <a:rPr lang="fi-FI" b="1" dirty="0"/>
              <a:t>4 000–21 000 </a:t>
            </a:r>
            <a:r>
              <a:rPr lang="fi-FI" dirty="0"/>
              <a:t>eurolla vuodessa (15 000–24 000 eurolla, mikäli </a:t>
            </a:r>
            <a:r>
              <a:rPr lang="fi-FI" dirty="0">
                <a:latin typeface="Arial"/>
                <a:cs typeface="Arial"/>
              </a:rPr>
              <a:t>valtionraha jatkossa vakio 5,7 euroa / asukas)</a:t>
            </a:r>
            <a:r>
              <a:rPr lang="fi-FI" dirty="0"/>
              <a:t>. Kasvu perustuu raisiolaisten matkoihin ko. kuntiin, ja on sitä pienempi, mitä useampi kunta valtatien 8 suunnalla liittyy Föliin.</a:t>
            </a:r>
          </a:p>
          <a:p>
            <a:pPr marL="179388" indent="-171450">
              <a:buFont typeface="Arial" panose="020B0604020202020204" pitchFamily="34" charset="0"/>
              <a:buChar char="•"/>
            </a:pPr>
            <a:r>
              <a:rPr lang="fi-FI" dirty="0"/>
              <a:t>Mikäli vain Paimio ja Parainen liittyvät, alenevat Raision nettokustannukset </a:t>
            </a:r>
            <a:r>
              <a:rPr lang="fi-FI" b="1" dirty="0"/>
              <a:t>33 000 </a:t>
            </a:r>
            <a:r>
              <a:rPr lang="fi-FI" dirty="0"/>
              <a:t>eurolla vuodessa (17 000 eurolla, mikäli </a:t>
            </a:r>
            <a:r>
              <a:rPr lang="fi-FI" dirty="0">
                <a:latin typeface="Arial"/>
                <a:cs typeface="Arial"/>
              </a:rPr>
              <a:t>valtionraha asukasta kohden nykytasolla)</a:t>
            </a:r>
            <a:r>
              <a:rPr lang="fi-FI" dirty="0"/>
              <a:t>. Tämä johtuu siitä, että kustannuksia ei juurikaan tule johtuen raisiolaisten vähäisestä matkamäärästä Paimion ja Paraisten suuntaan, mutta Raisio pääsee hyötymään liikenteen järjestämisen kustannusten alenemisesta ja valtionrahan suuruuden kasvusta.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333562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Turku</a:t>
            </a:r>
          </a:p>
        </p:txBody>
      </p:sp>
    </p:spTree>
    <p:extLst>
      <p:ext uri="{BB962C8B-B14F-4D97-AF65-F5344CB8AC3E}">
        <p14:creationId xmlns:p14="http://schemas.microsoft.com/office/powerpoint/2010/main" val="13815758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282804" y="43590"/>
            <a:ext cx="4182543" cy="418688"/>
          </a:xfrm>
        </p:spPr>
        <p:txBody>
          <a:bodyPr>
            <a:normAutofit/>
          </a:bodyPr>
          <a:lstStyle/>
          <a:p>
            <a:r>
              <a:rPr lang="fi-FI" dirty="0"/>
              <a:t>Liikennöintikustannusten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282804" y="455134"/>
            <a:ext cx="4590854" cy="4552632"/>
          </a:xfrm>
        </p:spPr>
        <p:txBody>
          <a:bodyPr>
            <a:normAutofit fontScale="92500"/>
          </a:bodyPr>
          <a:lstStyle/>
          <a:p>
            <a:r>
              <a:rPr lang="fi-FI" dirty="0"/>
              <a:t>Paimion ja Paraisten Föliin liittymisen myötä Turkuun kulkevat linjat 703–709 (Paimio) ja 801–903 (Parainen) muuttuvat kokonaan Fölin seutulinjoiksi. Maskun, Nousiaisten ja Mynämäen Föliin liittymisen myötä Turkuun kulkevat linjat 117, 118 ja 119 muuttuvat Fölin seutulinjoiksi. </a:t>
            </a:r>
          </a:p>
          <a:p>
            <a:pPr marL="7620"/>
            <a:endParaRPr lang="fi-FI" dirty="0">
              <a:latin typeface="Arial"/>
              <a:cs typeface="Arial"/>
            </a:endParaRPr>
          </a:p>
          <a:p>
            <a:pPr marL="7620"/>
            <a:r>
              <a:rPr lang="fi-FI" dirty="0">
                <a:latin typeface="Arial"/>
                <a:cs typeface="Arial"/>
              </a:rPr>
              <a:t>Paimion Föli-jäsenyyden myötä Turun nettokustannukset linjoista 703–709 ovat noin 228 000 euroa vuodessa. Turku maksaa tällä hetkellä noin 162 000 euroa näistä linjoista. Muutos nettokustannuksissa on noin </a:t>
            </a:r>
            <a:r>
              <a:rPr lang="fi-FI" b="1" dirty="0">
                <a:latin typeface="Arial"/>
                <a:cs typeface="Arial"/>
              </a:rPr>
              <a:t>67 000 euroa vuodessa</a:t>
            </a:r>
            <a:r>
              <a:rPr lang="fi-FI" dirty="0">
                <a:latin typeface="Arial"/>
                <a:cs typeface="Arial"/>
              </a:rPr>
              <a:t>. </a:t>
            </a:r>
            <a:endParaRPr lang="en-US" dirty="0"/>
          </a:p>
          <a:p>
            <a:pPr marL="7620"/>
            <a:endParaRPr lang="fi-FI" dirty="0">
              <a:latin typeface="Arial"/>
              <a:cs typeface="Arial"/>
            </a:endParaRPr>
          </a:p>
          <a:p>
            <a:pPr marL="7620"/>
            <a:r>
              <a:rPr lang="fi-FI" dirty="0">
                <a:latin typeface="Arial"/>
                <a:cs typeface="Arial"/>
              </a:rPr>
              <a:t>Paraisten Föli-jäsenyyden myötä Turun nettokustannukset linjoista 801–903 ovat noin 345 000 euroa vuodessa. Turku maksaa tällä hetkellä noin 9 000 euroa näistä linjoista. Muutos nettokustannuksissa on noin </a:t>
            </a:r>
            <a:r>
              <a:rPr lang="fi-FI" b="1" dirty="0">
                <a:latin typeface="Arial"/>
                <a:cs typeface="Arial"/>
              </a:rPr>
              <a:t>336 000 euroa vuodessa</a:t>
            </a:r>
            <a:r>
              <a:rPr lang="fi-FI" dirty="0">
                <a:latin typeface="Arial"/>
                <a:cs typeface="Arial"/>
              </a:rPr>
              <a:t>. Kustannusosuudet määräytyvät matkustussuoritteiden perusteella, joten Turun kustannusten kasvu johtuu turkulaisten matkojen suhteellisen suuresta osuudesta Paraisten linjastossa. Jatkossa myöskään ELY-keskus ei </a:t>
            </a:r>
            <a:r>
              <a:rPr lang="fi-FI" dirty="0"/>
              <a:t>enää osallistu linjojen kustannuksiin, ja lisäksi </a:t>
            </a:r>
            <a:r>
              <a:rPr lang="fi-FI" dirty="0">
                <a:latin typeface="Arial"/>
                <a:cs typeface="Arial"/>
              </a:rPr>
              <a:t>Paraisten suunnan linjojen </a:t>
            </a:r>
            <a:r>
              <a:rPr lang="fi-FI" dirty="0"/>
              <a:t>kesäajan kertalipputulot pienenevät.</a:t>
            </a:r>
          </a:p>
          <a:p>
            <a:pPr marL="7620"/>
            <a:endParaRPr lang="fi-FI" dirty="0">
              <a:latin typeface="Arial"/>
              <a:cs typeface="Arial"/>
            </a:endParaRPr>
          </a:p>
          <a:p>
            <a:pPr marL="7620"/>
            <a:r>
              <a:rPr lang="fi-FI" dirty="0">
                <a:latin typeface="Arial"/>
                <a:cs typeface="Arial"/>
              </a:rPr>
              <a:t>Maskun, Nousiaisten ja Mynämäen Föli-jäsenyyden myötä Turun netto-kustannukset linjoista 117, 118 ja 119 ovat </a:t>
            </a:r>
            <a:r>
              <a:rPr lang="fi-FI" b="1" dirty="0">
                <a:latin typeface="Arial"/>
                <a:cs typeface="Arial"/>
              </a:rPr>
              <a:t>94 000–188 000 euroa vuodessa</a:t>
            </a:r>
            <a:r>
              <a:rPr lang="fi-FI" dirty="0"/>
              <a:t>, ja on sitä suurempi, mitä useampi kunta valtatien 8 suunnalla liittyy Föliin</a:t>
            </a:r>
            <a:r>
              <a:rPr lang="fi-FI" dirty="0">
                <a:latin typeface="Arial"/>
                <a:cs typeface="Arial"/>
              </a:rPr>
              <a:t>. </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407533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B02F0B-69D4-F64C-B029-4A623B9EEF5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Matkustajamääräarviot</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536570"/>
            <a:ext cx="4032099" cy="1684938"/>
          </a:xfrm>
        </p:spPr>
        <p:txBody>
          <a:bodyPr>
            <a:normAutofit/>
          </a:bodyPr>
          <a:lstStyle/>
          <a:p>
            <a:r>
              <a:rPr lang="fi-FI" dirty="0"/>
              <a:t>Fölin laajeneminen Paimiolle ja Paraisille tarkoittaa, että mm. Turun asukkaat pääsevät kulkemaan samoilla edullisilla lipuilla laajemmalla alueella ja joukkoliikenteen käyttö kasvaa.</a:t>
            </a:r>
          </a:p>
          <a:p>
            <a:endParaRPr lang="fi-FI" dirty="0"/>
          </a:p>
          <a:p>
            <a:r>
              <a:rPr lang="fi-FI" dirty="0"/>
              <a:t>Oheisessa taulukossa on nykyiset matkamäärät Fölin alueella kulkevilla Paimion suunnan ja Paraisten suunnan linjoilla, sekä arvio matkamääristä, kun Föli on laajentunut ko. kuntiin.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graphicFrame>
        <p:nvGraphicFramePr>
          <p:cNvPr id="6" name="Table 5">
            <a:extLst>
              <a:ext uri="{FF2B5EF4-FFF2-40B4-BE49-F238E27FC236}">
                <a16:creationId xmlns:a16="http://schemas.microsoft.com/office/drawing/2014/main" id="{3CB343E0-2A49-42B8-845C-862BC662CF59}"/>
              </a:ext>
            </a:extLst>
          </p:cNvPr>
          <p:cNvGraphicFramePr>
            <a:graphicFrameLocks noGrp="1"/>
          </p:cNvGraphicFramePr>
          <p:nvPr/>
        </p:nvGraphicFramePr>
        <p:xfrm>
          <a:off x="380954" y="3200400"/>
          <a:ext cx="4585995" cy="685610"/>
        </p:xfrm>
        <a:graphic>
          <a:graphicData uri="http://schemas.openxmlformats.org/drawingml/2006/table">
            <a:tbl>
              <a:tblPr>
                <a:tableStyleId>{5C22544A-7EE6-4342-B048-85BDC9FD1C3A}</a:tableStyleId>
              </a:tblPr>
              <a:tblGrid>
                <a:gridCol w="987876">
                  <a:extLst>
                    <a:ext uri="{9D8B030D-6E8A-4147-A177-3AD203B41FA5}">
                      <a16:colId xmlns:a16="http://schemas.microsoft.com/office/drawing/2014/main" val="2366384471"/>
                    </a:ext>
                  </a:extLst>
                </a:gridCol>
                <a:gridCol w="514017">
                  <a:extLst>
                    <a:ext uri="{9D8B030D-6E8A-4147-A177-3AD203B41FA5}">
                      <a16:colId xmlns:a16="http://schemas.microsoft.com/office/drawing/2014/main" val="3081218033"/>
                    </a:ext>
                  </a:extLst>
                </a:gridCol>
                <a:gridCol w="514017">
                  <a:extLst>
                    <a:ext uri="{9D8B030D-6E8A-4147-A177-3AD203B41FA5}">
                      <a16:colId xmlns:a16="http://schemas.microsoft.com/office/drawing/2014/main" val="2642777516"/>
                    </a:ext>
                  </a:extLst>
                </a:gridCol>
                <a:gridCol w="514017">
                  <a:extLst>
                    <a:ext uri="{9D8B030D-6E8A-4147-A177-3AD203B41FA5}">
                      <a16:colId xmlns:a16="http://schemas.microsoft.com/office/drawing/2014/main" val="3976611033"/>
                    </a:ext>
                  </a:extLst>
                </a:gridCol>
                <a:gridCol w="514017">
                  <a:extLst>
                    <a:ext uri="{9D8B030D-6E8A-4147-A177-3AD203B41FA5}">
                      <a16:colId xmlns:a16="http://schemas.microsoft.com/office/drawing/2014/main" val="934615320"/>
                    </a:ext>
                  </a:extLst>
                </a:gridCol>
                <a:gridCol w="514017">
                  <a:extLst>
                    <a:ext uri="{9D8B030D-6E8A-4147-A177-3AD203B41FA5}">
                      <a16:colId xmlns:a16="http://schemas.microsoft.com/office/drawing/2014/main" val="3634954296"/>
                    </a:ext>
                  </a:extLst>
                </a:gridCol>
                <a:gridCol w="514017">
                  <a:extLst>
                    <a:ext uri="{9D8B030D-6E8A-4147-A177-3AD203B41FA5}">
                      <a16:colId xmlns:a16="http://schemas.microsoft.com/office/drawing/2014/main" val="917004297"/>
                    </a:ext>
                  </a:extLst>
                </a:gridCol>
                <a:gridCol w="514017">
                  <a:extLst>
                    <a:ext uri="{9D8B030D-6E8A-4147-A177-3AD203B41FA5}">
                      <a16:colId xmlns:a16="http://schemas.microsoft.com/office/drawing/2014/main" val="273527034"/>
                    </a:ext>
                  </a:extLst>
                </a:gridCol>
              </a:tblGrid>
              <a:tr h="117367">
                <a:tc gridSpan="8">
                  <a:txBody>
                    <a:bodyPr/>
                    <a:lstStyle/>
                    <a:p>
                      <a:pPr algn="l" fontAlgn="b"/>
                      <a:r>
                        <a:rPr lang="fi-FI" sz="700" u="none" strike="noStrike" dirty="0">
                          <a:effectLst/>
                          <a:latin typeface="Arial" panose="020B0604020202020204" pitchFamily="34" charset="0"/>
                          <a:cs typeface="Arial" panose="020B0604020202020204" pitchFamily="34" charset="0"/>
                        </a:rPr>
                        <a:t>Fölin kausilippunousuarvio linjoille 703-709 vuositasolla</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3859400072"/>
                  </a:ext>
                </a:extLst>
              </a:tr>
              <a:tr h="272276">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turkulaiset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kaarinalaiset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err="1">
                          <a:effectLst/>
                          <a:latin typeface="Arial" panose="020B0604020202020204" pitchFamily="34" charset="0"/>
                          <a:cs typeface="Arial" panose="020B0604020202020204" pitchFamily="34" charset="0"/>
                        </a:rPr>
                        <a:t>naantali</a:t>
                      </a:r>
                      <a:r>
                        <a:rPr lang="fi-FI" sz="700" u="none" strike="noStrike" dirty="0">
                          <a:effectLst/>
                          <a:latin typeface="Arial" panose="020B0604020202020204" pitchFamily="34" charset="0"/>
                          <a:cs typeface="Arial" panose="020B0604020202020204" pitchFamily="34" charset="0"/>
                        </a:rPr>
                        <a:t>-laiset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raisiolaiset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ruskolaiset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paimiolaiset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225300034"/>
                  </a:ext>
                </a:extLst>
              </a:tr>
              <a:tr h="155460">
                <a:tc>
                  <a:txBody>
                    <a:bodyPr/>
                    <a:lstStyle/>
                    <a:p>
                      <a:pPr algn="l" fontAlgn="b"/>
                      <a:r>
                        <a:rPr lang="fi-FI" sz="700" u="none" strike="noStrike" dirty="0">
                          <a:effectLst/>
                          <a:latin typeface="Arial" panose="020B0604020202020204" pitchFamily="34" charset="0"/>
                          <a:cs typeface="Arial" panose="020B0604020202020204" pitchFamily="34" charset="0"/>
                        </a:rPr>
                        <a:t>vuoden 2019 nousut: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60 632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78 854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1 054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640</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061967640"/>
                  </a:ext>
                </a:extLst>
              </a:tr>
              <a:tr h="140507">
                <a:tc>
                  <a:txBody>
                    <a:bodyPr/>
                    <a:lstStyle/>
                    <a:p>
                      <a:pPr algn="l" fontAlgn="b"/>
                      <a:r>
                        <a:rPr lang="fi-FI" sz="700" u="none" strike="noStrike" dirty="0">
                          <a:effectLst/>
                          <a:latin typeface="Arial" panose="020B0604020202020204" pitchFamily="34" charset="0"/>
                          <a:cs typeface="Arial" panose="020B0604020202020204" pitchFamily="34" charset="0"/>
                        </a:rPr>
                        <a:t>Paimio Fölissä:</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71 021</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80 978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1 865</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1 054</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1 742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680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59 198</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3410427513"/>
                  </a:ext>
                </a:extLst>
              </a:tr>
            </a:tbl>
          </a:graphicData>
        </a:graphic>
      </p:graphicFrame>
      <p:graphicFrame>
        <p:nvGraphicFramePr>
          <p:cNvPr id="7" name="Table 6">
            <a:extLst>
              <a:ext uri="{FF2B5EF4-FFF2-40B4-BE49-F238E27FC236}">
                <a16:creationId xmlns:a16="http://schemas.microsoft.com/office/drawing/2014/main" id="{404B175F-14B6-4056-ADCF-DA44C86EAB27}"/>
              </a:ext>
            </a:extLst>
          </p:cNvPr>
          <p:cNvGraphicFramePr>
            <a:graphicFrameLocks noGrp="1"/>
          </p:cNvGraphicFramePr>
          <p:nvPr/>
        </p:nvGraphicFramePr>
        <p:xfrm>
          <a:off x="384692" y="4067666"/>
          <a:ext cx="4582257" cy="685610"/>
        </p:xfrm>
        <a:graphic>
          <a:graphicData uri="http://schemas.openxmlformats.org/drawingml/2006/table">
            <a:tbl>
              <a:tblPr>
                <a:tableStyleId>{5C22544A-7EE6-4342-B048-85BDC9FD1C3A}</a:tableStyleId>
              </a:tblPr>
              <a:tblGrid>
                <a:gridCol w="987071">
                  <a:extLst>
                    <a:ext uri="{9D8B030D-6E8A-4147-A177-3AD203B41FA5}">
                      <a16:colId xmlns:a16="http://schemas.microsoft.com/office/drawing/2014/main" val="845216614"/>
                    </a:ext>
                  </a:extLst>
                </a:gridCol>
                <a:gridCol w="513598">
                  <a:extLst>
                    <a:ext uri="{9D8B030D-6E8A-4147-A177-3AD203B41FA5}">
                      <a16:colId xmlns:a16="http://schemas.microsoft.com/office/drawing/2014/main" val="2321915113"/>
                    </a:ext>
                  </a:extLst>
                </a:gridCol>
                <a:gridCol w="513598">
                  <a:extLst>
                    <a:ext uri="{9D8B030D-6E8A-4147-A177-3AD203B41FA5}">
                      <a16:colId xmlns:a16="http://schemas.microsoft.com/office/drawing/2014/main" val="2647234029"/>
                    </a:ext>
                  </a:extLst>
                </a:gridCol>
                <a:gridCol w="513598">
                  <a:extLst>
                    <a:ext uri="{9D8B030D-6E8A-4147-A177-3AD203B41FA5}">
                      <a16:colId xmlns:a16="http://schemas.microsoft.com/office/drawing/2014/main" val="3656690564"/>
                    </a:ext>
                  </a:extLst>
                </a:gridCol>
                <a:gridCol w="513598">
                  <a:extLst>
                    <a:ext uri="{9D8B030D-6E8A-4147-A177-3AD203B41FA5}">
                      <a16:colId xmlns:a16="http://schemas.microsoft.com/office/drawing/2014/main" val="969871676"/>
                    </a:ext>
                  </a:extLst>
                </a:gridCol>
                <a:gridCol w="513598">
                  <a:extLst>
                    <a:ext uri="{9D8B030D-6E8A-4147-A177-3AD203B41FA5}">
                      <a16:colId xmlns:a16="http://schemas.microsoft.com/office/drawing/2014/main" val="2001364158"/>
                    </a:ext>
                  </a:extLst>
                </a:gridCol>
                <a:gridCol w="513598">
                  <a:extLst>
                    <a:ext uri="{9D8B030D-6E8A-4147-A177-3AD203B41FA5}">
                      <a16:colId xmlns:a16="http://schemas.microsoft.com/office/drawing/2014/main" val="1939969893"/>
                    </a:ext>
                  </a:extLst>
                </a:gridCol>
                <a:gridCol w="513598">
                  <a:extLst>
                    <a:ext uri="{9D8B030D-6E8A-4147-A177-3AD203B41FA5}">
                      <a16:colId xmlns:a16="http://schemas.microsoft.com/office/drawing/2014/main" val="1850871585"/>
                    </a:ext>
                  </a:extLst>
                </a:gridCol>
              </a:tblGrid>
              <a:tr h="136770">
                <a:tc gridSpan="8">
                  <a:txBody>
                    <a:bodyPr/>
                    <a:lstStyle/>
                    <a:p>
                      <a:pPr algn="l" fontAlgn="b"/>
                      <a:r>
                        <a:rPr lang="fi-FI" sz="700" u="none" strike="noStrike" dirty="0">
                          <a:effectLst/>
                          <a:latin typeface="Arial" panose="020B0604020202020204" pitchFamily="34" charset="0"/>
                          <a:cs typeface="Arial" panose="020B0604020202020204" pitchFamily="34" charset="0"/>
                        </a:rPr>
                        <a:t>Fölin kausilippunousuarvio linjoille 801-903 vuositasolla</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a:effectLst/>
                        </a:rPr>
                        <a:t> </a:t>
                      </a:r>
                      <a:endParaRPr lang="fi-FI" sz="700" b="0" i="0" u="none" strike="noStrike">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tc hMerge="1">
                  <a:txBody>
                    <a:bodyPr/>
                    <a:lstStyle/>
                    <a:p>
                      <a:pPr algn="l" fontAlgn="b"/>
                      <a:r>
                        <a:rPr lang="fi-FI" sz="700" u="none" strike="noStrike" dirty="0">
                          <a:effectLst/>
                        </a:rPr>
                        <a:t> </a:t>
                      </a:r>
                      <a:endParaRPr lang="fi-FI" sz="700" b="0" i="0" u="none" strike="noStrike" dirty="0">
                        <a:solidFill>
                          <a:srgbClr val="000000"/>
                        </a:solidFill>
                        <a:effectLst/>
                        <a:latin typeface="Arial" panose="020B0604020202020204" pitchFamily="34" charset="0"/>
                      </a:endParaRPr>
                    </a:p>
                  </a:txBody>
                  <a:tcPr marL="7074" marR="7074" marT="7074" marB="0" anchor="b"/>
                </a:tc>
                <a:extLst>
                  <a:ext uri="{0D108BD9-81ED-4DB2-BD59-A6C34878D82A}">
                    <a16:rowId xmlns:a16="http://schemas.microsoft.com/office/drawing/2014/main" val="2157591446"/>
                  </a:ext>
                </a:extLst>
              </a:tr>
              <a:tr h="234913">
                <a:tc>
                  <a:txBody>
                    <a:bodyPr/>
                    <a:lstStyle/>
                    <a:p>
                      <a:pPr algn="l" fontAlgn="b"/>
                      <a:r>
                        <a:rPr lang="fi-FI" sz="700" u="none" strike="noStrike">
                          <a:effectLst/>
                          <a:latin typeface="Arial" panose="020B0604020202020204" pitchFamily="34" charset="0"/>
                          <a:cs typeface="Arial" panose="020B0604020202020204" pitchFamily="34" charset="0"/>
                        </a:rPr>
                        <a:t> </a:t>
                      </a:r>
                      <a:endParaRPr lang="fi-FI" sz="700" b="1"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turkulaiset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kaarinalaiset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lietolaiset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a:effectLst/>
                          <a:latin typeface="Arial" panose="020B0604020202020204" pitchFamily="34" charset="0"/>
                          <a:cs typeface="Arial" panose="020B0604020202020204" pitchFamily="34" charset="0"/>
                        </a:rPr>
                        <a:t>naantali-laiset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raisiolaiset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ruskolaiset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tc>
                  <a:txBody>
                    <a:bodyPr/>
                    <a:lstStyle/>
                    <a:p>
                      <a:pPr algn="l" fontAlgn="b"/>
                      <a:r>
                        <a:rPr lang="fi-FI" sz="700" u="none" strike="noStrike" dirty="0">
                          <a:effectLst/>
                          <a:latin typeface="Arial" panose="020B0604020202020204" pitchFamily="34" charset="0"/>
                          <a:cs typeface="Arial" panose="020B0604020202020204" pitchFamily="34" charset="0"/>
                        </a:rPr>
                        <a:t>paraislaiset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solidFill>
                      <a:schemeClr val="accent4"/>
                    </a:solidFill>
                  </a:tcPr>
                </a:tc>
                <a:extLst>
                  <a:ext uri="{0D108BD9-81ED-4DB2-BD59-A6C34878D82A}">
                    <a16:rowId xmlns:a16="http://schemas.microsoft.com/office/drawing/2014/main" val="1559497527"/>
                  </a:ext>
                </a:extLst>
              </a:tr>
              <a:tr h="191844">
                <a:tc>
                  <a:txBody>
                    <a:bodyPr/>
                    <a:lstStyle/>
                    <a:p>
                      <a:pPr algn="l" fontAlgn="b"/>
                      <a:r>
                        <a:rPr lang="fi-FI" sz="700" u="none" strike="noStrike">
                          <a:effectLst/>
                          <a:latin typeface="Arial" panose="020B0604020202020204" pitchFamily="34" charset="0"/>
                          <a:cs typeface="Arial" panose="020B0604020202020204" pitchFamily="34" charset="0"/>
                        </a:rPr>
                        <a:t>vuoden 2019 nousut:</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93 182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80 758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3 060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1 102</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3 440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850</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509123239"/>
                  </a:ext>
                </a:extLst>
              </a:tr>
              <a:tr h="122083">
                <a:tc>
                  <a:txBody>
                    <a:bodyPr/>
                    <a:lstStyle/>
                    <a:p>
                      <a:pPr algn="l" fontAlgn="b"/>
                      <a:r>
                        <a:rPr lang="fi-FI" sz="700" u="none" strike="noStrike">
                          <a:effectLst/>
                          <a:latin typeface="Arial" panose="020B0604020202020204" pitchFamily="34" charset="0"/>
                          <a:cs typeface="Arial" panose="020B0604020202020204" pitchFamily="34" charset="0"/>
                        </a:rPr>
                        <a:t>Parainen Fölissä:</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134 873</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88 098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3 237</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1 120</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3 548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a:effectLst/>
                          <a:latin typeface="Arial" panose="020B0604020202020204" pitchFamily="34" charset="0"/>
                          <a:cs typeface="Arial" panose="020B0604020202020204" pitchFamily="34" charset="0"/>
                        </a:rPr>
                        <a:t>858</a:t>
                      </a:r>
                      <a:endParaRPr lang="fi-FI" sz="700" b="0" i="0" u="none" strike="noStrike">
                        <a:solidFill>
                          <a:srgbClr val="000000"/>
                        </a:solidFill>
                        <a:effectLst/>
                        <a:latin typeface="Arial" panose="020B0604020202020204" pitchFamily="34" charset="0"/>
                        <a:cs typeface="Arial" panose="020B0604020202020204" pitchFamily="34" charset="0"/>
                      </a:endParaRPr>
                    </a:p>
                  </a:txBody>
                  <a:tcPr marL="7074" marR="7074" marT="7074" marB="0" anchor="b"/>
                </a:tc>
                <a:tc>
                  <a:txBody>
                    <a:bodyPr/>
                    <a:lstStyle/>
                    <a:p>
                      <a:pPr algn="l" fontAlgn="b"/>
                      <a:r>
                        <a:rPr lang="fi-FI" sz="700" u="none" strike="noStrike" dirty="0">
                          <a:effectLst/>
                          <a:latin typeface="Arial" panose="020B0604020202020204" pitchFamily="34" charset="0"/>
                          <a:cs typeface="Arial" panose="020B0604020202020204" pitchFamily="34" charset="0"/>
                        </a:rPr>
                        <a:t>186 844</a:t>
                      </a:r>
                      <a:endParaRPr lang="fi-FI" sz="700" b="0" i="0" u="none" strike="noStrike" dirty="0">
                        <a:solidFill>
                          <a:srgbClr val="000000"/>
                        </a:solidFill>
                        <a:effectLst/>
                        <a:latin typeface="Arial" panose="020B0604020202020204" pitchFamily="34" charset="0"/>
                        <a:cs typeface="Arial" panose="020B0604020202020204" pitchFamily="34" charset="0"/>
                      </a:endParaRPr>
                    </a:p>
                  </a:txBody>
                  <a:tcPr marL="7074" marR="7074" marT="7074" marB="0" anchor="b"/>
                </a:tc>
                <a:extLst>
                  <a:ext uri="{0D108BD9-81ED-4DB2-BD59-A6C34878D82A}">
                    <a16:rowId xmlns:a16="http://schemas.microsoft.com/office/drawing/2014/main" val="1500056307"/>
                  </a:ext>
                </a:extLst>
              </a:tr>
            </a:tbl>
          </a:graphicData>
        </a:graphic>
      </p:graphicFrame>
    </p:spTree>
    <p:extLst>
      <p:ext uri="{BB962C8B-B14F-4D97-AF65-F5344CB8AC3E}">
        <p14:creationId xmlns:p14="http://schemas.microsoft.com/office/powerpoint/2010/main" val="41085907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273741"/>
            <a:ext cx="4032099" cy="418688"/>
          </a:xfrm>
        </p:spPr>
        <p:txBody>
          <a:bodyPr>
            <a:normAutofit/>
          </a:bodyPr>
          <a:lstStyle/>
          <a:p>
            <a:r>
              <a:rPr lang="fi-FI" dirty="0"/>
              <a:t>Tuloissa tapahtuvat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372359" y="711724"/>
            <a:ext cx="4411744" cy="4431775"/>
          </a:xfrm>
        </p:spPr>
        <p:txBody>
          <a:bodyPr vert="horz" lIns="91440" tIns="45720" rIns="91440" bIns="45720" rtlCol="0" anchor="t">
            <a:normAutofit fontScale="85000" lnSpcReduction="10000"/>
          </a:bodyPr>
          <a:lstStyle/>
          <a:p>
            <a:pPr marL="7620"/>
            <a:r>
              <a:rPr lang="fi-FI" dirty="0">
                <a:latin typeface="Arial"/>
                <a:cs typeface="Arial"/>
              </a:rPr>
              <a:t>Fölin laajenemisen myötä turkulaiset käyttävät Fölin lippuja matkoillaan laajennusalueen kuntiin, mikä nostaa Turun vuotuisia kausikorttituloja. Laajeneminen Paimioon nostaa tuloja noin </a:t>
            </a:r>
            <a:r>
              <a:rPr lang="fi-FI" b="1" dirty="0">
                <a:latin typeface="Arial"/>
                <a:cs typeface="Arial"/>
              </a:rPr>
              <a:t>7 000 eurolla</a:t>
            </a:r>
            <a:r>
              <a:rPr lang="fi-FI" dirty="0">
                <a:latin typeface="Arial"/>
                <a:cs typeface="Arial"/>
              </a:rPr>
              <a:t>, Paraisille noin </a:t>
            </a:r>
            <a:r>
              <a:rPr lang="fi-FI" b="1" dirty="0">
                <a:latin typeface="Arial"/>
                <a:cs typeface="Arial"/>
              </a:rPr>
              <a:t>26 000 eurolla</a:t>
            </a:r>
            <a:r>
              <a:rPr lang="fi-FI" dirty="0">
                <a:latin typeface="Arial"/>
                <a:cs typeface="Arial"/>
              </a:rPr>
              <a:t> sekä Maskuun, Nousiaisiin ja Mynämäelle noin </a:t>
            </a:r>
            <a:r>
              <a:rPr lang="fi-FI" b="1" dirty="0">
                <a:latin typeface="Arial"/>
                <a:cs typeface="Arial"/>
              </a:rPr>
              <a:t>12 000 eurolla</a:t>
            </a:r>
            <a:r>
              <a:rPr lang="fi-FI" dirty="0">
                <a:latin typeface="Arial"/>
                <a:cs typeface="Arial"/>
              </a:rPr>
              <a:t>.</a:t>
            </a:r>
          </a:p>
          <a:p>
            <a:pPr marL="7620"/>
            <a:endParaRPr lang="fi-FI" dirty="0">
              <a:latin typeface="Arial"/>
              <a:cs typeface="Arial"/>
            </a:endParaRPr>
          </a:p>
          <a:p>
            <a:pPr marL="7620"/>
            <a:r>
              <a:rPr lang="fi-FI" sz="1100" dirty="0"/>
              <a:t>Fölissä kunnat maksavat nousukorvausta kausilippulaisten tekemistä nousuista toisten kuntien sisäisille linjoille. </a:t>
            </a:r>
            <a:r>
              <a:rPr lang="fi-FI" dirty="0"/>
              <a:t>Noin 95 % näistä nousuista tapahtuu Turun sisäisille linjoille. Turku saa tästä tuloja liittyvien kuntien määrästä riippuen </a:t>
            </a:r>
            <a:r>
              <a:rPr lang="fi-FI" b="1" dirty="0"/>
              <a:t>14 000–64 000 euroa </a:t>
            </a:r>
            <a:r>
              <a:rPr lang="fi-FI" dirty="0"/>
              <a:t>vuodessa</a:t>
            </a:r>
            <a:r>
              <a:rPr lang="fi-FI" sz="1100" dirty="0"/>
              <a:t>.</a:t>
            </a:r>
          </a:p>
          <a:p>
            <a:pPr marL="7620"/>
            <a:endParaRPr lang="fi-FI" dirty="0">
              <a:latin typeface="Arial"/>
              <a:cs typeface="Arial"/>
            </a:endParaRPr>
          </a:p>
          <a:p>
            <a:pPr marL="7620"/>
            <a:r>
              <a:rPr lang="fi-FI" dirty="0">
                <a:latin typeface="Arial"/>
                <a:cs typeface="Arial"/>
              </a:rPr>
              <a:t>Turun osuus liikenteen järjestämisen kustannuksista alenee, kun useampia kuntia on jakamassa kustannuksia. Alenema on noin </a:t>
            </a:r>
            <a:r>
              <a:rPr lang="fi-FI" b="1" dirty="0">
                <a:latin typeface="Arial"/>
                <a:cs typeface="Arial"/>
              </a:rPr>
              <a:t>26 000–140 000 euroa vuodessa</a:t>
            </a:r>
            <a:r>
              <a:rPr lang="fi-FI" dirty="0">
                <a:latin typeface="Arial"/>
                <a:cs typeface="Arial"/>
              </a:rPr>
              <a:t>. Alenema on sitä suurempi, mitä useampia kuntia liittyy Fölin jäseneksi.</a:t>
            </a:r>
          </a:p>
          <a:p>
            <a:pPr marL="7620"/>
            <a:endParaRPr lang="fi-FI" dirty="0"/>
          </a:p>
          <a:p>
            <a:pPr marL="7620"/>
            <a:r>
              <a:rPr lang="fi-FI" dirty="0"/>
              <a:t>Turulle tulevan valtionrahan suuruus kasvaa MAL-sopimuskauden ajaksi Föliin liittyvien kuntien lukumäärästä riippuen </a:t>
            </a:r>
            <a:r>
              <a:rPr lang="fi-FI" b="1" dirty="0"/>
              <a:t>15 000–290 000 euroa vuodessa.</a:t>
            </a:r>
            <a:r>
              <a:rPr lang="fi-FI" dirty="0">
                <a:latin typeface="Arial"/>
                <a:cs typeface="Arial"/>
              </a:rPr>
              <a:t> Kasvu on sitä suurempi, mitä useampia kuntia liittyy Fölin jäseneksi. Erityisesti Paraisten liittyminen Fölin jäseneksi nostaa valtionrahan suuruutta.</a:t>
            </a:r>
          </a:p>
          <a:p>
            <a:pPr marL="7620"/>
            <a:endParaRPr lang="fi-FI" dirty="0">
              <a:latin typeface="Arial"/>
              <a:cs typeface="Arial"/>
            </a:endParaRPr>
          </a:p>
          <a:p>
            <a:pPr marL="7620"/>
            <a:r>
              <a:rPr lang="fi-FI" dirty="0"/>
              <a:t>Lisäksi uudet kunnat tulevat jakamaan yhteisten investointien kustannuksia, josta myös Turku hyötyy.</a:t>
            </a:r>
            <a:endParaRPr lang="fi-FI" dirty="0">
              <a:latin typeface="Arial"/>
              <a:cs typeface="Arial"/>
            </a:endParaRP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4794895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339365" y="810705"/>
            <a:ext cx="4529579" cy="4332795"/>
          </a:xfrm>
        </p:spPr>
        <p:txBody>
          <a:bodyPr>
            <a:normAutofit fontScale="85000" lnSpcReduction="10000"/>
          </a:bodyPr>
          <a:lstStyle/>
          <a:p>
            <a:r>
              <a:rPr lang="fi-FI" b="1" dirty="0"/>
              <a:t>Asiakas</a:t>
            </a:r>
          </a:p>
          <a:p>
            <a:pPr marL="179388" indent="-171450">
              <a:buFont typeface="Arial" panose="020B0604020202020204" pitchFamily="34" charset="0"/>
              <a:buChar char="•"/>
            </a:pPr>
            <a:r>
              <a:rPr lang="fi-FI" dirty="0"/>
              <a:t>Kunnan asukkaat pääsevät kulkemaan samoilla lipuilla laajemmalla alueella: esimerkiksi Paraisten saaristo tulee kiinteäksi osaksi Turun seutua, ja sinne pääsee matkustamaan edullisesti. Joukkoliikenteen käyttö kasvaa.</a:t>
            </a:r>
          </a:p>
          <a:p>
            <a:r>
              <a:rPr lang="fi-FI" b="1" dirty="0"/>
              <a:t>Elinkeinoelämä</a:t>
            </a:r>
            <a:endParaRPr lang="fi-FI" dirty="0"/>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r>
              <a:rPr lang="fi-FI" b="1" dirty="0"/>
              <a:t>Kustannukset</a:t>
            </a:r>
          </a:p>
          <a:p>
            <a:pPr marL="179388" indent="-171450">
              <a:buFont typeface="Arial" panose="020B0604020202020204" pitchFamily="34" charset="0"/>
              <a:buChar char="•"/>
            </a:pPr>
            <a:r>
              <a:rPr lang="fi-FI" dirty="0"/>
              <a:t>Turun vuotuiset nettokustannukset joukkoliikenteestä kasvavat riippuen Föliin liittyvistä kunnista (suluissa luvut, mikäli </a:t>
            </a:r>
            <a:r>
              <a:rPr lang="fi-FI" dirty="0">
                <a:latin typeface="Arial"/>
                <a:cs typeface="Arial"/>
              </a:rPr>
              <a:t>valtionraha asukasta kohden nykytasolla)</a:t>
            </a:r>
            <a:r>
              <a:rPr lang="fi-FI" dirty="0"/>
              <a:t>: </a:t>
            </a:r>
          </a:p>
          <a:p>
            <a:pPr marL="236538" lvl="4" indent="-228600">
              <a:buFont typeface="Courier New" panose="02070309020205020404" pitchFamily="49" charset="0"/>
              <a:buChar char="o"/>
            </a:pPr>
            <a:r>
              <a:rPr lang="fi-FI" dirty="0"/>
              <a:t>Paimion liittyminen alentaa kustannuksia noin </a:t>
            </a:r>
            <a:r>
              <a:rPr lang="fi-FI" b="1" dirty="0"/>
              <a:t>3 000 </a:t>
            </a:r>
            <a:r>
              <a:rPr lang="fi-FI" dirty="0"/>
              <a:t>eurolla </a:t>
            </a:r>
            <a:br>
              <a:rPr lang="fi-FI" dirty="0"/>
            </a:br>
            <a:r>
              <a:rPr lang="fi-FI" dirty="0"/>
              <a:t>(nostaa 12 000 eurolla</a:t>
            </a:r>
            <a:r>
              <a:rPr lang="fi-FI" dirty="0">
                <a:latin typeface="Arial"/>
                <a:cs typeface="Arial"/>
              </a:rPr>
              <a:t>)</a:t>
            </a:r>
            <a:endParaRPr lang="fi-FI" dirty="0"/>
          </a:p>
          <a:p>
            <a:pPr marL="236538" lvl="3" indent="-228600">
              <a:buFont typeface="Courier New" panose="02070309020205020404" pitchFamily="49" charset="0"/>
              <a:buChar char="o"/>
            </a:pPr>
            <a:r>
              <a:rPr lang="fi-FI" dirty="0"/>
              <a:t>Paraisten liittyminen nostaa kustannuksia noin </a:t>
            </a:r>
            <a:r>
              <a:rPr lang="fi-FI" b="1" dirty="0"/>
              <a:t>20 000 </a:t>
            </a:r>
            <a:r>
              <a:rPr lang="fi-FI" dirty="0"/>
              <a:t>eurolla (nostaa 232 000 eurolla</a:t>
            </a:r>
            <a:r>
              <a:rPr lang="fi-FI" dirty="0">
                <a:latin typeface="Arial"/>
                <a:cs typeface="Arial"/>
              </a:rPr>
              <a:t>)</a:t>
            </a:r>
            <a:endParaRPr lang="fi-FI" dirty="0"/>
          </a:p>
          <a:p>
            <a:pPr marL="236538" lvl="3" indent="-228600">
              <a:buFont typeface="Courier New" panose="02070309020205020404" pitchFamily="49" charset="0"/>
              <a:buChar char="o"/>
            </a:pPr>
            <a:r>
              <a:rPr lang="fi-FI" dirty="0"/>
              <a:t>Maskun, Nousiaisten ja Mynämäen liittyminen voi alentaa kustannuksia noin </a:t>
            </a:r>
            <a:r>
              <a:rPr lang="fi-FI" b="1" dirty="0"/>
              <a:t>16 000</a:t>
            </a:r>
            <a:r>
              <a:rPr lang="fi-FI" dirty="0"/>
              <a:t> eurolla tai nostaa </a:t>
            </a:r>
            <a:r>
              <a:rPr lang="fi-FI" b="1" dirty="0"/>
              <a:t>73 000 </a:t>
            </a:r>
            <a:r>
              <a:rPr lang="fi-FI" dirty="0"/>
              <a:t>eurolla (nostaa 84 000–115 000 eurolla</a:t>
            </a:r>
            <a:r>
              <a:rPr lang="fi-FI" dirty="0">
                <a:latin typeface="Arial"/>
                <a:cs typeface="Arial"/>
              </a:rPr>
              <a:t>); kustannusten nousu </a:t>
            </a:r>
            <a:r>
              <a:rPr lang="fi-FI" dirty="0"/>
              <a:t>on sitä pienempi, mitä useampi kunta valtatien 8 suunnalla liittyy Föliin</a:t>
            </a:r>
          </a:p>
          <a:p>
            <a:pPr marL="179388" indent="-171450">
              <a:buFont typeface="Arial" panose="020B0604020202020204" pitchFamily="34" charset="0"/>
              <a:buChar char="•"/>
            </a:pPr>
            <a:r>
              <a:rPr lang="fi-FI" dirty="0"/>
              <a:t>Kustannusten kasvu perustuu turkulaisten matkoihin ko. kuntiin</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7144705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Naantali</a:t>
            </a:r>
          </a:p>
        </p:txBody>
      </p:sp>
    </p:spTree>
    <p:extLst>
      <p:ext uri="{BB962C8B-B14F-4D97-AF65-F5344CB8AC3E}">
        <p14:creationId xmlns:p14="http://schemas.microsoft.com/office/powerpoint/2010/main" val="8118099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252E32E-44DB-134B-ABE8-61F2D98C48F4}"/>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86861"/>
            <a:ext cx="4182543" cy="418688"/>
          </a:xfrm>
        </p:spPr>
        <p:txBody>
          <a:bodyPr>
            <a:normAutofit/>
          </a:bodyPr>
          <a:lstStyle/>
          <a:p>
            <a:r>
              <a:rPr lang="fi-FI" dirty="0"/>
              <a:t>Liikennöintikustannusten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93510"/>
            <a:ext cx="4032099" cy="3784862"/>
          </a:xfrm>
        </p:spPr>
        <p:txBody>
          <a:bodyPr>
            <a:normAutofit/>
          </a:bodyPr>
          <a:lstStyle/>
          <a:p>
            <a:r>
              <a:rPr lang="fi-FI" dirty="0"/>
              <a:t>Naantalin kannalta oleellisin muutos on Maskun, Nousiaisten ja Mynämäen Föliin liittymisen myötä Turkuun kulkevien linjojen 117, 118 ja 119 muuttuminen Fölin seutulinjoiksi. Tällä hetkellä ne ovat ELY-keskuksen hankkimia linjoja.</a:t>
            </a:r>
          </a:p>
          <a:p>
            <a:endParaRPr lang="fi-FI" dirty="0"/>
          </a:p>
          <a:p>
            <a:r>
              <a:rPr lang="fi-FI" dirty="0"/>
              <a:t>Seutulinjojen 117, 118 ja 119 kustannukset jaetaan kuntien kesken Fölin periaatteiden mukaisesti, ja se vaikuttaa Naantalille koituviin kustannuksiin. Toteutuvat kustannukset riippuvat myös siitä, miten kustannustaso liikenteen kilpailutuksessa määrittyisi.</a:t>
            </a:r>
          </a:p>
          <a:p>
            <a:pPr marL="7620"/>
            <a:endParaRPr lang="fi-FI" dirty="0">
              <a:latin typeface="Arial"/>
              <a:cs typeface="Arial"/>
            </a:endParaRPr>
          </a:p>
          <a:p>
            <a:pPr marL="7620"/>
            <a:r>
              <a:rPr lang="fi-FI" dirty="0">
                <a:latin typeface="Arial"/>
                <a:cs typeface="Arial"/>
              </a:rPr>
              <a:t>Maskun, Nousiaisten ja Mynämäen Föli-jäsenyyden myötä Naantalin nettokustannukset linjoista 117, 118 ja 119 ovat noin </a:t>
            </a:r>
            <a:r>
              <a:rPr lang="fi-FI" b="1" dirty="0">
                <a:latin typeface="Arial"/>
                <a:cs typeface="Arial"/>
              </a:rPr>
              <a:t>18 000 euroa vuodessa.</a:t>
            </a:r>
            <a:r>
              <a:rPr lang="fi-FI" dirty="0">
                <a:latin typeface="Arial"/>
                <a:cs typeface="Arial"/>
              </a:rPr>
              <a:t> Luku perustuu naantalilaisten matkustusosuuteen kyseisillä linjoilla, ja siinä on otettu huomioon linjoilta saadut kertalippu- ja arvokorttitulot.</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422215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251BBA7-DAB6-104F-AF6C-77DC96352D03}"/>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
        <p:nvSpPr>
          <p:cNvPr id="9" name="Content Placeholder 2">
            <a:extLst>
              <a:ext uri="{FF2B5EF4-FFF2-40B4-BE49-F238E27FC236}">
                <a16:creationId xmlns:a16="http://schemas.microsoft.com/office/drawing/2014/main" id="{C4AA25F8-12F2-4AEA-A603-450BFB4E606D}"/>
              </a:ext>
            </a:extLst>
          </p:cNvPr>
          <p:cNvSpPr>
            <a:spLocks noGrp="1"/>
          </p:cNvSpPr>
          <p:nvPr>
            <p:ph sz="half" idx="2"/>
          </p:nvPr>
        </p:nvSpPr>
        <p:spPr>
          <a:xfrm>
            <a:off x="629841" y="1519518"/>
            <a:ext cx="4032099" cy="3231591"/>
          </a:xfrm>
        </p:spPr>
        <p:txBody>
          <a:bodyPr vert="horz" lIns="91440" tIns="45720" rIns="91440" bIns="45720" rtlCol="0" anchor="t">
            <a:noAutofit/>
          </a:bodyPr>
          <a:lstStyle/>
          <a:p>
            <a:pPr marL="7620">
              <a:lnSpc>
                <a:spcPts val="1400"/>
              </a:lnSpc>
            </a:pPr>
            <a:r>
              <a:rPr lang="fi-FI" dirty="0"/>
              <a:t>Föli-alueella on käytössä vyöhykkeetön tasataksa, eli samoilla lipuilla voi matkustaa koko Föli-alueella. Kerta- ja arvotuotteet sisältävät kahden tunnin vaihto-oikeuden. Vyöhykkeitä on alustavasti arvioitu tässä selvityksessä, ja toimivimmalta vaikuttaa se, että tasataksa edelleen säilytettäisiin Fölin laajentuessakin. </a:t>
            </a:r>
            <a:endParaRPr lang="en-US" dirty="0"/>
          </a:p>
          <a:p>
            <a:pPr marL="7620">
              <a:lnSpc>
                <a:spcPts val="1400"/>
              </a:lnSpc>
            </a:pPr>
            <a:endParaRPr lang="fi-FI" dirty="0"/>
          </a:p>
          <a:p>
            <a:pPr marL="7620">
              <a:lnSpc>
                <a:spcPts val="1400"/>
              </a:lnSpc>
            </a:pPr>
            <a:r>
              <a:rPr lang="fi-FI" dirty="0">
                <a:latin typeface="Arial"/>
                <a:cs typeface="Arial"/>
              </a:rPr>
              <a:t>Fölin hintoihin siirtyminen tarkoittaa aikuisten kausilipulla matkustaville kunnasta riippuen 15–35 % alennusta nykyisiin hintoihin nähden. Tarjolle tulee myös Fölin edullisia ja joustavia arvolipputyyppisiä tuotteita, joiden ansiosta kuljettajan myymien kertalippujen merkitys tulee pienenemään. </a:t>
            </a:r>
            <a:endParaRPr lang="fi-FI" dirty="0"/>
          </a:p>
          <a:p>
            <a:pPr marL="7620">
              <a:lnSpc>
                <a:spcPts val="1400"/>
              </a:lnSpc>
            </a:pPr>
            <a:endParaRPr lang="fi-FI" dirty="0"/>
          </a:p>
          <a:p>
            <a:pPr marL="7620">
              <a:lnSpc>
                <a:spcPts val="1400"/>
              </a:lnSpc>
            </a:pPr>
            <a:r>
              <a:rPr lang="fi-FI" dirty="0">
                <a:latin typeface="Arial"/>
                <a:cs typeface="Arial"/>
              </a:rPr>
              <a:t>Fölissä on käytössä ikäperustaisia asiakasryhmiä: tarjolla on edullisia lippuja nuorisolle, opiskelijoille ja senioreille. Lisäksi Fölissä lapsien maksuttoman matkustusoikeuden ja varsinaisen lastenlipun yläikäraja on korkeampi kuin Föli-alueen ulkopuolisessa liikenteessä.</a:t>
            </a:r>
          </a:p>
        </p:txBody>
      </p:sp>
      <p:sp>
        <p:nvSpPr>
          <p:cNvPr id="12" name="Title 1">
            <a:extLst>
              <a:ext uri="{FF2B5EF4-FFF2-40B4-BE49-F238E27FC236}">
                <a16:creationId xmlns:a16="http://schemas.microsoft.com/office/drawing/2014/main" id="{0C8497A1-448D-4931-9569-6612B8BC5810}"/>
              </a:ext>
            </a:extLst>
          </p:cNvPr>
          <p:cNvSpPr>
            <a:spLocks noGrp="1"/>
          </p:cNvSpPr>
          <p:nvPr>
            <p:ph type="title"/>
          </p:nvPr>
        </p:nvSpPr>
        <p:spPr>
          <a:xfrm>
            <a:off x="629841" y="1013740"/>
            <a:ext cx="4032099" cy="418688"/>
          </a:xfrm>
        </p:spPr>
        <p:txBody>
          <a:bodyPr>
            <a:normAutofit/>
          </a:bodyPr>
          <a:lstStyle/>
          <a:p>
            <a:r>
              <a:rPr lang="fi-FI"/>
              <a:t>Asiakashinnat ja niiden muutos</a:t>
            </a:r>
          </a:p>
        </p:txBody>
      </p:sp>
    </p:spTree>
    <p:extLst>
      <p:ext uri="{BB962C8B-B14F-4D97-AF65-F5344CB8AC3E}">
        <p14:creationId xmlns:p14="http://schemas.microsoft.com/office/powerpoint/2010/main" val="2443851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82146"/>
            <a:ext cx="4032099" cy="418688"/>
          </a:xfrm>
        </p:spPr>
        <p:txBody>
          <a:bodyPr>
            <a:normAutofit/>
          </a:bodyPr>
          <a:lstStyle/>
          <a:p>
            <a:r>
              <a:rPr lang="fi-FI" dirty="0"/>
              <a:t>Tuloissa tapahtuvat kasvu</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79368"/>
            <a:ext cx="4032099" cy="3541079"/>
          </a:xfrm>
        </p:spPr>
        <p:txBody>
          <a:bodyPr vert="horz" lIns="91440" tIns="45720" rIns="91440" bIns="45720" rtlCol="0" anchor="t">
            <a:normAutofit fontScale="92500"/>
          </a:bodyPr>
          <a:lstStyle/>
          <a:p>
            <a:pPr marL="7620"/>
            <a:r>
              <a:rPr lang="fi-FI" dirty="0">
                <a:latin typeface="Arial"/>
                <a:cs typeface="Arial"/>
              </a:rPr>
              <a:t>Maskun, Nousiaisten ja Mynämäen Föliin liittymisen myötä naantalilaiset käyttävät Fölin lippuja matkoillaan ko. kuntiin. Tämä nostaa Naantalin kausikorttituloja noin </a:t>
            </a:r>
            <a:r>
              <a:rPr lang="fi-FI" b="1" dirty="0">
                <a:latin typeface="Arial"/>
                <a:cs typeface="Arial"/>
              </a:rPr>
              <a:t>1 500 euroa vuodessa</a:t>
            </a:r>
            <a:r>
              <a:rPr lang="fi-FI" dirty="0">
                <a:latin typeface="Arial"/>
                <a:cs typeface="Arial"/>
              </a:rPr>
              <a:t>.</a:t>
            </a:r>
          </a:p>
          <a:p>
            <a:pPr marL="7620"/>
            <a:endParaRPr lang="fi-FI" dirty="0">
              <a:latin typeface="Arial"/>
              <a:cs typeface="Arial"/>
            </a:endParaRPr>
          </a:p>
          <a:p>
            <a:pPr marL="7620"/>
            <a:r>
              <a:rPr lang="fi-FI" dirty="0">
                <a:latin typeface="Arial"/>
                <a:cs typeface="Arial"/>
              </a:rPr>
              <a:t>Naantalin osuus liikenteen järjestämisen kustannuksista alenee, kun useampia kuntia on jakamassa kustannuksia. Alenema on noin </a:t>
            </a:r>
            <a:br>
              <a:rPr lang="fi-FI" dirty="0">
                <a:latin typeface="Arial"/>
                <a:cs typeface="Arial"/>
              </a:rPr>
            </a:br>
            <a:r>
              <a:rPr lang="fi-FI" b="1" dirty="0">
                <a:latin typeface="Arial"/>
                <a:cs typeface="Arial"/>
              </a:rPr>
              <a:t>3 000–14 000 euroa vuodessa</a:t>
            </a:r>
            <a:r>
              <a:rPr lang="fi-FI" dirty="0">
                <a:latin typeface="Arial"/>
                <a:cs typeface="Arial"/>
              </a:rPr>
              <a:t>. Alenema on sitä suurempi, mitä useampia kuntia liittyy Fölin jäseneksi.</a:t>
            </a:r>
          </a:p>
          <a:p>
            <a:pPr marL="7620"/>
            <a:endParaRPr lang="fi-FI" dirty="0">
              <a:latin typeface="Arial"/>
              <a:cs typeface="Arial"/>
            </a:endParaRPr>
          </a:p>
          <a:p>
            <a:pPr marL="7620"/>
            <a:r>
              <a:rPr lang="fi-FI" dirty="0"/>
              <a:t>Naantalille tulevan valtionrahan suuruus kasvaa MAL-sopimuskauden ajaksi Föliin liittyvien kuntien lukumäärästä riippuen </a:t>
            </a:r>
            <a:r>
              <a:rPr lang="fi-FI" b="1" dirty="0"/>
              <a:t>0–27 000 euroa vuodessa.</a:t>
            </a:r>
            <a:r>
              <a:rPr lang="fi-FI" dirty="0">
                <a:latin typeface="Arial"/>
                <a:cs typeface="Arial"/>
              </a:rPr>
              <a:t> Kasvu on sitä suurempi, mitä useampia kuntia liittyy Fölin jäseneksi. Erityisesti Paraisten liittyminen Fölin jäseneksi nostaa valtionrahan suuruutta.</a:t>
            </a:r>
          </a:p>
          <a:p>
            <a:pPr marL="7620"/>
            <a:endParaRPr lang="fi-FI" dirty="0">
              <a:latin typeface="Arial"/>
              <a:cs typeface="Arial"/>
            </a:endParaRPr>
          </a:p>
          <a:p>
            <a:pPr marL="7620"/>
            <a:r>
              <a:rPr lang="fi-FI" dirty="0"/>
              <a:t>Lisäksi uudet kunnat tulevat jakamaan yhteisten investointien kustannuksia, josta myös Naantali hyötyy.</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1438697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725864"/>
            <a:ext cx="4378754" cy="4417636"/>
          </a:xfrm>
        </p:spPr>
        <p:txBody>
          <a:bodyPr>
            <a:normAutofit/>
          </a:bodyPr>
          <a:lstStyle/>
          <a:p>
            <a:r>
              <a:rPr lang="fi-FI" b="1" dirty="0"/>
              <a:t>Asiakas</a:t>
            </a:r>
          </a:p>
          <a:p>
            <a:pPr marL="179388" indent="-171450">
              <a:buFont typeface="Arial" panose="020B0604020202020204" pitchFamily="34" charset="0"/>
              <a:buChar char="•"/>
            </a:pPr>
            <a:r>
              <a:rPr lang="fi-FI" dirty="0"/>
              <a:t>Kunnan asukkaat pääsevät kulkemaan samoilla lipuilla laajemmalla alueella: joukkoliikenteen käyttö kasvaa</a:t>
            </a:r>
          </a:p>
          <a:p>
            <a:r>
              <a:rPr lang="fi-FI" b="1" dirty="0"/>
              <a:t>Elinkeinoelämä</a:t>
            </a:r>
            <a:endParaRPr lang="fi-FI" dirty="0"/>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r>
              <a:rPr lang="fi-FI" b="1" dirty="0"/>
              <a:t>Kustannukset</a:t>
            </a:r>
          </a:p>
          <a:p>
            <a:pPr marL="179388" indent="-171450">
              <a:buFont typeface="Arial" panose="020B0604020202020204" pitchFamily="34" charset="0"/>
              <a:buChar char="•"/>
            </a:pPr>
            <a:r>
              <a:rPr lang="fi-FI" dirty="0"/>
              <a:t>Naantalin nettokustannukset joukkoliikenteestä kasvavat Maskun, Nousiaisten ja Mynämäen liittyessä Föliin </a:t>
            </a:r>
            <a:r>
              <a:rPr lang="fi-FI" b="1" dirty="0"/>
              <a:t>0–12 000 </a:t>
            </a:r>
            <a:r>
              <a:rPr lang="fi-FI" dirty="0"/>
              <a:t>eurolla vuodessa (8 000–14 000 eurolla, mikäli </a:t>
            </a:r>
            <a:r>
              <a:rPr lang="fi-FI" dirty="0">
                <a:latin typeface="Arial"/>
                <a:cs typeface="Arial"/>
              </a:rPr>
              <a:t>valtionraha asukasta kohden nykytasolla)</a:t>
            </a:r>
            <a:r>
              <a:rPr lang="fi-FI" dirty="0"/>
              <a:t>. Kasvu perustuu naantalilaisten matkoihin ko. kuntiin, ja on sitä pienempi, mitä useampi kunta valtatien 8 suunnalla liittyy Föliin.</a:t>
            </a:r>
          </a:p>
          <a:p>
            <a:pPr marL="179388" indent="-171450">
              <a:buFont typeface="Arial" panose="020B0604020202020204" pitchFamily="34" charset="0"/>
              <a:buChar char="•"/>
            </a:pPr>
            <a:r>
              <a:rPr lang="fi-FI" dirty="0"/>
              <a:t>Mikäli vain Paimio ja Parainen liittyvät, alenevat Naantalin nettokustannukset </a:t>
            </a:r>
            <a:r>
              <a:rPr lang="fi-FI" b="1" dirty="0"/>
              <a:t>33 000 </a:t>
            </a:r>
            <a:r>
              <a:rPr lang="fi-FI" dirty="0"/>
              <a:t>eurolla vuodessa (14 000 eurolla, mikäli </a:t>
            </a:r>
            <a:r>
              <a:rPr lang="fi-FI" dirty="0">
                <a:latin typeface="Arial"/>
                <a:cs typeface="Arial"/>
              </a:rPr>
              <a:t>valtionraha asukasta kohden nykytasolla)</a:t>
            </a:r>
            <a:r>
              <a:rPr lang="fi-FI" dirty="0"/>
              <a:t>. Tämä johtuu siitä, että kustannuksia ei juurikaan tule johtuen naantalilaisten vähäisestä matkamäärästä Paimion ja Paraisten suuntaan, mutta Naantali pääsee hyötymään liikenteen järjestämisen kustannusten alenemisesta ja valtionrahan suuruuden kasvusta.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1353260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Rusko</a:t>
            </a:r>
          </a:p>
        </p:txBody>
      </p:sp>
    </p:spTree>
    <p:extLst>
      <p:ext uri="{BB962C8B-B14F-4D97-AF65-F5344CB8AC3E}">
        <p14:creationId xmlns:p14="http://schemas.microsoft.com/office/powerpoint/2010/main" val="955664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53866"/>
            <a:ext cx="4032099" cy="418688"/>
          </a:xfrm>
        </p:spPr>
        <p:txBody>
          <a:bodyPr>
            <a:normAutofit fontScale="90000"/>
          </a:bodyPr>
          <a:lstStyle/>
          <a:p>
            <a:r>
              <a:rPr lang="fi-FI" dirty="0"/>
              <a:t>Muutokset kustannuksissa ja tuloissa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13381"/>
            <a:ext cx="4032099" cy="3888558"/>
          </a:xfrm>
        </p:spPr>
        <p:txBody>
          <a:bodyPr vert="horz" lIns="91440" tIns="45720" rIns="91440" bIns="45720" rtlCol="0" anchor="t">
            <a:normAutofit fontScale="92500"/>
          </a:bodyPr>
          <a:lstStyle/>
          <a:p>
            <a:r>
              <a:rPr lang="fi-FI" dirty="0">
                <a:latin typeface="Arial"/>
                <a:cs typeface="Arial"/>
              </a:rPr>
              <a:t>Fölin laajentuessa syntyvien uusien seutulinjojen kustannukset ja lipputulot jaetaan kuntien kesken Fölin periaatteiden mukaisesti. Vaikutukset Ruskolle ovat kuitenkin pienet, koska ruskolaisten matkamäärät laajennusalueelle ovat vähäiset. Uusien kuntien Föli-jäsenyyden myötä Ruskon nettokustannukset uusista seutulinjoista on noin </a:t>
            </a:r>
            <a:r>
              <a:rPr lang="fi-FI" b="1" dirty="0">
                <a:latin typeface="Arial"/>
                <a:cs typeface="Arial"/>
              </a:rPr>
              <a:t>2 000 euroa vuodessa</a:t>
            </a:r>
            <a:r>
              <a:rPr lang="fi-FI" dirty="0">
                <a:latin typeface="Arial"/>
                <a:cs typeface="Arial"/>
              </a:rPr>
              <a:t>. </a:t>
            </a:r>
          </a:p>
          <a:p>
            <a:endParaRPr lang="fi-FI" dirty="0">
              <a:latin typeface="Arial"/>
              <a:cs typeface="Arial"/>
            </a:endParaRPr>
          </a:p>
          <a:p>
            <a:pPr marL="7620"/>
            <a:r>
              <a:rPr lang="fi-FI" dirty="0">
                <a:latin typeface="Arial"/>
                <a:cs typeface="Arial"/>
              </a:rPr>
              <a:t>Ruskon osuus liikenteen järjestämisen kustannuksista alenee, kun useampia kuntia on jakamassa kustannuksia. Alenema on noin </a:t>
            </a:r>
            <a:br>
              <a:rPr lang="fi-FI" dirty="0">
                <a:latin typeface="Arial"/>
                <a:cs typeface="Arial"/>
              </a:rPr>
            </a:br>
            <a:r>
              <a:rPr lang="fi-FI" b="1" dirty="0">
                <a:latin typeface="Arial"/>
                <a:cs typeface="Arial"/>
              </a:rPr>
              <a:t>1 000–4 000 euroa vuodessa</a:t>
            </a:r>
            <a:r>
              <a:rPr lang="fi-FI" dirty="0">
                <a:latin typeface="Arial"/>
                <a:cs typeface="Arial"/>
              </a:rPr>
              <a:t>. Alenema on sitä suurempi, mitä useampia kuntia liittyy Fölin jäseneksi.</a:t>
            </a:r>
          </a:p>
          <a:p>
            <a:pPr marL="7620"/>
            <a:endParaRPr lang="fi-FI" dirty="0">
              <a:latin typeface="Arial"/>
              <a:cs typeface="Arial"/>
            </a:endParaRPr>
          </a:p>
          <a:p>
            <a:pPr marL="7620"/>
            <a:r>
              <a:rPr lang="fi-FI" dirty="0"/>
              <a:t>Ruskolle tulevan valtionrahan suuruus kasvaa MAL-sopimuskauden ajaksi Föliin liittyvien kuntien lukumäärästä riippuen </a:t>
            </a:r>
            <a:r>
              <a:rPr lang="fi-FI" b="1" dirty="0"/>
              <a:t>0–9 000 euroa vuodessa.</a:t>
            </a:r>
            <a:r>
              <a:rPr lang="fi-FI" dirty="0">
                <a:latin typeface="Arial"/>
                <a:cs typeface="Arial"/>
              </a:rPr>
              <a:t> Kasvu on sitä suurempi, mitä useampia kuntia liittyy Fölin jäseneksi.</a:t>
            </a:r>
          </a:p>
          <a:p>
            <a:pPr marL="7620"/>
            <a:r>
              <a:rPr lang="fi-FI" dirty="0"/>
              <a:t>Lisäksi uudet kunnat tulevat jakamaan yhteisten investointien kustannuksia, josta myös Rusko hyötyy.</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42590325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a:normAutofit/>
          </a:bodyPr>
          <a:lstStyle/>
          <a:p>
            <a:r>
              <a:rPr lang="fi-FI" b="1" dirty="0"/>
              <a:t>Asiakas</a:t>
            </a:r>
          </a:p>
          <a:p>
            <a:pPr marL="179388" indent="-171450">
              <a:buFont typeface="Arial" panose="020B0604020202020204" pitchFamily="34" charset="0"/>
              <a:buChar char="•"/>
            </a:pPr>
            <a:r>
              <a:rPr lang="fi-FI" dirty="0"/>
              <a:t>Kunnan asukkaat pääsevät kulkemaan samoilla lipuilla laajemmalla alueella: joukkoliikenteen käyttö kasvaa</a:t>
            </a:r>
          </a:p>
          <a:p>
            <a:pPr marL="179388" indent="-171450">
              <a:buFont typeface="Arial" panose="020B0604020202020204" pitchFamily="34" charset="0"/>
              <a:buChar char="•"/>
            </a:pPr>
            <a:endParaRPr lang="fi-FI" dirty="0"/>
          </a:p>
          <a:p>
            <a:r>
              <a:rPr lang="fi-FI" b="1" dirty="0"/>
              <a:t>Elinkeinoelämä</a:t>
            </a:r>
            <a:endParaRPr lang="fi-FI" dirty="0"/>
          </a:p>
          <a:p>
            <a:pPr marL="179388"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388" indent="-171450">
              <a:buFont typeface="Arial" panose="020B0604020202020204" pitchFamily="34" charset="0"/>
              <a:buChar char="•"/>
            </a:pPr>
            <a:endParaRPr lang="fi-FI" dirty="0"/>
          </a:p>
          <a:p>
            <a:r>
              <a:rPr lang="fi-FI" b="1" dirty="0"/>
              <a:t>Kustannukset</a:t>
            </a:r>
          </a:p>
          <a:p>
            <a:pPr marL="179388" indent="-171450">
              <a:buFont typeface="Arial" panose="020B0604020202020204" pitchFamily="34" charset="0"/>
              <a:buChar char="•"/>
            </a:pPr>
            <a:r>
              <a:rPr lang="fi-FI" dirty="0"/>
              <a:t>Ruskon nettokustannukset joukkoliikenteestä alenevat </a:t>
            </a:r>
            <a:r>
              <a:rPr lang="fi-FI" b="1" dirty="0"/>
              <a:t>1 000–</a:t>
            </a:r>
            <a:br>
              <a:rPr lang="fi-FI" b="1" dirty="0"/>
            </a:br>
            <a:r>
              <a:rPr lang="fi-FI" b="1" dirty="0"/>
              <a:t>11 000</a:t>
            </a:r>
            <a:r>
              <a:rPr lang="fi-FI" dirty="0"/>
              <a:t> euroa vuodessa (1 000–5 000 eurolla, mikäli </a:t>
            </a:r>
            <a:r>
              <a:rPr lang="fi-FI" dirty="0">
                <a:latin typeface="Arial"/>
                <a:cs typeface="Arial"/>
              </a:rPr>
              <a:t>valtionraha asukasta kohden nykytasolla)</a:t>
            </a:r>
            <a:endParaRPr lang="fi-FI" dirty="0"/>
          </a:p>
          <a:p>
            <a:pPr marL="179388" indent="-171450">
              <a:buFont typeface="Arial" panose="020B0604020202020204" pitchFamily="34" charset="0"/>
              <a:buChar char="•"/>
            </a:pPr>
            <a:r>
              <a:rPr lang="fi-FI" dirty="0"/>
              <a:t>Aleneminen johtuu siitä, että kustannuksia ovat pienet johtuen ruskolaisten vähäisistä matkamääristä laajennusalueelle, mutta Rusko pääsee hyötymään liikenteen järjestämisen kustannusten alenemisesta ja valtionrahan suuruuden kasvusta. </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8182189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Lieto</a:t>
            </a:r>
          </a:p>
        </p:txBody>
      </p:sp>
    </p:spTree>
    <p:extLst>
      <p:ext uri="{BB962C8B-B14F-4D97-AF65-F5344CB8AC3E}">
        <p14:creationId xmlns:p14="http://schemas.microsoft.com/office/powerpoint/2010/main" val="2410488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6A081B-EFFF-A845-9A42-794F05A54A06}"/>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629841" y="353866"/>
            <a:ext cx="4032099" cy="418688"/>
          </a:xfrm>
        </p:spPr>
        <p:txBody>
          <a:bodyPr>
            <a:normAutofit fontScale="90000"/>
          </a:bodyPr>
          <a:lstStyle/>
          <a:p>
            <a:r>
              <a:rPr lang="fi-FI" dirty="0"/>
              <a:t>Muutokset kustannuksissa ja tuloissa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629841" y="1013381"/>
            <a:ext cx="4032099" cy="3888558"/>
          </a:xfrm>
        </p:spPr>
        <p:txBody>
          <a:bodyPr vert="horz" lIns="91440" tIns="45720" rIns="91440" bIns="45720" rtlCol="0" anchor="t">
            <a:normAutofit fontScale="92500"/>
          </a:bodyPr>
          <a:lstStyle/>
          <a:p>
            <a:r>
              <a:rPr lang="fi-FI" dirty="0">
                <a:latin typeface="Arial"/>
                <a:cs typeface="Arial"/>
              </a:rPr>
              <a:t>Fölin laajentuessa syntyvien uusien seutulinjojen kustannukset ja lipputulot jaetaan kuntien kesken Fölin periaatteiden mukaisesti. Vaikutukset Liedolle ovat kuitenkin pienet, koska lietolaisten matkamäärät laajennusalueelle ovat vähäiset. Uusien kuntien Föli-jäsenyyden myötä Liedon nettokustannukset </a:t>
            </a:r>
            <a:r>
              <a:rPr lang="fi-FI" dirty="0"/>
              <a:t>Fölin seutulinjoista eivät käytännössä muutu. </a:t>
            </a:r>
            <a:endParaRPr lang="fi-FI" dirty="0">
              <a:latin typeface="Arial"/>
              <a:cs typeface="Arial"/>
            </a:endParaRPr>
          </a:p>
          <a:p>
            <a:endParaRPr lang="fi-FI" dirty="0">
              <a:latin typeface="Arial"/>
              <a:cs typeface="Arial"/>
            </a:endParaRPr>
          </a:p>
          <a:p>
            <a:pPr marL="7620"/>
            <a:r>
              <a:rPr lang="fi-FI" dirty="0">
                <a:latin typeface="Arial"/>
                <a:cs typeface="Arial"/>
              </a:rPr>
              <a:t>Liedon osuus liikenteen järjestämisen kustannuksista alenee, kun useampia kuntia on jakamassa kustannuksia. Alenema on noin </a:t>
            </a:r>
            <a:br>
              <a:rPr lang="fi-FI" dirty="0">
                <a:latin typeface="Arial"/>
                <a:cs typeface="Arial"/>
              </a:rPr>
            </a:br>
            <a:r>
              <a:rPr lang="fi-FI" b="1" dirty="0">
                <a:latin typeface="Arial"/>
                <a:cs typeface="Arial"/>
              </a:rPr>
              <a:t>3 000–14 000 euroa vuodessa</a:t>
            </a:r>
            <a:r>
              <a:rPr lang="fi-FI" dirty="0">
                <a:latin typeface="Arial"/>
                <a:cs typeface="Arial"/>
              </a:rPr>
              <a:t>. Alenema on sitä suurempi, mitä useampia kuntia liittyy Fölin jäseneksi.</a:t>
            </a:r>
          </a:p>
          <a:p>
            <a:pPr marL="7620"/>
            <a:endParaRPr lang="fi-FI" dirty="0">
              <a:latin typeface="Arial"/>
              <a:cs typeface="Arial"/>
            </a:endParaRPr>
          </a:p>
          <a:p>
            <a:pPr marL="7620"/>
            <a:r>
              <a:rPr lang="fi-FI" dirty="0"/>
              <a:t>Liedolle tulevan valtionrahan suuruus kasvaa MAL-sopimuskauden ajaksi Föliin liittyvien kuntien lukumäärästä riippuen </a:t>
            </a:r>
            <a:r>
              <a:rPr lang="fi-FI" b="1" dirty="0"/>
              <a:t>1 000–29 000 euroa vuodessa.</a:t>
            </a:r>
            <a:r>
              <a:rPr lang="fi-FI" dirty="0">
                <a:latin typeface="Arial"/>
                <a:cs typeface="Arial"/>
              </a:rPr>
              <a:t> Kasvu on sitä suurempi, mitä useampia kuntia liittyy Fölin jäseneksi.</a:t>
            </a:r>
          </a:p>
          <a:p>
            <a:pPr marL="7620"/>
            <a:r>
              <a:rPr lang="fi-FI" dirty="0"/>
              <a:t>Lisäksi uudet kunnat tulevat jakamaan yhteisten investointien kustannuksia, josta myös Lieto hyötyy.</a:t>
            </a:r>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757465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BE28488-262E-EE4A-996D-DF58BEECACA9}"/>
              </a:ext>
            </a:extLst>
          </p:cNvPr>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500"/>
          </a:xfr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a:xfrm>
            <a:off x="490190" y="236037"/>
            <a:ext cx="4032099" cy="418688"/>
          </a:xfrm>
        </p:spPr>
        <p:txBody>
          <a:bodyPr>
            <a:normAutofit fontScale="90000"/>
          </a:bodyPr>
          <a:lstStyle/>
          <a:p>
            <a:r>
              <a:rPr lang="fi-FI" dirty="0"/>
              <a:t>Yhteenveto Föliin liittymisen vaikutuksista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a:xfrm>
            <a:off x="490190" y="956820"/>
            <a:ext cx="4378754" cy="3915728"/>
          </a:xfrm>
        </p:spPr>
        <p:txBody>
          <a:bodyPr vert="horz" lIns="91440" tIns="45720" rIns="91440" bIns="45720" rtlCol="0" anchor="t">
            <a:normAutofit/>
          </a:bodyPr>
          <a:lstStyle/>
          <a:p>
            <a:pPr marL="7620"/>
            <a:r>
              <a:rPr lang="fi-FI" b="1" dirty="0"/>
              <a:t>Asiakas</a:t>
            </a:r>
            <a:endParaRPr lang="en-US" dirty="0"/>
          </a:p>
          <a:p>
            <a:pPr marL="179070" indent="-171450">
              <a:buFont typeface="Arial" panose="020B0604020202020204" pitchFamily="34" charset="0"/>
              <a:buChar char="•"/>
            </a:pPr>
            <a:r>
              <a:rPr lang="fi-FI" dirty="0"/>
              <a:t>Kunnan asukkaat pääsevät kulkemaan samoilla lipuilla laajemmalla alueella: joukkoliikenteen käyttö kasvaa</a:t>
            </a:r>
          </a:p>
          <a:p>
            <a:pPr marL="179070" indent="-171450">
              <a:buFont typeface="Arial" panose="020B0604020202020204" pitchFamily="34" charset="0"/>
              <a:buChar char="•"/>
            </a:pPr>
            <a:endParaRPr lang="fi-FI" dirty="0"/>
          </a:p>
          <a:p>
            <a:pPr marL="7620"/>
            <a:r>
              <a:rPr lang="fi-FI" b="1" dirty="0"/>
              <a:t>Elinkeinoelämä</a:t>
            </a:r>
            <a:endParaRPr lang="fi-FI" dirty="0"/>
          </a:p>
          <a:p>
            <a:pPr marL="179070" indent="-171450">
              <a:buFont typeface="Arial" panose="020B0604020202020204" pitchFamily="34" charset="0"/>
              <a:buChar char="•"/>
            </a:pPr>
            <a:r>
              <a:rPr lang="fi-FI" dirty="0"/>
              <a:t>Kattavat ja yhtenäiset joukkoliikennepalvelut koko työssäkäyntialueella helpottavat yritysten sijoittumista alueelle, edistävät matkailua ja ovat positiivinen imagotekijä</a:t>
            </a:r>
          </a:p>
          <a:p>
            <a:pPr marL="179070" indent="-171450">
              <a:buFont typeface="Arial" panose="020B0604020202020204" pitchFamily="34" charset="0"/>
              <a:buChar char="•"/>
            </a:pPr>
            <a:endParaRPr lang="fi-FI" dirty="0"/>
          </a:p>
          <a:p>
            <a:pPr marL="7620"/>
            <a:r>
              <a:rPr lang="fi-FI" b="1" dirty="0"/>
              <a:t>Kustannukset</a:t>
            </a:r>
          </a:p>
          <a:p>
            <a:pPr marL="179070" indent="-171450">
              <a:buFont typeface="Arial" panose="020B0604020202020204" pitchFamily="34" charset="0"/>
              <a:buChar char="•"/>
            </a:pPr>
            <a:r>
              <a:rPr lang="fi-FI" dirty="0"/>
              <a:t>Liedon nettokustannukset joukkoliikenteestä alenevat </a:t>
            </a:r>
            <a:r>
              <a:rPr lang="fi-FI" b="1" dirty="0"/>
              <a:t>4 000–</a:t>
            </a:r>
            <a:br>
              <a:rPr lang="fi-FI" b="1" dirty="0"/>
            </a:br>
            <a:r>
              <a:rPr lang="fi-FI" b="1" dirty="0"/>
              <a:t>39 000</a:t>
            </a:r>
            <a:r>
              <a:rPr lang="fi-FI" dirty="0"/>
              <a:t> euroa vuodessa (3 000–14 000 eurolla, mikäli </a:t>
            </a:r>
            <a:r>
              <a:rPr lang="fi-FI" dirty="0">
                <a:latin typeface="Arial"/>
                <a:cs typeface="Arial"/>
              </a:rPr>
              <a:t>valtionraha asukasta kohden nykytasolla)</a:t>
            </a:r>
            <a:endParaRPr lang="fi-FI" dirty="0"/>
          </a:p>
          <a:p>
            <a:pPr marL="179070" indent="-171450">
              <a:buFont typeface="Arial" panose="020B0604020202020204" pitchFamily="34" charset="0"/>
              <a:buChar char="•"/>
            </a:pPr>
            <a:r>
              <a:rPr lang="fi-FI" dirty="0">
                <a:latin typeface="Arial"/>
                <a:cs typeface="Arial"/>
              </a:rPr>
              <a:t>Aleneminen johtuu siitä, että kustannuksia ovat pienet johtuen lietolaisten vähäisistä matkamääristä laajennusalueelle, mutta Lieto pääsee hyötymään liikenteen järjestämisen kustannusten alenemisesta ja valtionrahan suuruuden kasvusta. </a:t>
            </a:r>
            <a:endParaRPr lang="fi-FI" dirty="0"/>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36644520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4A47-5CF2-42FF-8EC6-083F3F5C605A}"/>
              </a:ext>
            </a:extLst>
          </p:cNvPr>
          <p:cNvSpPr>
            <a:spLocks noGrp="1"/>
          </p:cNvSpPr>
          <p:nvPr>
            <p:ph type="title"/>
          </p:nvPr>
        </p:nvSpPr>
        <p:spPr/>
        <p:txBody>
          <a:bodyPr/>
          <a:lstStyle/>
          <a:p>
            <a:r>
              <a:rPr lang="fi-FI"/>
              <a:t>Mahdollisia palvelutasomuutoksia Föli-alueen laajentuessa</a:t>
            </a:r>
          </a:p>
        </p:txBody>
      </p:sp>
    </p:spTree>
    <p:extLst>
      <p:ext uri="{BB962C8B-B14F-4D97-AF65-F5344CB8AC3E}">
        <p14:creationId xmlns:p14="http://schemas.microsoft.com/office/powerpoint/2010/main" val="2860675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7C4F3621-3174-4E9D-9C9E-4796A13371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6038" y="0"/>
            <a:ext cx="4017962" cy="5143499"/>
          </a:xfrm>
          <a:prstGeom prst="rect">
            <a:avLst/>
          </a:prstGeom>
        </p:spPr>
      </p:pic>
      <p:sp>
        <p:nvSpPr>
          <p:cNvPr id="2" name="Title 1">
            <a:extLst>
              <a:ext uri="{FF2B5EF4-FFF2-40B4-BE49-F238E27FC236}">
                <a16:creationId xmlns:a16="http://schemas.microsoft.com/office/drawing/2014/main" id="{6B3BCAAC-B4D9-C948-80E5-8FE1A151A183}"/>
              </a:ext>
            </a:extLst>
          </p:cNvPr>
          <p:cNvSpPr>
            <a:spLocks noGrp="1"/>
          </p:cNvSpPr>
          <p:nvPr>
            <p:ph type="title"/>
          </p:nvPr>
        </p:nvSpPr>
        <p:spPr/>
        <p:txBody>
          <a:bodyPr>
            <a:normAutofit/>
          </a:bodyPr>
          <a:lstStyle/>
          <a:p>
            <a:r>
              <a:rPr lang="fi-FI"/>
              <a:t>Palvelutason kehittämistarpeita</a:t>
            </a:r>
          </a:p>
        </p:txBody>
      </p:sp>
      <p:sp>
        <p:nvSpPr>
          <p:cNvPr id="3" name="Content Placeholder 2">
            <a:extLst>
              <a:ext uri="{FF2B5EF4-FFF2-40B4-BE49-F238E27FC236}">
                <a16:creationId xmlns:a16="http://schemas.microsoft.com/office/drawing/2014/main" id="{68141E3C-8F79-9843-8434-6F3B69800F3A}"/>
              </a:ext>
            </a:extLst>
          </p:cNvPr>
          <p:cNvSpPr>
            <a:spLocks noGrp="1"/>
          </p:cNvSpPr>
          <p:nvPr>
            <p:ph sz="half" idx="2"/>
          </p:nvPr>
        </p:nvSpPr>
        <p:spPr/>
        <p:txBody>
          <a:bodyPr vert="horz" lIns="91440" tIns="45720" rIns="91440" bIns="45720" rtlCol="0" anchor="t">
            <a:normAutofit/>
          </a:bodyPr>
          <a:lstStyle/>
          <a:p>
            <a:pPr marL="7620"/>
            <a:r>
              <a:rPr lang="fi-FI"/>
              <a:t>Kuntakyselyssä esille nousseita tarpeita palvelutason parantamiseen:</a:t>
            </a:r>
            <a:endParaRPr lang="en-US"/>
          </a:p>
          <a:p>
            <a:pPr marL="179070" indent="-171450">
              <a:buFont typeface="Arial" panose="020B0604020202020204" pitchFamily="34" charset="0"/>
              <a:buChar char="•"/>
            </a:pPr>
            <a:r>
              <a:rPr lang="fi-FI"/>
              <a:t>Maskussa maankäyttöä kehitetään asukasmäärän kasvattamiseksi, tarpeita palvelutason parantamiselle jatkossa</a:t>
            </a:r>
          </a:p>
          <a:p>
            <a:pPr marL="179070" indent="-171450">
              <a:buFont typeface="Arial" panose="020B0604020202020204" pitchFamily="34" charset="0"/>
              <a:buChar char="•"/>
            </a:pPr>
            <a:r>
              <a:rPr lang="fi-FI"/>
              <a:t>Maskussa Lemun ja Askaisten suunnan yhteyksien palvelutaso on heikko</a:t>
            </a:r>
          </a:p>
          <a:p>
            <a:pPr marL="179070" indent="-171450">
              <a:buFont typeface="Arial" panose="020B0604020202020204" pitchFamily="34" charset="0"/>
              <a:buChar char="•"/>
            </a:pPr>
            <a:r>
              <a:rPr lang="fi-FI">
                <a:latin typeface="Arial"/>
                <a:cs typeface="Arial"/>
              </a:rPr>
              <a:t>Nousiaisten liikuntahalli (</a:t>
            </a:r>
            <a:r>
              <a:rPr lang="fi-FI" err="1">
                <a:latin typeface="Arial"/>
                <a:cs typeface="Arial"/>
              </a:rPr>
              <a:t>Nouste</a:t>
            </a:r>
            <a:r>
              <a:rPr lang="fi-FI">
                <a:latin typeface="Arial"/>
                <a:cs typeface="Arial"/>
              </a:rPr>
              <a:t> Areena) on valmistunut vuoden 2021 alussa. Liikuntahallin saavutettavuuden parantaminen lisää tarpeita linjan 118 vuorojen lisäämiselle</a:t>
            </a:r>
            <a:endParaRPr lang="fi-FI"/>
          </a:p>
        </p:txBody>
      </p:sp>
      <p:pic>
        <p:nvPicPr>
          <p:cNvPr id="5" name="Picture 4">
            <a:extLst>
              <a:ext uri="{FF2B5EF4-FFF2-40B4-BE49-F238E27FC236}">
                <a16:creationId xmlns:a16="http://schemas.microsoft.com/office/drawing/2014/main" id="{AB5D5347-42D4-D94E-91D0-6AE3FA0FF7DE}"/>
              </a:ext>
            </a:extLst>
          </p:cNvPr>
          <p:cNvPicPr>
            <a:picLocks noChangeAspect="1"/>
          </p:cNvPicPr>
          <p:nvPr/>
        </p:nvPicPr>
        <p:blipFill>
          <a:blip r:embed="rId3"/>
          <a:stretch>
            <a:fillRect/>
          </a:stretch>
        </p:blipFill>
        <p:spPr>
          <a:xfrm>
            <a:off x="7162800" y="3200400"/>
            <a:ext cx="1981200" cy="1943100"/>
          </a:xfrm>
          <a:prstGeom prst="rect">
            <a:avLst/>
          </a:prstGeom>
        </p:spPr>
      </p:pic>
    </p:spTree>
    <p:extLst>
      <p:ext uri="{BB962C8B-B14F-4D97-AF65-F5344CB8AC3E}">
        <p14:creationId xmlns:p14="http://schemas.microsoft.com/office/powerpoint/2010/main" val="2344694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sruot\AppData\Local\Temp\Templafy\PowerPointVsto\Assets\2a57e577-c2fa-45ed-8fdb-f0e4b6c2ebc3.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sruot\AppData\Local\Temp\Templafy\PowerPointVsto\Assets\42e890b7-5d68-4c15-859b-17cb3f55e928.jpeg"/>
</p:tagLst>
</file>

<file path=ppt/theme/theme1.xml><?xml version="1.0" encoding="utf-8"?>
<a:theme xmlns:a="http://schemas.openxmlformats.org/drawingml/2006/main" name="Office Theme">
  <a:themeElements>
    <a:clrScheme name="TurkuAMK">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F2DCE3F0D732488535B39913BC390F" ma:contentTypeVersion="2" ma:contentTypeDescription="Create a new document." ma:contentTypeScope="" ma:versionID="ae17f305769d3dad4d2f5a77d9644865">
  <xsd:schema xmlns:xsd="http://www.w3.org/2001/XMLSchema" xmlns:xs="http://www.w3.org/2001/XMLSchema" xmlns:p="http://schemas.microsoft.com/office/2006/metadata/properties" xmlns:ns2="dd82bd51-4979-473a-aaf4-4e051ada8cda" targetNamespace="http://schemas.microsoft.com/office/2006/metadata/properties" ma:root="true" ma:fieldsID="443bf6005a646552f89495f53dc26640" ns2:_="">
    <xsd:import namespace="dd82bd51-4979-473a-aaf4-4e051ada8cd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2bd51-4979-473a-aaf4-4e051ada8c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E95BA3-EC4C-46FA-B069-11075CF9E4BF}">
  <ds:schemaRefs>
    <ds:schemaRef ds:uri="http://schemas.microsoft.com/office/2006/documentManagement/types"/>
    <ds:schemaRef ds:uri="http://purl.org/dc/terms/"/>
    <ds:schemaRef ds:uri="dd82bd51-4979-473a-aaf4-4e051ada8cda"/>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B7F6BD1-DF65-40CB-8D64-6BAEEC61E935}">
  <ds:schemaRefs>
    <ds:schemaRef ds:uri="http://schemas.microsoft.com/sharepoint/v3/contenttype/forms"/>
  </ds:schemaRefs>
</ds:datastoreItem>
</file>

<file path=customXml/itemProps3.xml><?xml version="1.0" encoding="utf-8"?>
<ds:datastoreItem xmlns:ds="http://schemas.openxmlformats.org/officeDocument/2006/customXml" ds:itemID="{CC3BCBD4-F4F6-4EDA-95E8-C2B6B731FBA7}">
  <ds:schemaRefs>
    <ds:schemaRef ds:uri="dd82bd51-4979-473a-aaf4-4e051ada8c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500</TotalTime>
  <Words>10210</Words>
  <Application>Microsoft Office PowerPoint</Application>
  <PresentationFormat>Näytössä katseltava esitys (16:9)</PresentationFormat>
  <Paragraphs>1251</Paragraphs>
  <Slides>99</Slides>
  <Notes>2</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99</vt:i4>
      </vt:variant>
    </vt:vector>
  </HeadingPairs>
  <TitlesOfParts>
    <vt:vector size="106" baseType="lpstr">
      <vt:lpstr>ＭＳ Ｐゴシック</vt:lpstr>
      <vt:lpstr>Arial</vt:lpstr>
      <vt:lpstr>Calibri</vt:lpstr>
      <vt:lpstr>Calibri Light</vt:lpstr>
      <vt:lpstr>Courier New</vt:lpstr>
      <vt:lpstr>Verdana</vt:lpstr>
      <vt:lpstr>Office Theme</vt:lpstr>
      <vt:lpstr>Fölin laajenemisen vaikutusselvitys</vt:lpstr>
      <vt:lpstr>Työn tausta</vt:lpstr>
      <vt:lpstr>Työn tavoitteet</vt:lpstr>
      <vt:lpstr>Mikä on Föli</vt:lpstr>
      <vt:lpstr>Fölin tehtävät</vt:lpstr>
      <vt:lpstr>Päätöksenteko Fölissä</vt:lpstr>
      <vt:lpstr>Matkustus ja lipputulot</vt:lpstr>
      <vt:lpstr>Asukasluvut ja työssäkäynti</vt:lpstr>
      <vt:lpstr>Asiakashinnat ja niiden muutos</vt:lpstr>
      <vt:lpstr>Mahdollinen useamman lippuvyöhykkeen malli</vt:lpstr>
      <vt:lpstr>Matkustajamäärät ja lipputulot</vt:lpstr>
      <vt:lpstr>Liikennöinti ja kustannukset</vt:lpstr>
      <vt:lpstr>Liikennöinnin kustannukset</vt:lpstr>
      <vt:lpstr>Maksu- ja informaatiojärjestelmä</vt:lpstr>
      <vt:lpstr>Liikenteen järjestämisen kustannukset</vt:lpstr>
      <vt:lpstr>Fölin resurssien organisointimahdollisuuksia</vt:lpstr>
      <vt:lpstr>Mahdolliset muutokset työmatkakulujen verovähennysoikeuksissa</vt:lpstr>
      <vt:lpstr>Elinkeino- ja matkailuvaikutukset</vt:lpstr>
      <vt:lpstr>Elinkeinoelämä ja matkailu</vt:lpstr>
      <vt:lpstr>Saavutettavuus ja elinkeinoelämän toimintaedellytykset</vt:lpstr>
      <vt:lpstr>Liikkumiseen ja matkailuun vaikuttavia kehitystrendejä</vt:lpstr>
      <vt:lpstr>Matkailukohteiden vetovoima</vt:lpstr>
      <vt:lpstr>Saavutettavuus matkailun kehittämisessä</vt:lpstr>
      <vt:lpstr>Saavutettavuus alueiden omissa matkailun kehittämissuunnitelmissa</vt:lpstr>
      <vt:lpstr>Johtopäätökset elinkeinoelämän ja matkailun näkökulmasta</vt:lpstr>
      <vt:lpstr>Yhteenveto vaikutuksista elinkeinoelämään ja matkailuun</vt:lpstr>
      <vt:lpstr>KUNTAKOHTAISET OSIOT</vt:lpstr>
      <vt:lpstr>Paimio</vt:lpstr>
      <vt:lpstr>Joukkoliikennelinjasto</vt:lpstr>
      <vt:lpstr>Matkustajamääräarviot</vt:lpstr>
      <vt:lpstr>Joukkoliikenteen tulot ja kustannukset</vt:lpstr>
      <vt:lpstr>Muut kustannukset</vt:lpstr>
      <vt:lpstr>Muut tulot</vt:lpstr>
      <vt:lpstr>Yhteenveto Föliin liittymisen vaikutuksista</vt:lpstr>
      <vt:lpstr>Föliin liittymisen kustannukset ja tulot Paimiolle, yhteenveto</vt:lpstr>
      <vt:lpstr>Parainen</vt:lpstr>
      <vt:lpstr>Joukkoliikennelinjasto</vt:lpstr>
      <vt:lpstr>Matkustajamääräarviot</vt:lpstr>
      <vt:lpstr>Joukkoliikenteen tulot ja kustannukset</vt:lpstr>
      <vt:lpstr>Muut kustannukset</vt:lpstr>
      <vt:lpstr>Muut tulot</vt:lpstr>
      <vt:lpstr>Yhteenveto Föliin liittymisen vaikutuksista</vt:lpstr>
      <vt:lpstr>Vaikutukset matkailuun</vt:lpstr>
      <vt:lpstr>Föliin liittymisen kustannukset ja tulot Paraisille, yhteenveto</vt:lpstr>
      <vt:lpstr>Kaarina</vt:lpstr>
      <vt:lpstr>Liikennöintikustannusten kasvu</vt:lpstr>
      <vt:lpstr>Matkustajamääräarviot</vt:lpstr>
      <vt:lpstr>Tuloissa tapahtuvat kasvu</vt:lpstr>
      <vt:lpstr>Yhteenveto Föliin liittymisen vaikutuksista</vt:lpstr>
      <vt:lpstr>Masku</vt:lpstr>
      <vt:lpstr>Joukkoliikennelinjasto</vt:lpstr>
      <vt:lpstr>Liikennöintikustannukset</vt:lpstr>
      <vt:lpstr>Matkustajamääräarviot</vt:lpstr>
      <vt:lpstr>Joukkoliikenteen tulot ja kustannukset eri tilanteissa 1/2</vt:lpstr>
      <vt:lpstr>Joukkoliikenteen tulot ja kustannukset eri tilanteissa 2/2</vt:lpstr>
      <vt:lpstr>Muut kustannukset</vt:lpstr>
      <vt:lpstr>Muut tulot</vt:lpstr>
      <vt:lpstr>Yhteenveto Föliin liittymisen vaikutuksista</vt:lpstr>
      <vt:lpstr>Föliin liittymisen kustannukset ja tulot Maskulle, yhteenveto</vt:lpstr>
      <vt:lpstr>Nousiainen</vt:lpstr>
      <vt:lpstr>Joukkoliikennelinjasto</vt:lpstr>
      <vt:lpstr>Liikennöintikustannukset</vt:lpstr>
      <vt:lpstr>Matkustajamääräarviot</vt:lpstr>
      <vt:lpstr>Joukkoliikenteen tulot ja kustannukset eri tilanteissa</vt:lpstr>
      <vt:lpstr>Joukkoliikenteen tulot ja kustannukset</vt:lpstr>
      <vt:lpstr>Muut kustannukset</vt:lpstr>
      <vt:lpstr>Muut tulot</vt:lpstr>
      <vt:lpstr>Yhteenveto Föliin liittymisen vaikutuksista</vt:lpstr>
      <vt:lpstr>Föliin liittymisen kustannukset ja tulot Nousiaisille, yhteenveto</vt:lpstr>
      <vt:lpstr>Mynämäki</vt:lpstr>
      <vt:lpstr>Joukkoliikennelinjasto</vt:lpstr>
      <vt:lpstr>Liikennöintikustannukset</vt:lpstr>
      <vt:lpstr>Matkustajamääräarviot</vt:lpstr>
      <vt:lpstr>Joukkoliikenteen tulot ja kustannukset</vt:lpstr>
      <vt:lpstr>Muut kustannukset</vt:lpstr>
      <vt:lpstr>Muut tulot</vt:lpstr>
      <vt:lpstr>Yhteenveto Föliin liittymisen vaikutuksista</vt:lpstr>
      <vt:lpstr>Föliin liittymisen kustannukset ja tulot Mynämäelle, yhteenveto</vt:lpstr>
      <vt:lpstr>Raisio</vt:lpstr>
      <vt:lpstr>Liikennöintikustannusten kasvu</vt:lpstr>
      <vt:lpstr>Tuloissa tapahtuvat kasvu</vt:lpstr>
      <vt:lpstr>Yhteenveto Föliin liittymisen vaikutuksista</vt:lpstr>
      <vt:lpstr>Turku</vt:lpstr>
      <vt:lpstr>Liikennöintikustannusten kasvu</vt:lpstr>
      <vt:lpstr>Matkustajamääräarviot</vt:lpstr>
      <vt:lpstr>Tuloissa tapahtuvat kasvu</vt:lpstr>
      <vt:lpstr>Yhteenveto Föliin liittymisen vaikutuksista</vt:lpstr>
      <vt:lpstr>Naantali</vt:lpstr>
      <vt:lpstr>Liikennöintikustannusten kasvu</vt:lpstr>
      <vt:lpstr>Tuloissa tapahtuvat kasvu</vt:lpstr>
      <vt:lpstr>Yhteenveto Föliin liittymisen vaikutuksista</vt:lpstr>
      <vt:lpstr>Rusko</vt:lpstr>
      <vt:lpstr>Muutokset kustannuksissa ja tuloissa</vt:lpstr>
      <vt:lpstr>Yhteenveto Föliin liittymisen vaikutuksista</vt:lpstr>
      <vt:lpstr>Lieto</vt:lpstr>
      <vt:lpstr>Muutokset kustannuksissa ja tuloissa</vt:lpstr>
      <vt:lpstr>Yhteenveto Föliin liittymisen vaikutuksista</vt:lpstr>
      <vt:lpstr>Mahdollisia palvelutasomuutoksia Föli-alueen laajentuessa</vt:lpstr>
      <vt:lpstr>Palvelutason kehittämistarpeita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Pohja</dc:subject>
  <dc:creator>Microsoft Office -käyttäjä</dc:creator>
  <cp:lastModifiedBy>Teemu Heinonen</cp:lastModifiedBy>
  <cp:revision>38</cp:revision>
  <dcterms:created xsi:type="dcterms:W3CDTF">2020-01-13T08:50:46Z</dcterms:created>
  <dcterms:modified xsi:type="dcterms:W3CDTF">2022-03-10T15:12:25Z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0x01010027F2DCE3F0D732488535B39913BC390F</vt:lpwstr>
  </property>
  <property fmtid="{D5CDD505-2E9C-101B-9397-08002B2CF9AE}" pid="3" name="TaxCatchAll">
    <vt:lpwstr>1;#Diaesitys|29bf125c-3304-4b20-a038-e327a30ca536;#3;#Suomi|ddab1725-3888-478f-9c8c-3eeceecd16e9</vt:lpwstr>
  </property>
  <property fmtid="{D5CDD505-2E9C-101B-9397-08002B2CF9AE}" pid="4" name="TurkuDoTku_PresentationMaterialTypeTaxHTField0">
    <vt:lpwstr>Diaesitys|29bf125c-3304-4b20-a038-e327a30ca536</vt:lpwstr>
  </property>
  <property fmtid="{D5CDD505-2E9C-101B-9397-08002B2CF9AE}" pid="5" name="TurkuDoTku_LanguageTaxHTField0">
    <vt:lpwstr>Suomi|ddab1725-3888-478f-9c8c-3eeceecd16e9</vt:lpwstr>
  </property>
  <property fmtid="{D5CDD505-2E9C-101B-9397-08002B2CF9AE}" pid="6" name="TurkuDoTku_PresentationMaterialType">
    <vt:lpwstr>1;#Diaesitys|29bf125c-3304-4b20-a038-e327a30ca536</vt:lpwstr>
  </property>
  <property fmtid="{D5CDD505-2E9C-101B-9397-08002B2CF9AE}" pid="7" name="TurkuDoTku_Language">
    <vt:lpwstr>3;#Suomi|ddab1725-3888-478f-9c8c-3eeceecd16e9</vt:lpwstr>
  </property>
</Properties>
</file>