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8"/>
  </p:notesMasterIdLst>
  <p:sldIdLst>
    <p:sldId id="354" r:id="rId5"/>
    <p:sldId id="279" r:id="rId6"/>
    <p:sldId id="259" r:id="rId7"/>
    <p:sldId id="275" r:id="rId8"/>
    <p:sldId id="456" r:id="rId9"/>
    <p:sldId id="281" r:id="rId10"/>
    <p:sldId id="457" r:id="rId11"/>
    <p:sldId id="339" r:id="rId12"/>
    <p:sldId id="458" r:id="rId13"/>
    <p:sldId id="341" r:id="rId14"/>
    <p:sldId id="459" r:id="rId15"/>
    <p:sldId id="283" r:id="rId16"/>
    <p:sldId id="465" r:id="rId17"/>
    <p:sldId id="286" r:id="rId18"/>
    <p:sldId id="468" r:id="rId19"/>
    <p:sldId id="289" r:id="rId20"/>
    <p:sldId id="471" r:id="rId21"/>
    <p:sldId id="292" r:id="rId22"/>
    <p:sldId id="472" r:id="rId23"/>
    <p:sldId id="361" r:id="rId24"/>
    <p:sldId id="475" r:id="rId25"/>
    <p:sldId id="358" r:id="rId26"/>
    <p:sldId id="476" r:id="rId27"/>
  </p:sldIdLst>
  <p:sldSz cx="9144000" cy="5143500" type="screen16x9"/>
  <p:notesSz cx="6858000" cy="9144000"/>
  <p:defaultTextStyle>
    <a:defPPr>
      <a:defRPr lang="fi-FI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32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i Räty" initials="LR" lastIdx="1" clrIdx="0">
    <p:extLst>
      <p:ext uri="{19B8F6BF-5375-455C-9EA6-DF929625EA0E}">
        <p15:presenceInfo xmlns:p15="http://schemas.microsoft.com/office/powerpoint/2012/main" userId="S::lauri.raty@ramboll.fi::f848ef00-0b74-4245-8a42-084846b1a271" providerId="AD"/>
      </p:ext>
    </p:extLst>
  </p:cmAuthor>
  <p:cmAuthor id="2" name="Korte Sirpa" initials="KS" lastIdx="7" clrIdx="1">
    <p:extLst>
      <p:ext uri="{19B8F6BF-5375-455C-9EA6-DF929625EA0E}">
        <p15:presenceInfo xmlns:p15="http://schemas.microsoft.com/office/powerpoint/2012/main" userId="S::sirpa.korte@turku.fi::fb1ec16c-167a-488c-ac37-34ab14f1ae6a" providerId="AD"/>
      </p:ext>
    </p:extLst>
  </p:cmAuthor>
  <p:cmAuthor id="3" name="Jorasmaa Lauri" initials="JL" lastIdx="10" clrIdx="2">
    <p:extLst>
      <p:ext uri="{19B8F6BF-5375-455C-9EA6-DF929625EA0E}">
        <p15:presenceInfo xmlns:p15="http://schemas.microsoft.com/office/powerpoint/2012/main" userId="S::lauri.jorasmaa@turku.fi::d6678b3f-4351-45ee-a8f0-bfce13db1090" providerId="AD"/>
      </p:ext>
    </p:extLst>
  </p:cmAuthor>
  <p:cmAuthor id="4" name="Pihlava Topias" initials="PT" lastIdx="2" clrIdx="3">
    <p:extLst>
      <p:ext uri="{19B8F6BF-5375-455C-9EA6-DF929625EA0E}">
        <p15:presenceInfo xmlns:p15="http://schemas.microsoft.com/office/powerpoint/2012/main" userId="S::topias.pihlava@turku.fi::b481197a-7f72-4ac7-9966-1e964457cd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37A"/>
    <a:srgbClr val="FBB600"/>
    <a:srgbClr val="FFDF79"/>
    <a:srgbClr val="27B098"/>
    <a:srgbClr val="00A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415595-F3D1-4E07-B795-F2C939FEA0A6}" v="4" dt="2021-12-23T12:11:07.790"/>
    <p1510:client id="{9AF4C834-989E-415C-8A49-6AFDA40CBCCB}" v="1" dt="2021-12-22T13:24:23.345"/>
    <p1510:client id="{9EE93A3E-1FD8-4F1F-9B51-C74D84F863C1}" v="5" dt="2021-12-22T13:17:35.294"/>
    <p1510:client id="{A9871005-EBD6-463D-A1FC-ECF677E6F46D}" v="1" dt="2021-12-22T13:27:11.1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60" y="288"/>
      </p:cViewPr>
      <p:guideLst>
        <p:guide orient="horz" pos="1620"/>
        <p:guide pos="32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28FCE-A041-4161-8217-498A18061C36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286B3-3BD4-42C2-BBDB-457B073C1C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347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2493" y="494675"/>
            <a:ext cx="5542613" cy="3657600"/>
          </a:xfrm>
        </p:spPr>
        <p:txBody>
          <a:bodyPr anchor="ctr" anchorCtr="0">
            <a:normAutofit/>
          </a:bodyPr>
          <a:lstStyle>
            <a:lvl1pPr algn="l"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283A-7343-6647-A6ED-658A55BC8B94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F0FD-7F8C-7647-BD35-5040E3AA4C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05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283A-7343-6647-A6ED-658A55BC8B94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F0FD-7F8C-7647-BD35-5040E3AA4C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914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B3673D3-FDCF-BE48-8E7A-140286D167C8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7B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525" y="0"/>
            <a:ext cx="4712610" cy="5143500"/>
          </a:xfrm>
        </p:spPr>
        <p:txBody>
          <a:bodyPr anchor="ctr" anchorCtr="0">
            <a:normAutofit/>
          </a:bodyPr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283A-7343-6647-A6ED-658A55BC8B94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F0FD-7F8C-7647-BD35-5040E3AA4C9A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1340D7-CB36-9340-8A09-44A931027B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93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5699" y="0"/>
            <a:ext cx="4018301" cy="5143500"/>
          </a:xfrm>
        </p:spPr>
        <p:txBody>
          <a:bodyPr/>
          <a:lstStyle/>
          <a:p>
            <a:pPr lvl="0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972242"/>
            <a:ext cx="3325688" cy="1051429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defRPr sz="3000">
                <a:solidFill>
                  <a:srgbClr val="27B09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283A-7343-6647-A6ED-658A55BC8B94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F0FD-7F8C-7647-BD35-5040E3AA4C9A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DEE60B3-6104-9842-B549-EEA24D32D3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938071"/>
            <a:ext cx="3886200" cy="1694651"/>
          </a:xfrm>
        </p:spPr>
        <p:txBody>
          <a:bodyPr>
            <a:normAutofit/>
          </a:bodyPr>
          <a:lstStyle>
            <a:lvl1pPr>
              <a:lnSpc>
                <a:spcPts val="1800"/>
              </a:lnSpc>
              <a:defRPr sz="1200"/>
            </a:lvl1pPr>
            <a:lvl2pPr>
              <a:lnSpc>
                <a:spcPts val="1800"/>
              </a:lnSpc>
              <a:defRPr sz="1200"/>
            </a:lvl2pPr>
            <a:lvl3pPr>
              <a:lnSpc>
                <a:spcPts val="1800"/>
              </a:lnSpc>
              <a:defRPr sz="1200"/>
            </a:lvl3pPr>
            <a:lvl4pPr>
              <a:lnSpc>
                <a:spcPts val="1800"/>
              </a:lnSpc>
              <a:defRPr sz="1200"/>
            </a:lvl4pPr>
            <a:lvl5pPr>
              <a:lnSpc>
                <a:spcPts val="1800"/>
              </a:lnSpc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426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13740"/>
            <a:ext cx="4032099" cy="4186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687652"/>
            <a:ext cx="4032099" cy="28243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283A-7343-6647-A6ED-658A55BC8B94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F0FD-7F8C-7647-BD35-5040E3AA4C9A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B94AE8-D63E-8A4B-85AD-DF3F18F566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3809ADEB-FCA5-204F-BB5E-B0AD7C6465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25699" y="0"/>
            <a:ext cx="4018301" cy="5143500"/>
          </a:xfrm>
        </p:spPr>
        <p:txBody>
          <a:bodyPr/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5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10B33B4-CD61-D64E-80DC-D53F3DDCC9FA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13740"/>
            <a:ext cx="6536083" cy="4186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687652"/>
            <a:ext cx="3042749" cy="28243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55529" y="1687652"/>
            <a:ext cx="3210395" cy="28243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283A-7343-6647-A6ED-658A55BC8B94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F0FD-7F8C-7647-BD35-5040E3AA4C9A}" type="slidenum">
              <a:rPr lang="fi-FI" smtClean="0"/>
              <a:t>‹#›</a:t>
            </a:fld>
            <a:endParaRPr lang="fi-FI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1012D22-E58F-704D-B674-D179AB9339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9662" y="3764420"/>
            <a:ext cx="9906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30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72244"/>
            <a:ext cx="4037618" cy="65941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31654"/>
            <a:ext cx="4037618" cy="2893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3283A-7343-6647-A6ED-658A55BC8B94}" type="datetimeFigureOut">
              <a:rPr lang="fi-FI" smtClean="0"/>
              <a:t>10.3.2022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7F0FD-7F8C-7647-BD35-5040E3AA4C9A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0B2DEE4-9381-1D4E-8C22-FB478C481E8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05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3" r:id="rId4"/>
    <p:sldLayoutId id="2147483665" r:id="rId5"/>
    <p:sldLayoutId id="2147483672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7938" indent="0" algn="l" defTabSz="685800" rtl="0" eaLnBrk="1" latinLnBrk="0" hangingPunct="1">
        <a:lnSpc>
          <a:spcPts val="1600"/>
        </a:lnSpc>
        <a:spcBef>
          <a:spcPts val="0"/>
        </a:spcBef>
        <a:buFont typeface="Arial" panose="020B0604020202020204" pitchFamily="34" charset="0"/>
        <a:buNone/>
        <a:tabLst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938" indent="0" algn="l" defTabSz="685800" rtl="0" eaLnBrk="1" latinLnBrk="0" hangingPunct="1">
        <a:lnSpc>
          <a:spcPts val="1600"/>
        </a:lnSpc>
        <a:spcBef>
          <a:spcPts val="0"/>
        </a:spcBef>
        <a:buFont typeface="Arial" panose="020B0604020202020204" pitchFamily="34" charset="0"/>
        <a:buNone/>
        <a:tabLst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938" indent="0" algn="l" defTabSz="685800" rtl="0" eaLnBrk="1" latinLnBrk="0" hangingPunct="1">
        <a:lnSpc>
          <a:spcPts val="1600"/>
        </a:lnSpc>
        <a:spcBef>
          <a:spcPts val="0"/>
        </a:spcBef>
        <a:buFont typeface="Arial" panose="020B0604020202020204" pitchFamily="34" charset="0"/>
        <a:buNone/>
        <a:tabLst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938" indent="0" algn="l" defTabSz="685800" rtl="0" eaLnBrk="1" latinLnBrk="0" hangingPunct="1">
        <a:lnSpc>
          <a:spcPts val="1600"/>
        </a:lnSpc>
        <a:spcBef>
          <a:spcPts val="0"/>
        </a:spcBef>
        <a:buFont typeface="Arial" panose="020B0604020202020204" pitchFamily="34" charset="0"/>
        <a:buNone/>
        <a:tabLst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7938" indent="0" algn="l" defTabSz="685800" rtl="0" eaLnBrk="1" latinLnBrk="0" hangingPunct="1">
        <a:lnSpc>
          <a:spcPts val="1600"/>
        </a:lnSpc>
        <a:spcBef>
          <a:spcPts val="0"/>
        </a:spcBef>
        <a:buFont typeface="Arial" panose="020B0604020202020204" pitchFamily="34" charset="0"/>
        <a:buNone/>
        <a:tabLst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34625-3507-4BF6-9B45-2A7371EBB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2524" y="0"/>
            <a:ext cx="5391005" cy="5143500"/>
          </a:xfrm>
        </p:spPr>
        <p:txBody>
          <a:bodyPr/>
          <a:lstStyle/>
          <a:p>
            <a:r>
              <a:rPr lang="fi-FI" dirty="0"/>
              <a:t>KUNTAKOHTAISET OSIOT: täydennetty valtionrahan vakiomäärään perustuvalla herkkyystarkastelulla</a:t>
            </a:r>
            <a:br>
              <a:rPr lang="fi-FI" dirty="0"/>
            </a:br>
            <a:r>
              <a:rPr lang="fi-FI" dirty="0">
                <a:solidFill>
                  <a:srgbClr val="FF0000"/>
                </a:solidFill>
              </a:rPr>
              <a:t>(punaisella merkityt kohdat)</a:t>
            </a:r>
          </a:p>
        </p:txBody>
      </p:sp>
    </p:spTree>
    <p:extLst>
      <p:ext uri="{BB962C8B-B14F-4D97-AF65-F5344CB8AC3E}">
        <p14:creationId xmlns:p14="http://schemas.microsoft.com/office/powerpoint/2010/main" val="2887176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Mynämäki</a:t>
            </a:r>
          </a:p>
        </p:txBody>
      </p:sp>
    </p:spTree>
    <p:extLst>
      <p:ext uri="{BB962C8B-B14F-4D97-AF65-F5344CB8AC3E}">
        <p14:creationId xmlns:p14="http://schemas.microsoft.com/office/powerpoint/2010/main" val="299393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358578"/>
            <a:ext cx="4314517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Föliin liittymisen kustannukset ja tulot Mynämäelle, yhteenveto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1" y="1150070"/>
            <a:ext cx="4032099" cy="354447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7620"/>
            <a:r>
              <a:rPr lang="fi-FI" b="1" dirty="0">
                <a:latin typeface="Arial"/>
                <a:cs typeface="Arial"/>
              </a:rPr>
              <a:t>Vuotuiset nettokustannukset</a:t>
            </a:r>
            <a:endParaRPr lang="en-US" dirty="0">
              <a:latin typeface="Arial"/>
              <a:cs typeface="Arial"/>
            </a:endParaRPr>
          </a:p>
          <a:p>
            <a:pPr marL="7620"/>
            <a:r>
              <a:rPr lang="fi-FI" dirty="0">
                <a:latin typeface="Arial"/>
                <a:cs typeface="Arial"/>
              </a:rPr>
              <a:t>Investointikustannukset 13 000–14 000 euroa vuodessa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Liikenteen järjestäminen 61 000–66000 euroa vuodessa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Seutulinjojen nettokustannukset noin 285 000 euroa vuodessa, jossa otettu huomioon kunnalle tulevat lipputulot 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Sisäisten linjojen kustannukset käytännössä ennallaan</a:t>
            </a:r>
          </a:p>
          <a:p>
            <a:pPr marL="7620"/>
            <a:endParaRPr lang="fi-FI" dirty="0"/>
          </a:p>
          <a:p>
            <a:pPr marL="7620"/>
            <a:r>
              <a:rPr lang="fi-FI" b="1" dirty="0">
                <a:latin typeface="Arial"/>
                <a:cs typeface="Arial"/>
              </a:rPr>
              <a:t>Vuotuiset nettotulot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Valtionraha 48 000–52 000 euroa vuodessa, </a:t>
            </a:r>
            <a:br>
              <a:rPr lang="fi-FI" dirty="0">
                <a:latin typeface="Arial"/>
                <a:cs typeface="Arial"/>
              </a:rPr>
            </a:b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44 000 euroa, mikäli valtionraha jatkossa vakio 5,7 euroa / asukas</a:t>
            </a:r>
            <a:endParaRPr lang="fi-FI" dirty="0">
              <a:latin typeface="Arial"/>
              <a:cs typeface="Arial"/>
            </a:endParaRPr>
          </a:p>
          <a:p>
            <a:pPr marL="7620"/>
            <a:r>
              <a:rPr lang="fi-FI" dirty="0">
                <a:latin typeface="Arial"/>
                <a:cs typeface="Arial"/>
              </a:rPr>
              <a:t>Kelan tuki arviota 102 000 euroa vuodessa</a:t>
            </a:r>
          </a:p>
          <a:p>
            <a:pPr marL="7620"/>
            <a:endParaRPr lang="fi-FI" dirty="0">
              <a:latin typeface="Arial"/>
              <a:cs typeface="Arial"/>
            </a:endParaRPr>
          </a:p>
          <a:p>
            <a:pPr marL="7620"/>
            <a:r>
              <a:rPr lang="fi-FI" b="1" dirty="0">
                <a:latin typeface="Arial"/>
                <a:cs typeface="Arial"/>
              </a:rPr>
              <a:t>Nettokustannusten (kustannukset – tulot) muutos vrt. 2019</a:t>
            </a:r>
          </a:p>
          <a:p>
            <a:r>
              <a:rPr lang="fi-FI" dirty="0"/>
              <a:t>Nettokustannukset kasvavat noin </a:t>
            </a:r>
            <a:r>
              <a:rPr lang="fi-FI" b="1" dirty="0">
                <a:solidFill>
                  <a:srgbClr val="FF0000"/>
                </a:solidFill>
              </a:rPr>
              <a:t>70 000–72 000</a:t>
            </a:r>
            <a:r>
              <a:rPr lang="fi-FI" b="1" dirty="0"/>
              <a:t> </a:t>
            </a:r>
            <a:r>
              <a:rPr lang="fi-FI" dirty="0"/>
              <a:t>euroa vuodessa, kustannuksiin liittyy epävarmuutta ja ne riippuvat mm. kilpailutusten tuloksista ja matkustuksen kehittymisestä</a:t>
            </a:r>
          </a:p>
          <a:p>
            <a:r>
              <a:rPr lang="fi-FI" dirty="0">
                <a:latin typeface="Arial"/>
                <a:cs typeface="Arial"/>
              </a:rPr>
              <a:t>Lisäksi kertaluonteinen liittymiskustannus </a:t>
            </a:r>
            <a:r>
              <a:rPr lang="fi-FI" b="1" dirty="0">
                <a:latin typeface="Arial"/>
                <a:cs typeface="Arial"/>
              </a:rPr>
              <a:t>142 000–152 000 </a:t>
            </a:r>
            <a:r>
              <a:rPr lang="fi-FI" dirty="0">
                <a:latin typeface="Arial"/>
                <a:cs typeface="Arial"/>
              </a:rPr>
              <a:t>euroa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5A03D0F-F5A7-D54E-B27E-C06466ED7CF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499"/>
          </a:xfrm>
        </p:spPr>
      </p:pic>
    </p:spTree>
    <p:extLst>
      <p:ext uri="{BB962C8B-B14F-4D97-AF65-F5344CB8AC3E}">
        <p14:creationId xmlns:p14="http://schemas.microsoft.com/office/powerpoint/2010/main" val="655696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Kaarina</a:t>
            </a:r>
          </a:p>
        </p:txBody>
      </p:sp>
    </p:spTree>
    <p:extLst>
      <p:ext uri="{BB962C8B-B14F-4D97-AF65-F5344CB8AC3E}">
        <p14:creationId xmlns:p14="http://schemas.microsoft.com/office/powerpoint/2010/main" val="4174874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BE28488-262E-EE4A-996D-DF58BEECACA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5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0" y="236037"/>
            <a:ext cx="4032099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Yhteenveto Föliin liittymisen vaikutuksista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8706" y="956820"/>
            <a:ext cx="4540238" cy="3915728"/>
          </a:xfrm>
        </p:spPr>
        <p:txBody>
          <a:bodyPr>
            <a:normAutofit/>
          </a:bodyPr>
          <a:lstStyle/>
          <a:p>
            <a:endParaRPr lang="fi-FI" b="1" dirty="0"/>
          </a:p>
          <a:p>
            <a:r>
              <a:rPr lang="fi-FI" b="1" dirty="0"/>
              <a:t>Kustannukset</a:t>
            </a:r>
          </a:p>
          <a:p>
            <a:pPr marL="179388" indent="-171450">
              <a:buFont typeface="Arial" panose="020B0604020202020204" pitchFamily="34" charset="0"/>
              <a:buChar char="•"/>
            </a:pPr>
            <a:r>
              <a:rPr lang="fi-FI" dirty="0"/>
              <a:t>Kaarinan nettokustannukset joukkoliikenteestä kasvavat Paimion liittyessä Föliin noin </a:t>
            </a:r>
            <a:r>
              <a:rPr lang="fi-FI" b="1" dirty="0"/>
              <a:t>47 000 </a:t>
            </a:r>
            <a:r>
              <a:rPr lang="fi-FI" dirty="0"/>
              <a:t>eurolla vuodessa </a:t>
            </a:r>
            <a:r>
              <a:rPr lang="fi-FI" dirty="0">
                <a:solidFill>
                  <a:srgbClr val="FF0000"/>
                </a:solidFill>
              </a:rPr>
              <a:t>(53 000 eurolla, mikäli 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valtionraha jatkossa vakio 5,7 euroa / asukas)</a:t>
            </a:r>
            <a:r>
              <a:rPr lang="fi-FI" dirty="0"/>
              <a:t>, ja Paraisten liittyessä Föliin noin </a:t>
            </a:r>
            <a:r>
              <a:rPr lang="fi-FI" b="1" dirty="0"/>
              <a:t>117 000 </a:t>
            </a:r>
            <a:r>
              <a:rPr lang="fi-FI" dirty="0"/>
              <a:t>eurolla vuodessa </a:t>
            </a:r>
            <a:r>
              <a:rPr lang="fi-FI" dirty="0">
                <a:solidFill>
                  <a:srgbClr val="FF0000"/>
                </a:solidFill>
              </a:rPr>
              <a:t>(156 000 eurolla, mikäli 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valtionraha jatkossa vakio 5,7 euroa / asukas)</a:t>
            </a:r>
            <a:r>
              <a:rPr lang="fi-FI" dirty="0"/>
              <a:t>. Kasvu perustuu kaarinalaisten matkoihin ko. kuntiin.</a:t>
            </a:r>
          </a:p>
          <a:p>
            <a:pPr marL="179388" indent="-171450">
              <a:buFont typeface="Arial" panose="020B0604020202020204" pitchFamily="34" charset="0"/>
              <a:buChar char="•"/>
            </a:pPr>
            <a:endParaRPr lang="fi-FI" dirty="0"/>
          </a:p>
          <a:p>
            <a:pPr marL="179388" indent="-171450">
              <a:buFont typeface="Arial" panose="020B0604020202020204" pitchFamily="34" charset="0"/>
              <a:buChar char="•"/>
            </a:pPr>
            <a:r>
              <a:rPr lang="fi-FI" dirty="0"/>
              <a:t>Mikäli vain Masku, Nousiainen ja Mynämäki liittyvät, alenevat Kaarinan nettokustannukset </a:t>
            </a:r>
            <a:r>
              <a:rPr lang="fi-FI" b="1" dirty="0"/>
              <a:t>33 000 </a:t>
            </a:r>
            <a:r>
              <a:rPr lang="fi-FI" dirty="0"/>
              <a:t>eurolla vuodessa </a:t>
            </a:r>
            <a:r>
              <a:rPr lang="fi-FI" dirty="0">
                <a:solidFill>
                  <a:srgbClr val="FF0000"/>
                </a:solidFill>
              </a:rPr>
              <a:t>(12 000 eurolla, mikäli 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valtionraha jatkossa vakio 5,7 euroa / asukas)</a:t>
            </a:r>
            <a:r>
              <a:rPr lang="fi-FI" dirty="0"/>
              <a:t>. Tämä johtuu siitä, että kustannuksia ei juurikaan tule johtuen kaarinalaisten vähäisestä matkamäärästä valtatien 8 suuntaan, mutta Kaarina pääsee hyötymään liikenteen järjestämisen kustannusten alenemisesta ja valtionrahan suuruuden kasvusta.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681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Raisio</a:t>
            </a:r>
          </a:p>
        </p:txBody>
      </p:sp>
    </p:spTree>
    <p:extLst>
      <p:ext uri="{BB962C8B-B14F-4D97-AF65-F5344CB8AC3E}">
        <p14:creationId xmlns:p14="http://schemas.microsoft.com/office/powerpoint/2010/main" val="2445975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BE28488-262E-EE4A-996D-DF58BEECACA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5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0" y="236037"/>
            <a:ext cx="4032099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Yhteenveto Föliin liittymisen vaikutuksista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0190" y="956820"/>
            <a:ext cx="4378754" cy="3915728"/>
          </a:xfrm>
        </p:spPr>
        <p:txBody>
          <a:bodyPr>
            <a:normAutofit/>
          </a:bodyPr>
          <a:lstStyle/>
          <a:p>
            <a:endParaRPr lang="fi-FI" b="1" dirty="0"/>
          </a:p>
          <a:p>
            <a:r>
              <a:rPr lang="fi-FI" b="1" dirty="0"/>
              <a:t>Kustannukset</a:t>
            </a:r>
          </a:p>
          <a:p>
            <a:pPr marL="179388" indent="-171450">
              <a:buFont typeface="Arial" panose="020B0604020202020204" pitchFamily="34" charset="0"/>
              <a:buChar char="•"/>
            </a:pPr>
            <a:r>
              <a:rPr lang="fi-FI" dirty="0"/>
              <a:t>Raision nettokustannukset joukkoliikenteestä kasvavat Maskun, Nousiaisten ja Mynämäen liittyessä Föliin noin </a:t>
            </a:r>
            <a:r>
              <a:rPr lang="fi-FI" b="1" dirty="0"/>
              <a:t>4 000–21 000 </a:t>
            </a:r>
            <a:r>
              <a:rPr lang="fi-FI" dirty="0"/>
              <a:t>eurolla vuodessa </a:t>
            </a:r>
            <a:r>
              <a:rPr lang="fi-FI" dirty="0">
                <a:solidFill>
                  <a:srgbClr val="FF0000"/>
                </a:solidFill>
              </a:rPr>
              <a:t>(15 000–24 000 eurolla, mikäli 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valtionraha jatkossa vakio 5,7 euroa / asukas)</a:t>
            </a:r>
            <a:r>
              <a:rPr lang="fi-FI" dirty="0"/>
              <a:t>. Kasvu perustuu raisiolaisten matkoihin ko. kuntiin, ja on sitä pienempi, mitä useampi kunta valtatien 8 suunnalla liittyy Föliin.</a:t>
            </a:r>
          </a:p>
          <a:p>
            <a:pPr marL="179388" indent="-171450">
              <a:buFont typeface="Arial" panose="020B0604020202020204" pitchFamily="34" charset="0"/>
              <a:buChar char="•"/>
            </a:pPr>
            <a:endParaRPr lang="fi-FI" dirty="0"/>
          </a:p>
          <a:p>
            <a:pPr marL="179388" indent="-171450">
              <a:buFont typeface="Arial" panose="020B0604020202020204" pitchFamily="34" charset="0"/>
              <a:buChar char="•"/>
            </a:pPr>
            <a:r>
              <a:rPr lang="fi-FI" dirty="0"/>
              <a:t>Mikäli vain Paimio ja Parainen liittyvät, alenevat Raision nettokustannukset </a:t>
            </a:r>
            <a:r>
              <a:rPr lang="fi-FI" b="1" dirty="0"/>
              <a:t>33 000 </a:t>
            </a:r>
            <a:r>
              <a:rPr lang="fi-FI" dirty="0"/>
              <a:t>eurolla vuodessa</a:t>
            </a:r>
            <a:r>
              <a:rPr lang="fi-FI" dirty="0">
                <a:solidFill>
                  <a:srgbClr val="FF0000"/>
                </a:solidFill>
              </a:rPr>
              <a:t> (17 000 eurolla, mikäli 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valtionraha jatkossa vakio 5,7 euroa / asukas)</a:t>
            </a:r>
            <a:r>
              <a:rPr lang="fi-FI" dirty="0"/>
              <a:t>. Tämä johtuu siitä, että kustannuksia ei juurikaan tule johtuen raisiolaisten vähäisestä matkamäärästä Paimion ja Paraisten suuntaan, mutta Raisio pääsee hyötymään liikenteen järjestämisen kustannusten alenemisesta ja valtionrahan suuruuden kasvusta.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562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Turku</a:t>
            </a:r>
          </a:p>
        </p:txBody>
      </p:sp>
    </p:spTree>
    <p:extLst>
      <p:ext uri="{BB962C8B-B14F-4D97-AF65-F5344CB8AC3E}">
        <p14:creationId xmlns:p14="http://schemas.microsoft.com/office/powerpoint/2010/main" val="1381575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BE28488-262E-EE4A-996D-DF58BEECACA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5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0" y="236037"/>
            <a:ext cx="4032099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Yhteenveto Föliin liittymisen vaikutuksista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0190" y="956820"/>
            <a:ext cx="4378754" cy="3915728"/>
          </a:xfrm>
        </p:spPr>
        <p:txBody>
          <a:bodyPr>
            <a:normAutofit/>
          </a:bodyPr>
          <a:lstStyle/>
          <a:p>
            <a:endParaRPr lang="fi-FI" b="1" dirty="0"/>
          </a:p>
          <a:p>
            <a:r>
              <a:rPr lang="fi-FI" b="1" dirty="0"/>
              <a:t>Kustannukset</a:t>
            </a:r>
          </a:p>
          <a:p>
            <a:pPr marL="179388" indent="-171450">
              <a:buFont typeface="Arial" panose="020B0604020202020204" pitchFamily="34" charset="0"/>
              <a:buChar char="•"/>
            </a:pPr>
            <a:r>
              <a:rPr lang="fi-FI" dirty="0"/>
              <a:t>Turun vuotuiset nettokustannukset joukkoliikenteestä kasvavat riippuen Föliin liittyvistä kunnista </a:t>
            </a:r>
            <a:r>
              <a:rPr lang="fi-FI" dirty="0">
                <a:solidFill>
                  <a:srgbClr val="FF0000"/>
                </a:solidFill>
              </a:rPr>
              <a:t>(suluissa luvut, mikäli 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valtionraha jatkossa vakio 5,7 euroa / asukas)</a:t>
            </a:r>
            <a:r>
              <a:rPr lang="fi-FI" dirty="0"/>
              <a:t>: </a:t>
            </a:r>
          </a:p>
          <a:p>
            <a:pPr marL="236538" lvl="4" indent="-228600">
              <a:buFont typeface="Courier New" panose="02070309020205020404" pitchFamily="49" charset="0"/>
              <a:buChar char="o"/>
            </a:pPr>
            <a:r>
              <a:rPr lang="fi-FI" dirty="0"/>
              <a:t>Paimion liittyminen nostaa kustannuksia noin </a:t>
            </a:r>
            <a:r>
              <a:rPr lang="fi-FI" b="1" dirty="0"/>
              <a:t>11 000 </a:t>
            </a:r>
            <a:r>
              <a:rPr lang="fi-FI" dirty="0"/>
              <a:t>eurolla </a:t>
            </a:r>
            <a:br>
              <a:rPr lang="fi-FI" dirty="0"/>
            </a:br>
            <a:r>
              <a:rPr lang="fi-FI" dirty="0">
                <a:solidFill>
                  <a:srgbClr val="FF0000"/>
                </a:solidFill>
              </a:rPr>
              <a:t>(27 000 eurolla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lang="fi-FI" dirty="0"/>
          </a:p>
          <a:p>
            <a:pPr marL="236538" lvl="3" indent="-228600">
              <a:buFont typeface="Courier New" panose="02070309020205020404" pitchFamily="49" charset="0"/>
              <a:buChar char="o"/>
            </a:pPr>
            <a:r>
              <a:rPr lang="fi-FI" dirty="0"/>
              <a:t>Paraisten liittyminen nostaa kustannuksia noin </a:t>
            </a:r>
            <a:r>
              <a:rPr lang="fi-FI" b="1" dirty="0"/>
              <a:t>51 000 </a:t>
            </a:r>
            <a:r>
              <a:rPr lang="fi-FI" dirty="0"/>
              <a:t>eurolla </a:t>
            </a:r>
            <a:r>
              <a:rPr lang="fi-FI" dirty="0">
                <a:solidFill>
                  <a:srgbClr val="FF0000"/>
                </a:solidFill>
              </a:rPr>
              <a:t>(254 000 eurolla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lang="fi-FI" dirty="0"/>
          </a:p>
          <a:p>
            <a:pPr marL="236538" lvl="3" indent="-228600">
              <a:buFont typeface="Courier New" panose="02070309020205020404" pitchFamily="49" charset="0"/>
              <a:buChar char="o"/>
            </a:pPr>
            <a:r>
              <a:rPr lang="fi-FI" dirty="0"/>
              <a:t>Maskun, Nousiaisten ja Mynämäen liittyminen nostaa kustannuksia noin </a:t>
            </a:r>
            <a:r>
              <a:rPr lang="fi-FI" b="1" dirty="0"/>
              <a:t>11 000–87 000 </a:t>
            </a:r>
            <a:r>
              <a:rPr lang="fi-FI" dirty="0"/>
              <a:t>eurolla </a:t>
            </a:r>
            <a:r>
              <a:rPr lang="fi-FI" dirty="0">
                <a:solidFill>
                  <a:srgbClr val="FF0000"/>
                </a:solidFill>
              </a:rPr>
              <a:t>(112 000–129 000 eurolla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) </a:t>
            </a:r>
            <a:r>
              <a:rPr lang="fi-FI" dirty="0"/>
              <a:t>ja on sitä pienempi, mitä useampi kunta valtatien 8 suunnalla liittyy Föliin</a:t>
            </a:r>
          </a:p>
          <a:p>
            <a:pPr marL="179388" indent="-171450">
              <a:buFont typeface="Arial" panose="020B0604020202020204" pitchFamily="34" charset="0"/>
              <a:buChar char="•"/>
            </a:pPr>
            <a:r>
              <a:rPr lang="fi-FI" dirty="0"/>
              <a:t>Kustannusten kasvu perustuu turkulaisten matkoihin ko. kuntiin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70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Naantali</a:t>
            </a:r>
          </a:p>
        </p:txBody>
      </p:sp>
    </p:spTree>
    <p:extLst>
      <p:ext uri="{BB962C8B-B14F-4D97-AF65-F5344CB8AC3E}">
        <p14:creationId xmlns:p14="http://schemas.microsoft.com/office/powerpoint/2010/main" val="811809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BE28488-262E-EE4A-996D-DF58BEECACA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5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0" y="236037"/>
            <a:ext cx="4032099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Yhteenveto Föliin liittymisen vaikutuksista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0190" y="956820"/>
            <a:ext cx="4378754" cy="3915728"/>
          </a:xfrm>
        </p:spPr>
        <p:txBody>
          <a:bodyPr>
            <a:normAutofit/>
          </a:bodyPr>
          <a:lstStyle/>
          <a:p>
            <a:endParaRPr lang="fi-FI" b="1" dirty="0"/>
          </a:p>
          <a:p>
            <a:r>
              <a:rPr lang="fi-FI" b="1" dirty="0"/>
              <a:t>Kustannukset</a:t>
            </a:r>
          </a:p>
          <a:p>
            <a:pPr marL="179388" indent="-171450">
              <a:buFont typeface="Arial" panose="020B0604020202020204" pitchFamily="34" charset="0"/>
              <a:buChar char="•"/>
            </a:pPr>
            <a:r>
              <a:rPr lang="fi-FI" dirty="0"/>
              <a:t>Naantalin nettokustannukset joukkoliikenteestä kasvavat Maskun, Nousiaisten ja Mynämäen liittyessä Föliin </a:t>
            </a:r>
            <a:r>
              <a:rPr lang="fi-FI" b="1" dirty="0"/>
              <a:t>0–12 000 </a:t>
            </a:r>
            <a:r>
              <a:rPr lang="fi-FI" dirty="0"/>
              <a:t>eurolla vuodessa </a:t>
            </a:r>
            <a:r>
              <a:rPr lang="fi-FI" dirty="0">
                <a:solidFill>
                  <a:srgbClr val="FF0000"/>
                </a:solidFill>
              </a:rPr>
              <a:t>(8 000–14 000 eurolla, mikäli 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valtionraha jatkossa vakio 5,7 euroa / asukas)</a:t>
            </a:r>
            <a:r>
              <a:rPr lang="fi-FI" dirty="0"/>
              <a:t>. Kasvu perustuu naantalilaisten matkoihin ko. kuntiin, ja on sitä pienempi, mitä useampi kunta valtatien 8 suunnalla liittyy Föliin.</a:t>
            </a:r>
          </a:p>
          <a:p>
            <a:pPr marL="179388" indent="-171450">
              <a:buFont typeface="Arial" panose="020B0604020202020204" pitchFamily="34" charset="0"/>
              <a:buChar char="•"/>
            </a:pPr>
            <a:endParaRPr lang="fi-FI" dirty="0"/>
          </a:p>
          <a:p>
            <a:pPr marL="179388" indent="-171450">
              <a:buFont typeface="Arial" panose="020B0604020202020204" pitchFamily="34" charset="0"/>
              <a:buChar char="•"/>
            </a:pPr>
            <a:r>
              <a:rPr lang="fi-FI" dirty="0"/>
              <a:t>Mikäli vain Paimio ja Parainen liittyvät, alenevat Naantalin nettokustannukset </a:t>
            </a:r>
            <a:r>
              <a:rPr lang="fi-FI" b="1" dirty="0"/>
              <a:t>33 000 </a:t>
            </a:r>
            <a:r>
              <a:rPr lang="fi-FI" dirty="0"/>
              <a:t>eurolla vuodessa </a:t>
            </a:r>
            <a:r>
              <a:rPr lang="fi-FI" dirty="0">
                <a:solidFill>
                  <a:srgbClr val="FF0000"/>
                </a:solidFill>
              </a:rPr>
              <a:t>(14 000 eurolla, mikäli 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valtionraha jatkossa vakio 5,7 euroa / asukas)</a:t>
            </a:r>
            <a:r>
              <a:rPr lang="fi-FI" dirty="0"/>
              <a:t>. Tämä johtuu siitä, että kustannuksia ei juurikaan tule johtuen naantalilaisten vähäisestä matkamäärästä Paimion ja Paraisten suuntaan, mutta Naantali pääsee hyötymään liikenteen järjestämisen kustannusten alenemisesta ja valtionrahan suuruuden kasvusta.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32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Paimio</a:t>
            </a:r>
          </a:p>
        </p:txBody>
      </p:sp>
    </p:spTree>
    <p:extLst>
      <p:ext uri="{BB962C8B-B14F-4D97-AF65-F5344CB8AC3E}">
        <p14:creationId xmlns:p14="http://schemas.microsoft.com/office/powerpoint/2010/main" val="1467815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Rusko</a:t>
            </a:r>
          </a:p>
        </p:txBody>
      </p:sp>
    </p:spTree>
    <p:extLst>
      <p:ext uri="{BB962C8B-B14F-4D97-AF65-F5344CB8AC3E}">
        <p14:creationId xmlns:p14="http://schemas.microsoft.com/office/powerpoint/2010/main" val="955664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BE28488-262E-EE4A-996D-DF58BEECACA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5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0" y="236037"/>
            <a:ext cx="4032099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Yhteenveto Föliin liittymisen vaikutuksista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0190" y="956820"/>
            <a:ext cx="4378754" cy="3915728"/>
          </a:xfrm>
        </p:spPr>
        <p:txBody>
          <a:bodyPr>
            <a:normAutofit/>
          </a:bodyPr>
          <a:lstStyle/>
          <a:p>
            <a:endParaRPr lang="fi-FI" b="1" dirty="0"/>
          </a:p>
          <a:p>
            <a:r>
              <a:rPr lang="fi-FI" b="1" dirty="0"/>
              <a:t>Kustannukset</a:t>
            </a:r>
          </a:p>
          <a:p>
            <a:pPr marL="179388" indent="-171450">
              <a:buFont typeface="Arial" panose="020B0604020202020204" pitchFamily="34" charset="0"/>
              <a:buChar char="•"/>
            </a:pPr>
            <a:r>
              <a:rPr lang="fi-FI" dirty="0"/>
              <a:t>Ruskon nettokustannukset joukkoliikenteestä alenevat </a:t>
            </a:r>
            <a:r>
              <a:rPr lang="fi-FI" b="1" dirty="0"/>
              <a:t>1 000–</a:t>
            </a:r>
            <a:br>
              <a:rPr lang="fi-FI" b="1" dirty="0"/>
            </a:br>
            <a:r>
              <a:rPr lang="fi-FI" b="1" dirty="0"/>
              <a:t>11 000</a:t>
            </a:r>
            <a:r>
              <a:rPr lang="fi-FI" dirty="0"/>
              <a:t> euroa vuodessa </a:t>
            </a:r>
            <a:r>
              <a:rPr lang="fi-FI" dirty="0">
                <a:solidFill>
                  <a:srgbClr val="FF0000"/>
                </a:solidFill>
              </a:rPr>
              <a:t>(1 000–5 000 eurolla, mikäli 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valtionraha jatkossa vakio 5,7 euroa / asukas)</a:t>
            </a:r>
            <a:endParaRPr lang="fi-FI" dirty="0"/>
          </a:p>
          <a:p>
            <a:pPr marL="179388" indent="-171450">
              <a:buFont typeface="Arial" panose="020B0604020202020204" pitchFamily="34" charset="0"/>
              <a:buChar char="•"/>
            </a:pPr>
            <a:r>
              <a:rPr lang="fi-FI" dirty="0"/>
              <a:t>Aleneminen johtuu siitä, että kustannuksia ovat pienet johtuen ruskolaisten vähäisistä matkamääristä laajennusalueelle, mutta Rusko pääsee hyötymään liikenteen järjestämisen kustannusten alenemisesta ja valtionrahan suuruuden kasvusta.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218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Lieto</a:t>
            </a:r>
          </a:p>
        </p:txBody>
      </p:sp>
    </p:spTree>
    <p:extLst>
      <p:ext uri="{BB962C8B-B14F-4D97-AF65-F5344CB8AC3E}">
        <p14:creationId xmlns:p14="http://schemas.microsoft.com/office/powerpoint/2010/main" val="2410488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BE28488-262E-EE4A-996D-DF58BEECACA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5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0" y="236037"/>
            <a:ext cx="4032099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Yhteenveto Föliin liittymisen vaikutuksista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0190" y="956820"/>
            <a:ext cx="4378754" cy="39157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7620"/>
            <a:endParaRPr lang="fi-FI" b="1" dirty="0"/>
          </a:p>
          <a:p>
            <a:pPr marL="7620"/>
            <a:r>
              <a:rPr lang="fi-FI" b="1" dirty="0"/>
              <a:t>Kustannukset</a:t>
            </a:r>
          </a:p>
          <a:p>
            <a:pPr marL="179070" indent="-171450">
              <a:buFont typeface="Arial" panose="020B0604020202020204" pitchFamily="34" charset="0"/>
              <a:buChar char="•"/>
            </a:pPr>
            <a:r>
              <a:rPr lang="fi-FI" dirty="0"/>
              <a:t>Liedon nettokustannukset joukkoliikenteestä alenevat </a:t>
            </a:r>
            <a:r>
              <a:rPr lang="fi-FI" b="1" dirty="0"/>
              <a:t>4 000–</a:t>
            </a:r>
            <a:br>
              <a:rPr lang="fi-FI" b="1" dirty="0"/>
            </a:br>
            <a:r>
              <a:rPr lang="fi-FI" b="1" dirty="0"/>
              <a:t>39 000</a:t>
            </a:r>
            <a:r>
              <a:rPr lang="fi-FI" dirty="0"/>
              <a:t> euroa vuodessa </a:t>
            </a:r>
            <a:r>
              <a:rPr lang="fi-FI" dirty="0">
                <a:solidFill>
                  <a:srgbClr val="FF0000"/>
                </a:solidFill>
              </a:rPr>
              <a:t>(3 000–14 000 eurolla, mikäli </a:t>
            </a: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valtionraha jatkossa vakio 5,7 euroa / asukas)</a:t>
            </a:r>
            <a:endParaRPr lang="fi-FI" dirty="0"/>
          </a:p>
          <a:p>
            <a:pPr marL="179070" indent="-171450">
              <a:buFont typeface="Arial" panose="020B0604020202020204" pitchFamily="34" charset="0"/>
              <a:buChar char="•"/>
            </a:pPr>
            <a:r>
              <a:rPr lang="fi-FI" dirty="0">
                <a:latin typeface="Arial"/>
                <a:cs typeface="Arial"/>
              </a:rPr>
              <a:t>Aleneminen johtuu siitä, että kustannuksia ovat pienet johtuen lietolaisten vähäisistä matkamääristä laajennusalueelle, mutta Lieto pääsee hyötymään liikenteen järjestämisen kustannusten alenemisesta ja valtionrahan suuruuden kasvusta. 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452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358578"/>
            <a:ext cx="4314517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Föliin liittymisen kustannukset ja tulot Paimiolle, yhteenveto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1" y="1150070"/>
            <a:ext cx="4032099" cy="354447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7620"/>
            <a:r>
              <a:rPr lang="fi-FI" b="1" dirty="0">
                <a:latin typeface="Arial"/>
                <a:cs typeface="Arial"/>
              </a:rPr>
              <a:t>Vuotuiset nettokustannukset</a:t>
            </a:r>
            <a:endParaRPr lang="en-US" dirty="0">
              <a:latin typeface="Arial"/>
              <a:cs typeface="Arial"/>
            </a:endParaRPr>
          </a:p>
          <a:p>
            <a:pPr marL="7620"/>
            <a:r>
              <a:rPr lang="fi-FI" dirty="0">
                <a:latin typeface="Arial"/>
                <a:cs typeface="Arial"/>
              </a:rPr>
              <a:t>Investointikustannukset 18 000–20 000 euroa vuodessa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Liikenteen järjestäminen 86 000–96 000 euroa vuodessa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Seutulinjojen nettokustannukset noin 268 000 euroa vuodessa, jossa otettu huomioon kunnalle tulevat lipputulot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Sisäisten linjojen kustannukset käytännössä ennallaan</a:t>
            </a:r>
          </a:p>
          <a:p>
            <a:pPr marL="7620"/>
            <a:endParaRPr lang="fi-FI" dirty="0"/>
          </a:p>
          <a:p>
            <a:pPr marL="7620"/>
            <a:r>
              <a:rPr lang="fi-FI" b="1" dirty="0">
                <a:latin typeface="Arial"/>
                <a:cs typeface="Arial"/>
              </a:rPr>
              <a:t>Vuotuiset nettotulot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Valtionraha 63 000–80 000 euroa vuodessa </a:t>
            </a:r>
            <a:br>
              <a:rPr lang="fi-FI" dirty="0">
                <a:latin typeface="Arial"/>
                <a:cs typeface="Arial"/>
              </a:rPr>
            </a:b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62 000 euroa, mikäli valtionraha jatkossa vakio 5,7 euroa / asukas</a:t>
            </a:r>
            <a:br>
              <a:rPr lang="fi-FI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fi-FI" dirty="0">
                <a:latin typeface="Arial"/>
                <a:cs typeface="Arial"/>
              </a:rPr>
              <a:t>Kelan tuki arviolta 147 000 euroa vuodessa</a:t>
            </a:r>
          </a:p>
          <a:p>
            <a:pPr marL="7620"/>
            <a:endParaRPr lang="fi-FI" dirty="0">
              <a:latin typeface="Arial"/>
              <a:cs typeface="Arial"/>
            </a:endParaRPr>
          </a:p>
          <a:p>
            <a:pPr marL="7620"/>
            <a:r>
              <a:rPr lang="fi-FI" b="1" dirty="0">
                <a:latin typeface="Arial"/>
                <a:cs typeface="Arial"/>
              </a:rPr>
              <a:t>Nettokustannusten (kustannukset – tulot) muutos vrt. 2019</a:t>
            </a:r>
          </a:p>
          <a:p>
            <a:r>
              <a:rPr lang="fi-FI" dirty="0"/>
              <a:t>Nettokustannukset kasvavat noin </a:t>
            </a:r>
            <a:r>
              <a:rPr lang="fi-FI" b="1" dirty="0">
                <a:solidFill>
                  <a:srgbClr val="FF0000"/>
                </a:solidFill>
              </a:rPr>
              <a:t>62 000–69 000</a:t>
            </a:r>
            <a:r>
              <a:rPr lang="fi-FI" b="1" dirty="0"/>
              <a:t> </a:t>
            </a:r>
            <a:r>
              <a:rPr lang="fi-FI" dirty="0"/>
              <a:t>euroa vuodessa, kustannuksiin liittyy epävarmuutta ja ne riippuvat mm. kilpailutusten tuloksista ja matkustuksen kehittymisestä</a:t>
            </a:r>
          </a:p>
          <a:p>
            <a:r>
              <a:rPr lang="fi-FI" dirty="0">
                <a:latin typeface="Arial"/>
                <a:cs typeface="Arial"/>
              </a:rPr>
              <a:t>Lisäksi kertaluonteinen liittymiskustannus </a:t>
            </a:r>
            <a:r>
              <a:rPr lang="fi-FI" b="1" dirty="0">
                <a:latin typeface="Arial"/>
                <a:cs typeface="Arial"/>
              </a:rPr>
              <a:t>180 000–204 000 </a:t>
            </a:r>
            <a:r>
              <a:rPr lang="fi-FI" dirty="0">
                <a:latin typeface="Arial"/>
                <a:cs typeface="Arial"/>
              </a:rPr>
              <a:t>euroa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5A03D0F-F5A7-D54E-B27E-C06466ED7CF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499"/>
          </a:xfrm>
        </p:spPr>
      </p:pic>
    </p:spTree>
    <p:extLst>
      <p:ext uri="{BB962C8B-B14F-4D97-AF65-F5344CB8AC3E}">
        <p14:creationId xmlns:p14="http://schemas.microsoft.com/office/powerpoint/2010/main" val="3967335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Parainen</a:t>
            </a:r>
          </a:p>
        </p:txBody>
      </p:sp>
    </p:spTree>
    <p:extLst>
      <p:ext uri="{BB962C8B-B14F-4D97-AF65-F5344CB8AC3E}">
        <p14:creationId xmlns:p14="http://schemas.microsoft.com/office/powerpoint/2010/main" val="2814561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358578"/>
            <a:ext cx="4314517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Föliin liittymisen kustannukset ja tulot Paraisille, yhteenveto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1" y="1150070"/>
            <a:ext cx="4032099" cy="354447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7620"/>
            <a:r>
              <a:rPr lang="fi-FI" b="1" dirty="0">
                <a:latin typeface="Arial"/>
                <a:cs typeface="Arial"/>
              </a:rPr>
              <a:t>Vuotuiset nettokustannukset</a:t>
            </a:r>
            <a:endParaRPr lang="en-US" dirty="0">
              <a:latin typeface="Arial"/>
              <a:cs typeface="Arial"/>
            </a:endParaRPr>
          </a:p>
          <a:p>
            <a:pPr marL="7620"/>
            <a:r>
              <a:rPr lang="fi-FI" dirty="0">
                <a:latin typeface="Arial"/>
                <a:cs typeface="Arial"/>
              </a:rPr>
              <a:t>Investointikustannukset 25 000–27 000 euroa vuodessa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Liikenteen järjestäminen 120 000–132 000 euroa vuodessa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Seutulinjojen nettokustannukset noin 1 157 000 euroa vuodessa, jossa otettu huomioon kunnalle tulevat lipputulot 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Sisäisten linjojen kustannukset käytännössä ennallaan</a:t>
            </a:r>
          </a:p>
          <a:p>
            <a:pPr marL="7620"/>
            <a:endParaRPr lang="fi-FI" dirty="0"/>
          </a:p>
          <a:p>
            <a:pPr marL="7620"/>
            <a:r>
              <a:rPr lang="fi-FI" b="1" dirty="0">
                <a:latin typeface="Arial"/>
                <a:cs typeface="Arial"/>
              </a:rPr>
              <a:t>Vuotuiset nettotulot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Valtionraha 103 000–111 000 euroa vuodessa, </a:t>
            </a:r>
            <a:br>
              <a:rPr lang="fi-FI" dirty="0">
                <a:latin typeface="Arial"/>
                <a:cs typeface="Arial"/>
              </a:rPr>
            </a:b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86 000 euroa, mikäli valtionraha jatkossa vakio 5,7 euroa / asukas</a:t>
            </a:r>
            <a:endParaRPr lang="fi-FI" dirty="0">
              <a:latin typeface="Arial"/>
              <a:cs typeface="Arial"/>
            </a:endParaRPr>
          </a:p>
          <a:p>
            <a:pPr marL="7620"/>
            <a:r>
              <a:rPr lang="fi-FI" dirty="0">
                <a:latin typeface="Arial"/>
                <a:cs typeface="Arial"/>
              </a:rPr>
              <a:t>Kelan tuki arviolta 157 000 euroa vuodessa</a:t>
            </a:r>
          </a:p>
          <a:p>
            <a:pPr marL="7620"/>
            <a:endParaRPr lang="fi-FI" dirty="0">
              <a:latin typeface="Arial"/>
              <a:cs typeface="Arial"/>
            </a:endParaRPr>
          </a:p>
          <a:p>
            <a:pPr marL="7620"/>
            <a:r>
              <a:rPr lang="fi-FI" b="1" dirty="0">
                <a:latin typeface="Arial"/>
                <a:cs typeface="Arial"/>
              </a:rPr>
              <a:t>Nettokustannusten (kustannukset – tulot) muutos vrt. 2019</a:t>
            </a:r>
          </a:p>
          <a:p>
            <a:r>
              <a:rPr lang="fi-FI" dirty="0"/>
              <a:t>Nettokustannukset kasvavat noin </a:t>
            </a:r>
            <a:r>
              <a:rPr lang="fi-FI" b="1" dirty="0">
                <a:solidFill>
                  <a:srgbClr val="FF0000"/>
                </a:solidFill>
              </a:rPr>
              <a:t>828 000–840 000</a:t>
            </a:r>
            <a:r>
              <a:rPr lang="fi-FI" b="1" dirty="0"/>
              <a:t> </a:t>
            </a:r>
            <a:r>
              <a:rPr lang="fi-FI" dirty="0"/>
              <a:t>euroa vuodessa, kustannuksiin liittyy epävarmuutta ja ne riippuvat mm. kilpailutusten tuloksista ja matkustuksen kehittymisestä</a:t>
            </a:r>
          </a:p>
          <a:p>
            <a:r>
              <a:rPr lang="fi-FI" dirty="0">
                <a:latin typeface="Arial"/>
                <a:cs typeface="Arial"/>
              </a:rPr>
              <a:t>Lisäksi kertaluonteinen liittymiskustannus </a:t>
            </a:r>
            <a:r>
              <a:rPr lang="fi-FI" b="1" dirty="0">
                <a:latin typeface="Arial"/>
                <a:cs typeface="Arial"/>
              </a:rPr>
              <a:t>251 000–283 000 </a:t>
            </a:r>
            <a:r>
              <a:rPr lang="fi-FI" dirty="0">
                <a:latin typeface="Arial"/>
                <a:cs typeface="Arial"/>
              </a:rPr>
              <a:t>euroa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5A03D0F-F5A7-D54E-B27E-C06466ED7CF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499"/>
          </a:xfrm>
        </p:spPr>
      </p:pic>
    </p:spTree>
    <p:extLst>
      <p:ext uri="{BB962C8B-B14F-4D97-AF65-F5344CB8AC3E}">
        <p14:creationId xmlns:p14="http://schemas.microsoft.com/office/powerpoint/2010/main" val="2948161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Masku</a:t>
            </a:r>
          </a:p>
        </p:txBody>
      </p:sp>
    </p:spTree>
    <p:extLst>
      <p:ext uri="{BB962C8B-B14F-4D97-AF65-F5344CB8AC3E}">
        <p14:creationId xmlns:p14="http://schemas.microsoft.com/office/powerpoint/2010/main" val="2935273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187124"/>
            <a:ext cx="4314517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Föliin liittymisen kustannukset ja tulot Maskulle, yhteenveto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1" y="792956"/>
            <a:ext cx="4032099" cy="417770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7620"/>
            <a:r>
              <a:rPr lang="fi-FI" b="1" dirty="0">
                <a:latin typeface="Arial"/>
                <a:cs typeface="Arial"/>
              </a:rPr>
              <a:t>Vuotuiset nettokustannukset</a:t>
            </a:r>
            <a:endParaRPr lang="en-US" dirty="0">
              <a:latin typeface="Arial"/>
              <a:cs typeface="Arial"/>
            </a:endParaRPr>
          </a:p>
          <a:p>
            <a:pPr marL="7620"/>
            <a:r>
              <a:rPr lang="fi-FI" dirty="0">
                <a:latin typeface="Arial"/>
                <a:cs typeface="Arial"/>
              </a:rPr>
              <a:t>Investointikustannukset 16 000–17 500 euroa vuodessa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Liikenteen järjestäminen 76 000–86 000 euroa vuodessa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Seutulinjojen nettokustannukset 288 000–334 000 euroa vuodessa, jossa otettu huomioon kunnalle tulevat lipputulot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Sisäisten linjojen kustannukset käytännössä ennallaan</a:t>
            </a:r>
          </a:p>
          <a:p>
            <a:pPr marL="7620"/>
            <a:endParaRPr lang="fi-FI" dirty="0"/>
          </a:p>
          <a:p>
            <a:pPr marL="7620"/>
            <a:r>
              <a:rPr lang="fi-FI" b="1" dirty="0">
                <a:latin typeface="Arial"/>
                <a:cs typeface="Arial"/>
              </a:rPr>
              <a:t>Vuotuiset nettotulot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Valtionraha 57 000–65 000 euroa vuodessa, </a:t>
            </a:r>
            <a:br>
              <a:rPr lang="fi-FI" dirty="0">
                <a:latin typeface="Arial"/>
                <a:cs typeface="Arial"/>
              </a:rPr>
            </a:b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54 000 euroa, mikäli valtionraha jatkossa vakio 5,7 euroa / asukas</a:t>
            </a:r>
            <a:endParaRPr lang="fi-FI" dirty="0">
              <a:latin typeface="Arial"/>
              <a:cs typeface="Arial"/>
            </a:endParaRPr>
          </a:p>
          <a:p>
            <a:pPr marL="7620"/>
            <a:r>
              <a:rPr lang="fi-FI" dirty="0">
                <a:latin typeface="Arial"/>
                <a:cs typeface="Arial"/>
              </a:rPr>
              <a:t>Kelan tuki arviolta 140 000 euroa vuodessa</a:t>
            </a:r>
          </a:p>
          <a:p>
            <a:pPr marL="7620"/>
            <a:endParaRPr lang="fi-FI" dirty="0">
              <a:latin typeface="Arial"/>
              <a:cs typeface="Arial"/>
            </a:endParaRPr>
          </a:p>
          <a:p>
            <a:pPr marL="7620"/>
            <a:r>
              <a:rPr lang="fi-FI" b="1" dirty="0">
                <a:latin typeface="Arial"/>
                <a:cs typeface="Arial"/>
              </a:rPr>
              <a:t>Nettokustannusten (kustannukset – tulot) muutos vrt. 2019</a:t>
            </a:r>
          </a:p>
          <a:p>
            <a:r>
              <a:rPr lang="fi-FI" dirty="0"/>
              <a:t>Nettokustannukset kasvavat noin </a:t>
            </a:r>
            <a:r>
              <a:rPr lang="fi-FI" b="1" dirty="0">
                <a:solidFill>
                  <a:srgbClr val="FF0000"/>
                </a:solidFill>
              </a:rPr>
              <a:t>21 000–67 000</a:t>
            </a:r>
            <a:r>
              <a:rPr lang="fi-FI" b="1" dirty="0"/>
              <a:t> </a:t>
            </a:r>
            <a:r>
              <a:rPr lang="fi-FI" dirty="0"/>
              <a:t>euroa vuodessa: kustannukset suurimmat, mikäli valtatien 8 suunnalla vain Masku liittyy, ja pienimmät, mikäli myös Nousiainen ja Mynämäki liittyvät</a:t>
            </a:r>
          </a:p>
          <a:p>
            <a:r>
              <a:rPr lang="fi-FI" dirty="0"/>
              <a:t>Kustannuksiin liittyy epävarmuutta ja ne riippuvat mm. kilpailutusten tuloksista ja matkustuksen kehittymisestä</a:t>
            </a:r>
          </a:p>
          <a:p>
            <a:r>
              <a:rPr lang="fi-FI" dirty="0">
                <a:latin typeface="Arial"/>
                <a:cs typeface="Arial"/>
              </a:rPr>
              <a:t>Lisäksi kertaluonteinen liittymiskustannus </a:t>
            </a:r>
            <a:r>
              <a:rPr lang="fi-FI" b="1" dirty="0">
                <a:latin typeface="Arial"/>
                <a:cs typeface="Arial"/>
              </a:rPr>
              <a:t>159 000–190 000 </a:t>
            </a:r>
            <a:r>
              <a:rPr lang="fi-FI" dirty="0">
                <a:latin typeface="Arial"/>
                <a:cs typeface="Arial"/>
              </a:rPr>
              <a:t>euroa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5A03D0F-F5A7-D54E-B27E-C06466ED7CF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499"/>
          </a:xfrm>
        </p:spPr>
      </p:pic>
    </p:spTree>
    <p:extLst>
      <p:ext uri="{BB962C8B-B14F-4D97-AF65-F5344CB8AC3E}">
        <p14:creationId xmlns:p14="http://schemas.microsoft.com/office/powerpoint/2010/main" val="168384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4A47-5CF2-42FF-8EC6-083F3F5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Nousiainen</a:t>
            </a:r>
          </a:p>
        </p:txBody>
      </p:sp>
    </p:spTree>
    <p:extLst>
      <p:ext uri="{BB962C8B-B14F-4D97-AF65-F5344CB8AC3E}">
        <p14:creationId xmlns:p14="http://schemas.microsoft.com/office/powerpoint/2010/main" val="3012050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BCAAC-B4D9-C948-80E5-8FE1A151A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194268"/>
            <a:ext cx="4314517" cy="418688"/>
          </a:xfrm>
        </p:spPr>
        <p:txBody>
          <a:bodyPr>
            <a:normAutofit fontScale="90000"/>
          </a:bodyPr>
          <a:lstStyle/>
          <a:p>
            <a:r>
              <a:rPr lang="fi-FI" dirty="0"/>
              <a:t>Föliin liittymisen kustannukset ja tulot Nousiaisille, yhteenveto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1E3C-8F79-9843-8434-6F3B69800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1" y="800100"/>
            <a:ext cx="4032099" cy="412770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7620"/>
            <a:r>
              <a:rPr lang="fi-FI" b="1" dirty="0">
                <a:latin typeface="Arial"/>
                <a:cs typeface="Arial"/>
              </a:rPr>
              <a:t>Vuotuiset nettokustannukset</a:t>
            </a:r>
            <a:endParaRPr lang="en-US" dirty="0">
              <a:latin typeface="Arial"/>
              <a:cs typeface="Arial"/>
            </a:endParaRPr>
          </a:p>
          <a:p>
            <a:pPr marL="7620"/>
            <a:r>
              <a:rPr lang="fi-FI" dirty="0">
                <a:latin typeface="Arial"/>
                <a:cs typeface="Arial"/>
              </a:rPr>
              <a:t>Investointikustannukset 8 000–9 000 euroa vuodessa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Liikenteen järjestäminen 38 000–40 000 euroa vuodessa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Seutulinjojen nettokustannukset 129 000–219 000 euroa vuodessa, jossa otettu huomioon kunnalle tulevat lipputulot 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Sisäisten linjojen kustannukset käytännössä ennallaan</a:t>
            </a:r>
          </a:p>
          <a:p>
            <a:pPr marL="7620"/>
            <a:endParaRPr lang="fi-FI" dirty="0"/>
          </a:p>
          <a:p>
            <a:pPr marL="7620"/>
            <a:r>
              <a:rPr lang="fi-FI" b="1" dirty="0">
                <a:latin typeface="Arial"/>
                <a:cs typeface="Arial"/>
              </a:rPr>
              <a:t>Vuotuiset nettotulot</a:t>
            </a:r>
          </a:p>
          <a:p>
            <a:pPr marL="7620"/>
            <a:r>
              <a:rPr lang="fi-FI" dirty="0">
                <a:latin typeface="Arial"/>
                <a:cs typeface="Arial"/>
              </a:rPr>
              <a:t>Valtionraha 30 000–32 000 euroa vuodessa, </a:t>
            </a:r>
            <a:br>
              <a:rPr lang="fi-FI" dirty="0">
                <a:latin typeface="Arial"/>
                <a:cs typeface="Arial"/>
              </a:rPr>
            </a:br>
            <a:r>
              <a:rPr lang="fi-FI" dirty="0">
                <a:solidFill>
                  <a:srgbClr val="FF0000"/>
                </a:solidFill>
                <a:latin typeface="Arial"/>
                <a:cs typeface="Arial"/>
              </a:rPr>
              <a:t>27 000 euroa, mikäli valtionraha jatkossa vakio 5,7 euroa / asukas</a:t>
            </a:r>
            <a:endParaRPr lang="fi-FI" dirty="0">
              <a:latin typeface="Arial"/>
              <a:cs typeface="Arial"/>
            </a:endParaRPr>
          </a:p>
          <a:p>
            <a:pPr marL="7620"/>
            <a:r>
              <a:rPr lang="fi-FI" dirty="0">
                <a:latin typeface="Arial"/>
                <a:cs typeface="Arial"/>
              </a:rPr>
              <a:t>Kelan tuki arviota 43 000 euroa vuodessa</a:t>
            </a:r>
          </a:p>
          <a:p>
            <a:pPr marL="7620"/>
            <a:endParaRPr lang="fi-FI" dirty="0">
              <a:latin typeface="Arial"/>
              <a:cs typeface="Arial"/>
            </a:endParaRPr>
          </a:p>
          <a:p>
            <a:pPr marL="7620"/>
            <a:r>
              <a:rPr lang="fi-FI" b="1" dirty="0">
                <a:latin typeface="Arial"/>
                <a:cs typeface="Arial"/>
              </a:rPr>
              <a:t>Nettokustannusten (kustannukset – tulot) muutos vrt. 2019</a:t>
            </a:r>
          </a:p>
          <a:p>
            <a:r>
              <a:rPr lang="fi-FI" dirty="0"/>
              <a:t>Nettokustannukset kasvavat noin </a:t>
            </a:r>
            <a:r>
              <a:rPr lang="fi-FI" b="1" dirty="0">
                <a:solidFill>
                  <a:srgbClr val="FF0000"/>
                </a:solidFill>
              </a:rPr>
              <a:t>40 000–131 000</a:t>
            </a:r>
            <a:r>
              <a:rPr lang="fi-FI" dirty="0"/>
              <a:t> euroa vuodessa: kustannukset pienimmät, mikäli myös Mynämäki liittyy Föliin, ja suurimmat, mikäli Mynämäki jää Fölin ulkopuolelle</a:t>
            </a:r>
          </a:p>
          <a:p>
            <a:r>
              <a:rPr lang="fi-FI" dirty="0"/>
              <a:t>Kustannuksiin liittyy epävarmuutta ja ne riippuvat mm. kilpailutusten tuloksista ja matkustuksen kehittymisestä</a:t>
            </a:r>
          </a:p>
          <a:p>
            <a:r>
              <a:rPr lang="fi-FI" dirty="0">
                <a:latin typeface="Arial"/>
                <a:cs typeface="Arial"/>
              </a:rPr>
              <a:t>Lisäksi kertaluonteinen liittymiskustannus </a:t>
            </a:r>
            <a:r>
              <a:rPr lang="fi-FI" b="1" dirty="0">
                <a:latin typeface="Arial"/>
                <a:cs typeface="Arial"/>
              </a:rPr>
              <a:t>82 000–92 000 </a:t>
            </a:r>
            <a:r>
              <a:rPr lang="fi-FI" dirty="0">
                <a:latin typeface="Arial"/>
                <a:cs typeface="Arial"/>
              </a:rPr>
              <a:t>euroa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D5347-42D4-D94E-91D0-6AE3FA0FF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3200400"/>
            <a:ext cx="1981200" cy="1943100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5A03D0F-F5A7-D54E-B27E-C06466ED7CF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6038" y="0"/>
            <a:ext cx="4017962" cy="5143499"/>
          </a:xfrm>
        </p:spPr>
      </p:pic>
    </p:spTree>
    <p:extLst>
      <p:ext uri="{BB962C8B-B14F-4D97-AF65-F5344CB8AC3E}">
        <p14:creationId xmlns:p14="http://schemas.microsoft.com/office/powerpoint/2010/main" val="112338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urkuAM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F2DCE3F0D732488535B39913BC390F" ma:contentTypeVersion="2" ma:contentTypeDescription="Create a new document." ma:contentTypeScope="" ma:versionID="ae17f305769d3dad4d2f5a77d9644865">
  <xsd:schema xmlns:xsd="http://www.w3.org/2001/XMLSchema" xmlns:xs="http://www.w3.org/2001/XMLSchema" xmlns:p="http://schemas.microsoft.com/office/2006/metadata/properties" xmlns:ns2="dd82bd51-4979-473a-aaf4-4e051ada8cda" targetNamespace="http://schemas.microsoft.com/office/2006/metadata/properties" ma:root="true" ma:fieldsID="443bf6005a646552f89495f53dc26640" ns2:_="">
    <xsd:import namespace="dd82bd51-4979-473a-aaf4-4e051ada8c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82bd51-4979-473a-aaf4-4e051ada8c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7F6BD1-DF65-40CB-8D64-6BAEEC61E9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E95BA3-EC4C-46FA-B069-11075CF9E4BF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dd82bd51-4979-473a-aaf4-4e051ada8cd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C3BCBD4-F4F6-4EDA-95E8-C2B6B731FBA7}">
  <ds:schemaRefs>
    <ds:schemaRef ds:uri="dd82bd51-4979-473a-aaf4-4e051ada8cd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474</TotalTime>
  <Words>1182</Words>
  <Application>Microsoft Office PowerPoint</Application>
  <PresentationFormat>Näytössä katseltava esitys (16:9)</PresentationFormat>
  <Paragraphs>119</Paragraphs>
  <Slides>23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7" baseType="lpstr">
      <vt:lpstr>Arial</vt:lpstr>
      <vt:lpstr>Calibri</vt:lpstr>
      <vt:lpstr>Courier New</vt:lpstr>
      <vt:lpstr>Office Theme</vt:lpstr>
      <vt:lpstr>KUNTAKOHTAISET OSIOT: täydennetty valtionrahan vakiomäärään perustuvalla herkkyystarkastelulla (punaisella merkityt kohdat)</vt:lpstr>
      <vt:lpstr>Paimio</vt:lpstr>
      <vt:lpstr>Föliin liittymisen kustannukset ja tulot Paimiolle, yhteenveto</vt:lpstr>
      <vt:lpstr>Parainen</vt:lpstr>
      <vt:lpstr>Föliin liittymisen kustannukset ja tulot Paraisille, yhteenveto</vt:lpstr>
      <vt:lpstr>Masku</vt:lpstr>
      <vt:lpstr>Föliin liittymisen kustannukset ja tulot Maskulle, yhteenveto</vt:lpstr>
      <vt:lpstr>Nousiainen</vt:lpstr>
      <vt:lpstr>Föliin liittymisen kustannukset ja tulot Nousiaisille, yhteenveto</vt:lpstr>
      <vt:lpstr>Mynämäki</vt:lpstr>
      <vt:lpstr>Föliin liittymisen kustannukset ja tulot Mynämäelle, yhteenveto</vt:lpstr>
      <vt:lpstr>Kaarina</vt:lpstr>
      <vt:lpstr>Yhteenveto Föliin liittymisen vaikutuksista</vt:lpstr>
      <vt:lpstr>Raisio</vt:lpstr>
      <vt:lpstr>Yhteenveto Föliin liittymisen vaikutuksista</vt:lpstr>
      <vt:lpstr>Turku</vt:lpstr>
      <vt:lpstr>Yhteenveto Föliin liittymisen vaikutuksista</vt:lpstr>
      <vt:lpstr>Naantali</vt:lpstr>
      <vt:lpstr>Yhteenveto Föliin liittymisen vaikutuksista</vt:lpstr>
      <vt:lpstr>Rusko</vt:lpstr>
      <vt:lpstr>Yhteenveto Föliin liittymisen vaikutuksista</vt:lpstr>
      <vt:lpstr>Lieto</vt:lpstr>
      <vt:lpstr>Yhteenveto Föliin liittymisen vaikutuksista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Pohja</dc:subject>
  <dc:creator>Microsoft Office -käyttäjä</dc:creator>
  <cp:lastModifiedBy>Teemu Heinonen</cp:lastModifiedBy>
  <cp:revision>36</cp:revision>
  <dcterms:created xsi:type="dcterms:W3CDTF">2020-01-13T08:50:46Z</dcterms:created>
  <dcterms:modified xsi:type="dcterms:W3CDTF">2022-03-10T15:13:04Z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0x01010027F2DCE3F0D732488535B39913BC390F</vt:lpwstr>
  </property>
  <property fmtid="{D5CDD505-2E9C-101B-9397-08002B2CF9AE}" pid="3" name="TaxCatchAll">
    <vt:lpwstr>1;#Diaesitys|29bf125c-3304-4b20-a038-e327a30ca536;#3;#Suomi|ddab1725-3888-478f-9c8c-3eeceecd16e9</vt:lpwstr>
  </property>
  <property fmtid="{D5CDD505-2E9C-101B-9397-08002B2CF9AE}" pid="4" name="TurkuDoTku_PresentationMaterialTypeTaxHTField0">
    <vt:lpwstr>Diaesitys|29bf125c-3304-4b20-a038-e327a30ca536</vt:lpwstr>
  </property>
  <property fmtid="{D5CDD505-2E9C-101B-9397-08002B2CF9AE}" pid="5" name="TurkuDoTku_LanguageTaxHTField0">
    <vt:lpwstr>Suomi|ddab1725-3888-478f-9c8c-3eeceecd16e9</vt:lpwstr>
  </property>
  <property fmtid="{D5CDD505-2E9C-101B-9397-08002B2CF9AE}" pid="6" name="TurkuDoTku_PresentationMaterialType">
    <vt:lpwstr>1;#Diaesitys|29bf125c-3304-4b20-a038-e327a30ca536</vt:lpwstr>
  </property>
  <property fmtid="{D5CDD505-2E9C-101B-9397-08002B2CF9AE}" pid="7" name="TurkuDoTku_Language">
    <vt:lpwstr>3;#Suomi|ddab1725-3888-478f-9c8c-3eeceecd16e9</vt:lpwstr>
  </property>
</Properties>
</file>