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2" r:id="rId5"/>
    <p:sldId id="264" r:id="rId6"/>
    <p:sldId id="266" r:id="rId7"/>
    <p:sldId id="268" r:id="rId8"/>
    <p:sldId id="270" r:id="rId9"/>
    <p:sldId id="272" r:id="rId10"/>
    <p:sldId id="274" r:id="rId11"/>
    <p:sldId id="276" r:id="rId12"/>
    <p:sldId id="278" r:id="rId13"/>
    <p:sldId id="280" r:id="rId14"/>
    <p:sldId id="282" r:id="rId15"/>
    <p:sldId id="284" r:id="rId16"/>
  </p:sldIdLst>
  <p:sldSz cx="12192000" cy="6858000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0"/>
    <p:restoredTop sz="0"/>
  </p:normalViewPr>
  <p:slideViewPr>
    <p:cSldViewPr>
      <p:cViewPr varScale="1">
        <p:scale>
          <a:sx n="121" d="100"/>
          <a:sy n="121" d="100"/>
        </p:scale>
        <p:origin x="461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Varhaiskasvatusyksikkö, jonka toimintaan lapsesi osallistuu: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36%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9595-4198-8705-99F9C03C375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9595-4198-8705-99F9C03C375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9595-4198-8705-99F9C03C375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25%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9595-4198-8705-99F9C03C375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10%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9595-4198-8705-99F9C03C375D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9595-4198-8705-99F9C03C375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Sheet1!$C$2:$C$7</c:f>
              <c:strCache>
                <c:ptCount val="6"/>
                <c:pt idx="0">
                  <c:v>Nuppulan päiväkoti</c:v>
                </c:pt>
                <c:pt idx="1">
                  <c:v>Paijulan päiväkoti</c:v>
                </c:pt>
                <c:pt idx="2">
                  <c:v>Perhepäivähoito</c:v>
                </c:pt>
                <c:pt idx="3">
                  <c:v>Puolen hehtaarin päiväkoti</c:v>
                </c:pt>
                <c:pt idx="4">
                  <c:v>Vappulan päiväkoti</c:v>
                </c:pt>
                <c:pt idx="5">
                  <c:v>Esiopetuksen täydentävä varhaiskasvatus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0.36</c:v>
                </c:pt>
                <c:pt idx="1">
                  <c:v>0.11</c:v>
                </c:pt>
                <c:pt idx="2">
                  <c:v>0.16</c:v>
                </c:pt>
                <c:pt idx="3">
                  <c:v>0.25</c:v>
                </c:pt>
                <c:pt idx="4">
                  <c:v>0.1</c:v>
                </c:pt>
                <c:pt idx="5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595-4198-8705-99F9C03C37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4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t"/>
        <c:majorGridlines/>
        <c:numFmt formatCode="0%" sourceLinked="0"/>
        <c:majorTickMark val="out"/>
        <c:minorTickMark val="none"/>
        <c:tickLblPos val="high"/>
        <c:txPr>
          <a:bodyPr/>
          <a:lstStyle/>
          <a:p>
            <a:pPr>
              <a:defRPr sz="14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Millä mielellä tulet päiväkotiin/perhepäivähoitoon?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67%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F98E-4E50-B41B-4D19B986EEC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30%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F98E-4E50-B41B-4D19B986EEC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F98E-4E50-B41B-4D19B986EE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Sheet1!$C$2:$C$5</c:f>
              <c:strCache>
                <c:ptCount val="4"/>
                <c:pt idx="0">
                  <c:v>Iloisella</c:v>
                </c:pt>
                <c:pt idx="1">
                  <c:v>Ihan ok</c:v>
                </c:pt>
                <c:pt idx="2">
                  <c:v>Surullisella</c:v>
                </c:pt>
                <c:pt idx="3">
                  <c:v>Todella surullisella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0.67</c:v>
                </c:pt>
                <c:pt idx="1">
                  <c:v>0.3</c:v>
                </c:pt>
                <c:pt idx="2">
                  <c:v>0.03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98E-4E50-B41B-4D19B986EE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4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t"/>
        <c:majorGridlines/>
        <c:numFmt formatCode="0%" sourceLinked="0"/>
        <c:majorTickMark val="out"/>
        <c:minorTickMark val="none"/>
        <c:tickLblPos val="high"/>
        <c:txPr>
          <a:bodyPr/>
          <a:lstStyle/>
          <a:p>
            <a:pPr>
              <a:defRPr sz="14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Millaista päiväkodissa/perhepäivähoitajan luona on?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72%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7908-4491-97F7-1B84103039C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7908-4491-97F7-1B84103039C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7908-4491-97F7-1B84103039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Sheet1!$C$2:$C$5</c:f>
              <c:strCache>
                <c:ptCount val="4"/>
                <c:pt idx="0">
                  <c:v>Kivaa</c:v>
                </c:pt>
                <c:pt idx="1">
                  <c:v>Ihan ok</c:v>
                </c:pt>
                <c:pt idx="2">
                  <c:v>Ei kivaa</c:v>
                </c:pt>
                <c:pt idx="3">
                  <c:v>Kurjaa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0.72</c:v>
                </c:pt>
                <c:pt idx="1">
                  <c:v>0.23</c:v>
                </c:pt>
                <c:pt idx="2">
                  <c:v>0.05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908-4491-97F7-1B84103039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4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t"/>
        <c:majorGridlines/>
        <c:numFmt formatCode="0%" sourceLinked="0"/>
        <c:majorTickMark val="out"/>
        <c:minorTickMark val="none"/>
        <c:tickLblPos val="high"/>
        <c:txPr>
          <a:bodyPr/>
          <a:lstStyle/>
          <a:p>
            <a:pPr>
              <a:defRPr sz="14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Mitä seuraavista asioista päiväkodissa tai perhepäivähoidossa tapahtuu?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fi-FI"/>
                      <a:t>86%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310D-4985-B526-ABD8812D04B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fi-FI"/>
                      <a:t>89%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310D-4985-B526-ABD8812D04B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fi-FI"/>
                      <a:t>60%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310D-4985-B526-ABD8812D04B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fi-FI"/>
                      <a:t>79%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310D-4985-B526-ABD8812D04B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fi-FI"/>
                      <a:t>92%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310D-4985-B526-ABD8812D04BD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fi-FI"/>
                      <a:t>89%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310D-4985-B526-ABD8812D04BD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fi-FI"/>
                      <a:t>79%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310D-4985-B526-ABD8812D04BD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fi-FI"/>
                      <a:t>57%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310D-4985-B526-ABD8812D04BD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fi-FI"/>
                      <a:t>84%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310D-4985-B526-ABD8812D04BD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fi-FI"/>
                      <a:t>76%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310D-4985-B526-ABD8812D04B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Sheet1!$C$2:$C$11</c:f>
              <c:strCache>
                <c:ptCount val="10"/>
                <c:pt idx="0">
                  <c:v>Ryhmässä ilahdutaan, kun tulen sinne.</c:v>
                </c:pt>
                <c:pt idx="1">
                  <c:v>Minua kehutaan ja kiitetään.</c:v>
                </c:pt>
                <c:pt idx="2">
                  <c:v>Minua kielletään.</c:v>
                </c:pt>
                <c:pt idx="3">
                  <c:v>Pääsen syliin tai saan halauksen jos haluan.</c:v>
                </c:pt>
                <c:pt idx="4">
                  <c:v>Minua autetaan, jos tarvitsen apua.</c:v>
                </c:pt>
                <c:pt idx="5">
                  <c:v>Saan leikkiä lempileikkejäni.</c:v>
                </c:pt>
                <c:pt idx="6">
                  <c:v>Teen aikuisen kanssa jotain mukavaa.</c:v>
                </c:pt>
                <c:pt idx="7">
                  <c:v>Saan päättää asioista.</c:v>
                </c:pt>
                <c:pt idx="8">
                  <c:v>Aikuiset päättävät asioista.</c:v>
                </c:pt>
                <c:pt idx="9">
                  <c:v>Aikuiset keksivät pelejä, leikkejä tai muuta tekemistä ulkona.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0.86</c:v>
                </c:pt>
                <c:pt idx="1">
                  <c:v>0.89</c:v>
                </c:pt>
                <c:pt idx="2">
                  <c:v>0.6</c:v>
                </c:pt>
                <c:pt idx="3">
                  <c:v>0.79</c:v>
                </c:pt>
                <c:pt idx="4">
                  <c:v>0.92</c:v>
                </c:pt>
                <c:pt idx="5">
                  <c:v>0.89</c:v>
                </c:pt>
                <c:pt idx="6">
                  <c:v>0.79</c:v>
                </c:pt>
                <c:pt idx="7">
                  <c:v>0.56999999999999995</c:v>
                </c:pt>
                <c:pt idx="8">
                  <c:v>0.84</c:v>
                </c:pt>
                <c:pt idx="9">
                  <c:v>0.76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10D-4985-B526-ABD8812D04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4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t"/>
        <c:majorGridlines/>
        <c:numFmt formatCode="0%" sourceLinked="0"/>
        <c:majorTickMark val="out"/>
        <c:minorTickMark val="none"/>
        <c:tickLblPos val="high"/>
        <c:txPr>
          <a:bodyPr/>
          <a:lstStyle/>
          <a:p>
            <a:pPr>
              <a:defRPr sz="14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Kenen kanssa leikit päiväkodissa/perhepäivähoitajalla?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B758-4BE3-A9C6-EF847113926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54%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B758-4BE3-A9C6-EF847113926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40%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B758-4BE3-A9C6-EF847113926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B758-4BE3-A9C6-EF84711392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Sheet1!$C$2:$C$5</c:f>
              <c:strCache>
                <c:ptCount val="4"/>
                <c:pt idx="0">
                  <c:v>Yksin</c:v>
                </c:pt>
                <c:pt idx="1">
                  <c:v>Kaverin kanssa</c:v>
                </c:pt>
                <c:pt idx="2">
                  <c:v>Yhdessä kaikkien kanssa</c:v>
                </c:pt>
                <c:pt idx="3">
                  <c:v>Aikuisen kanssa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0.03</c:v>
                </c:pt>
                <c:pt idx="1">
                  <c:v>0.54</c:v>
                </c:pt>
                <c:pt idx="2">
                  <c:v>0.4</c:v>
                </c:pt>
                <c:pt idx="3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758-4BE3-A9C6-EF84711392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4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t"/>
        <c:majorGridlines/>
        <c:numFmt formatCode="0%" sourceLinked="0"/>
        <c:majorTickMark val="out"/>
        <c:minorTickMark val="none"/>
        <c:tickLblPos val="high"/>
        <c:txPr>
          <a:bodyPr/>
          <a:lstStyle/>
          <a:p>
            <a:pPr>
              <a:defRPr sz="14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Mikä päiväkodissa/perhepäivähoitajalla on kivaa?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fi-FI"/>
                      <a:t>90%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2D2C-42BC-A292-FA99447C27F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fi-FI"/>
                      <a:t>86%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2D2C-42BC-A292-FA99447C27F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fi-FI"/>
                      <a:t>86%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2D2C-42BC-A292-FA99447C27F5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fi-FI"/>
                      <a:t>92%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2D2C-42BC-A292-FA99447C27F5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fi-FI"/>
                      <a:t>97%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2D2C-42BC-A292-FA99447C27F5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fi-FI"/>
                      <a:t>63%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2D2C-42BC-A292-FA99447C27F5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fi-FI"/>
                      <a:t>79%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2D2C-42BC-A292-FA99447C27F5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fi-FI"/>
                      <a:t>62%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2D2C-42BC-A292-FA99447C27F5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fi-FI"/>
                      <a:t>65%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2D2C-42BC-A292-FA99447C27F5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fi-FI"/>
                      <a:t>73%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2D2C-42BC-A292-FA99447C27F5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fi-FI"/>
                      <a:t>78%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2D2C-42BC-A292-FA99447C27F5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r>
                      <a:rPr lang="fi-FI"/>
                      <a:t>76%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2D2C-42BC-A292-FA99447C27F5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r>
                      <a:rPr lang="fi-FI"/>
                      <a:t>27%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2D2C-42BC-A292-FA99447C27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Sheet1!$C$2:$C$14</c:f>
              <c:strCache>
                <c:ptCount val="13"/>
                <c:pt idx="0">
                  <c:v>Askartelu, maalaaminen, piirtäminen</c:v>
                </c:pt>
                <c:pt idx="1">
                  <c:v>Retket</c:v>
                </c:pt>
                <c:pt idx="2">
                  <c:v>Jumppahetket</c:v>
                </c:pt>
                <c:pt idx="3">
                  <c:v>Ulkoilu</c:v>
                </c:pt>
                <c:pt idx="4">
                  <c:v>Leikkiminen</c:v>
                </c:pt>
                <c:pt idx="5">
                  <c:v>Päivälepo</c:v>
                </c:pt>
                <c:pt idx="6">
                  <c:v>Ruokailut: aamupala, lounas, välipala</c:v>
                </c:pt>
                <c:pt idx="7">
                  <c:v>WC-käynti</c:v>
                </c:pt>
                <c:pt idx="8">
                  <c:v>Pukemistilanteet</c:v>
                </c:pt>
                <c:pt idx="9">
                  <c:v>Lukeminen ja loruttelu</c:v>
                </c:pt>
                <c:pt idx="10">
                  <c:v>Lauluhetket ja musiikki</c:v>
                </c:pt>
                <c:pt idx="11">
                  <c:v>Pelien pelaaminen</c:v>
                </c:pt>
                <c:pt idx="12">
                  <c:v>Muu</c:v>
                </c:pt>
              </c:strCache>
            </c:strRef>
          </c:cat>
          <c:val>
            <c:numRef>
              <c:f>Sheet1!$D$2:$D$14</c:f>
              <c:numCache>
                <c:formatCode>General</c:formatCode>
                <c:ptCount val="13"/>
                <c:pt idx="0">
                  <c:v>0.9</c:v>
                </c:pt>
                <c:pt idx="1">
                  <c:v>0.86</c:v>
                </c:pt>
                <c:pt idx="2">
                  <c:v>0.86</c:v>
                </c:pt>
                <c:pt idx="3">
                  <c:v>0.92</c:v>
                </c:pt>
                <c:pt idx="4">
                  <c:v>0.97</c:v>
                </c:pt>
                <c:pt idx="5">
                  <c:v>0.63</c:v>
                </c:pt>
                <c:pt idx="6">
                  <c:v>0.79</c:v>
                </c:pt>
                <c:pt idx="7">
                  <c:v>0.62</c:v>
                </c:pt>
                <c:pt idx="8">
                  <c:v>0.65</c:v>
                </c:pt>
                <c:pt idx="9">
                  <c:v>0.73</c:v>
                </c:pt>
                <c:pt idx="10">
                  <c:v>0.78</c:v>
                </c:pt>
                <c:pt idx="11">
                  <c:v>0.76</c:v>
                </c:pt>
                <c:pt idx="12">
                  <c:v>0.27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2D2C-42BC-A292-FA99447C27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4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t"/>
        <c:majorGridlines/>
        <c:numFmt formatCode="0%" sourceLinked="0"/>
        <c:majorTickMark val="out"/>
        <c:minorTickMark val="none"/>
        <c:tickLblPos val="high"/>
        <c:txPr>
          <a:bodyPr/>
          <a:lstStyle/>
          <a:p>
            <a:pPr>
              <a:defRPr sz="14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Mikä päiväkodissa/perhepäivähoitajalla ei ole kivaa?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fi-FI"/>
                      <a:t>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8F38-495A-B124-00C5D54775B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fi-FI"/>
                      <a:t>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8F38-495A-B124-00C5D54775BF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fi-FI"/>
                      <a:t>8%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8F38-495A-B124-00C5D54775BF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fi-FI"/>
                      <a:t>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8F38-495A-B124-00C5D54775BF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fi-FI"/>
                      <a:t>43%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8F38-495A-B124-00C5D54775BF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fi-FI"/>
                      <a:t>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8F38-495A-B124-00C5D54775BF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fi-FI"/>
                      <a:t>14%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8F38-495A-B124-00C5D54775BF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fi-FI"/>
                      <a:t>24%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8F38-495A-B124-00C5D54775BF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fi-FI"/>
                      <a:t>14%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8F38-495A-B124-00C5D54775BF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fi-FI"/>
                      <a:t>8%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8F38-495A-B124-00C5D54775BF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r>
                      <a:rPr lang="fi-FI"/>
                      <a:t>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8F38-495A-B124-00C5D54775BF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r>
                      <a:rPr lang="fi-FI"/>
                      <a:t>43%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8F38-495A-B124-00C5D54775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Sheet1!$C$2:$C$14</c:f>
              <c:strCache>
                <c:ptCount val="13"/>
                <c:pt idx="0">
                  <c:v>Askartelu, maalaaminen, piirtäminen</c:v>
                </c:pt>
                <c:pt idx="1">
                  <c:v>Retket</c:v>
                </c:pt>
                <c:pt idx="2">
                  <c:v>Jumppahetket</c:v>
                </c:pt>
                <c:pt idx="3">
                  <c:v>Ulkoilu</c:v>
                </c:pt>
                <c:pt idx="4">
                  <c:v>Leikkiminen</c:v>
                </c:pt>
                <c:pt idx="5">
                  <c:v>Päivälepo</c:v>
                </c:pt>
                <c:pt idx="6">
                  <c:v>Ruokailut: aamupala, lounas, välipala</c:v>
                </c:pt>
                <c:pt idx="7">
                  <c:v>WC-käynti</c:v>
                </c:pt>
                <c:pt idx="8">
                  <c:v>Pukemistilanteet</c:v>
                </c:pt>
                <c:pt idx="9">
                  <c:v>Lukeminen ja loruttelu</c:v>
                </c:pt>
                <c:pt idx="10">
                  <c:v>Lauluhetket ja musiikki</c:v>
                </c:pt>
                <c:pt idx="11">
                  <c:v>Pelien pelaaminen</c:v>
                </c:pt>
                <c:pt idx="12">
                  <c:v>Muu</c:v>
                </c:pt>
              </c:strCache>
            </c:strRef>
          </c:cat>
          <c:val>
            <c:numRef>
              <c:f>Sheet1!$D$2:$D$14</c:f>
              <c:numCache>
                <c:formatCode>General</c:formatCode>
                <c:ptCount val="13"/>
                <c:pt idx="0">
                  <c:v>0.05</c:v>
                </c:pt>
                <c:pt idx="1">
                  <c:v>0.05</c:v>
                </c:pt>
                <c:pt idx="2">
                  <c:v>0.08</c:v>
                </c:pt>
                <c:pt idx="3">
                  <c:v>0.05</c:v>
                </c:pt>
                <c:pt idx="4">
                  <c:v>0</c:v>
                </c:pt>
                <c:pt idx="5">
                  <c:v>0.43</c:v>
                </c:pt>
                <c:pt idx="6">
                  <c:v>0.03</c:v>
                </c:pt>
                <c:pt idx="7">
                  <c:v>0.14000000000000001</c:v>
                </c:pt>
                <c:pt idx="8">
                  <c:v>0.24</c:v>
                </c:pt>
                <c:pt idx="9">
                  <c:v>0.14000000000000001</c:v>
                </c:pt>
                <c:pt idx="10">
                  <c:v>0.08</c:v>
                </c:pt>
                <c:pt idx="11">
                  <c:v>0.05</c:v>
                </c:pt>
                <c:pt idx="12">
                  <c:v>0.43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8F38-495A-B124-00C5D54775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4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t"/>
        <c:majorGridlines/>
        <c:numFmt formatCode="0%" sourceLinked="0"/>
        <c:majorTickMark val="out"/>
        <c:minorTickMark val="none"/>
        <c:tickLblPos val="high"/>
        <c:txPr>
          <a:bodyPr/>
          <a:lstStyle/>
          <a:p>
            <a:pPr>
              <a:defRPr sz="14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CAEDB3A-502F-42E8-A0A5-3340D0C9E7F2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1A808C4-3CFA-4EDE-832B-CB177D2A7C03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/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3B4C59B2-DFD1-41C0-8C9F-B6D6E14DDBE6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3962467B-D4DF-44A0-92E5-6939A14D8B5E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AF291CA-512D-42FA-B1E3-BA4045E7A1EF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C22126DB-423D-4F70-84CB-1AE7D7CC60B9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5"/>
          </p:nvPr>
        </p:nvSpPr>
        <p:spPr/>
        <p:txBody>
          <a:bodyPr/>
          <a:lstStyle/>
          <a:p>
            <a:fld id="{2BF6AD70-2DA7-4FD7-9C00-7148F79FBBF7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"/>
          </p:nvPr>
        </p:nvSpPr>
        <p:spPr/>
        <p:txBody>
          <a:bodyPr/>
          <a:lstStyle/>
          <a:p>
            <a:fld id="{BAA067EB-A462-4A88-8911-8958D117D4D1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fld id="{BE3F5109-0D9D-4FE6-936C-EFC16010B764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A7CC4F76-0DBF-4978-8825-BF69CCA3CF7B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6850B136-3802-4A18-A1F6-C7AEEE52AA3A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635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ctr"/>
          <a:lstStyle/>
          <a:p>
            <a:pPr algn="ctr"/>
            <a:r>
              <a:rPr sz="2200" b="1" i="0" u="none">
                <a:solidFill>
                  <a:srgbClr val="333333"/>
                </a:solidFill>
                <a:latin typeface="Arial"/>
              </a:rPr>
              <a:t>Perusraportti</a:t>
            </a:r>
          </a:p>
          <a:p>
            <a:pPr algn="ctr"/>
            <a:r>
              <a:rPr sz="2200" b="1" i="0" u="none">
                <a:solidFill>
                  <a:srgbClr val="333333"/>
                </a:solidFill>
                <a:latin typeface="Arial"/>
              </a:rPr>
              <a:t>Lasten arviointi- ja asiakastyytyväisyyskysely&lt;br&gt;</a:t>
            </a:r>
          </a:p>
          <a:p>
            <a:pPr algn="ctr"/>
            <a:r>
              <a:rPr sz="1600" b="0" i="0" u="none">
                <a:solidFill>
                  <a:srgbClr val="333333"/>
                </a:solidFill>
                <a:latin typeface="Arial"/>
              </a:rPr>
              <a:t>Vastaajien kokonaismäärä: 63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43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600" b="1" i="0" u="none">
                <a:latin typeface="Arial" pitchFamily="34" charset="0"/>
              </a:rPr>
              <a:t>Kenen kanssa leikit päiväkodissa/perhepäivähoitajalla?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8834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400" b="0" i="0" u="none">
                <a:solidFill>
                  <a:srgbClr val="333333"/>
                </a:solidFill>
                <a:latin typeface="Arial"/>
              </a:rPr>
              <a:t>Vastaajien määrä: 63</a:t>
            </a:r>
          </a:p>
        </p:txBody>
      </p:sp>
      <p:graphicFrame>
        <p:nvGraphicFramePr>
          <p:cNvPr id="4" name="ChartObject"/>
          <p:cNvGraphicFramePr/>
          <p:nvPr/>
        </p:nvGraphicFramePr>
        <p:xfrm>
          <a:off x="254000" y="1092200"/>
          <a:ext cx="8255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43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600" b="1" i="0" u="none">
                <a:latin typeface="Arial" pitchFamily="34" charset="0"/>
              </a:rPr>
              <a:t>Kenen kanssa leikit päiväkodissa/perhepäivähoitajalla?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8834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400" b="0" i="0" u="none">
                <a:solidFill>
                  <a:srgbClr val="333333"/>
                </a:solidFill>
                <a:latin typeface="Arial"/>
              </a:rPr>
              <a:t>Vastaajien määrä: 63</a:t>
            </a:r>
          </a:p>
        </p:txBody>
      </p:sp>
      <p:graphicFrame>
        <p:nvGraphicFramePr>
          <p:cNvPr id="4" name="New Table"/>
          <p:cNvGraphicFramePr>
            <a:graphicFrameLocks noGrp="1"/>
          </p:cNvGraphicFramePr>
          <p:nvPr/>
        </p:nvGraphicFramePr>
        <p:xfrm>
          <a:off x="254000" y="1092200"/>
          <a:ext cx="11684001" cy="1524000"/>
        </p:xfrm>
        <a:graphic>
          <a:graphicData uri="http://schemas.openxmlformats.org/drawingml/2006/table">
            <a:tbl>
              <a:tblPr firstRow="1" bandRow="1"/>
              <a:tblGrid>
                <a:gridCol w="3894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94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946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4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4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4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Yksin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3,2%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Kaverin kanssa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34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53,9%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Yhdessä kaikkien kanssa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39,7%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Aikuisen kanssa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3,2%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43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600" b="1" i="0" u="none">
                <a:latin typeface="Arial" pitchFamily="34" charset="0"/>
              </a:rPr>
              <a:t>Mikä päiväkodissa/perhepäivähoitajalla on kivaa?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8834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400" b="0" i="0" u="none">
                <a:solidFill>
                  <a:srgbClr val="333333"/>
                </a:solidFill>
                <a:latin typeface="Arial"/>
              </a:rPr>
              <a:t>Vastaajien määrä: 63, valittujen vastausten lukumäärä: 614</a:t>
            </a:r>
          </a:p>
        </p:txBody>
      </p:sp>
      <p:graphicFrame>
        <p:nvGraphicFramePr>
          <p:cNvPr id="4" name="ChartObject"/>
          <p:cNvGraphicFramePr/>
          <p:nvPr/>
        </p:nvGraphicFramePr>
        <p:xfrm>
          <a:off x="254000" y="1092200"/>
          <a:ext cx="8255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43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600" b="1" i="0" u="none">
                <a:latin typeface="Arial" pitchFamily="34" charset="0"/>
              </a:rPr>
              <a:t>Mikä päiväkodissa/perhepäivähoitajalla on kivaa?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8834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400" b="0" i="0" u="none">
                <a:solidFill>
                  <a:srgbClr val="333333"/>
                </a:solidFill>
                <a:latin typeface="Arial"/>
              </a:rPr>
              <a:t>Vastaajien määrä: 63, valittujen vastausten lukumäärä: 614</a:t>
            </a:r>
          </a:p>
        </p:txBody>
      </p:sp>
      <p:graphicFrame>
        <p:nvGraphicFramePr>
          <p:cNvPr id="4" name="New Table"/>
          <p:cNvGraphicFramePr>
            <a:graphicFrameLocks noGrp="1"/>
          </p:cNvGraphicFramePr>
          <p:nvPr/>
        </p:nvGraphicFramePr>
        <p:xfrm>
          <a:off x="254000" y="1092200"/>
          <a:ext cx="11684001" cy="4267200"/>
        </p:xfrm>
        <a:graphic>
          <a:graphicData uri="http://schemas.openxmlformats.org/drawingml/2006/table">
            <a:tbl>
              <a:tblPr firstRow="1" bandRow="1"/>
              <a:tblGrid>
                <a:gridCol w="3894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94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946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4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4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4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Askartelu, maalaaminen, piirtäminen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57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90,5%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Retket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54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85,7%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Jumppahetket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85,7%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Ulkoilu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58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92,1%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Leikkiminen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96,8%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Päivälepo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40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63,5%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Ruokailut: aamupala, lounas, välipala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79,4%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WC-käynti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39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61,9%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Pukemistilanteet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65,1%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Lukeminen ja loruttelu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46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73,0%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Lauluhetket ja musiikki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77,8%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Pelien pelaaminen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48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76,2%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Muu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27,0%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43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600" b="1" i="0" u="none">
                <a:latin typeface="Arial" pitchFamily="34" charset="0"/>
              </a:rPr>
              <a:t>Mikä päiväkodissa/perhepäivähoitajalla ei ole kivaa?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8834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400" b="0" i="0" u="none">
                <a:solidFill>
                  <a:srgbClr val="333333"/>
                </a:solidFill>
                <a:latin typeface="Arial"/>
              </a:rPr>
              <a:t>Vastaajien määrä: 37, valittujen vastausten lukumäärä: 66</a:t>
            </a:r>
          </a:p>
        </p:txBody>
      </p:sp>
      <p:graphicFrame>
        <p:nvGraphicFramePr>
          <p:cNvPr id="4" name="ChartObject"/>
          <p:cNvGraphicFramePr/>
          <p:nvPr/>
        </p:nvGraphicFramePr>
        <p:xfrm>
          <a:off x="254000" y="1092200"/>
          <a:ext cx="8255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43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600" b="1" i="0" u="none">
                <a:latin typeface="Arial" pitchFamily="34" charset="0"/>
              </a:rPr>
              <a:t>Mikä päiväkodissa/perhepäivähoitajalla ei ole kivaa?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8834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400" b="0" i="0" u="none">
                <a:solidFill>
                  <a:srgbClr val="333333"/>
                </a:solidFill>
                <a:latin typeface="Arial"/>
              </a:rPr>
              <a:t>Vastaajien määrä: 37, valittujen vastausten lukumäärä: 66</a:t>
            </a:r>
          </a:p>
        </p:txBody>
      </p:sp>
      <p:graphicFrame>
        <p:nvGraphicFramePr>
          <p:cNvPr id="4" name="New Table"/>
          <p:cNvGraphicFramePr>
            <a:graphicFrameLocks noGrp="1"/>
          </p:cNvGraphicFramePr>
          <p:nvPr/>
        </p:nvGraphicFramePr>
        <p:xfrm>
          <a:off x="254000" y="1092200"/>
          <a:ext cx="11684001" cy="4267200"/>
        </p:xfrm>
        <a:graphic>
          <a:graphicData uri="http://schemas.openxmlformats.org/drawingml/2006/table">
            <a:tbl>
              <a:tblPr firstRow="1" bandRow="1"/>
              <a:tblGrid>
                <a:gridCol w="3894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94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946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4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4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4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Askartelu, maalaaminen, piirtäminen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5,4%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Retket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5,4%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Jumppahetket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8,1%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Ulkoilu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5,4%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Leikkiminen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Päivälepo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16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43,2%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Ruokailut: aamupala, lounas, välipala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2,7%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WC-käynti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13,5%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Pukemistilanteet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24,3%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Lukeminen ja loruttelu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13,5%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Lauluhetket ja musiikki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8,1%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Pelien pelaaminen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5,4%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Muu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43,2%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43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600" b="1" i="0" u="none">
                <a:latin typeface="Arial" pitchFamily="34" charset="0"/>
              </a:rPr>
              <a:t>Varhaiskasvatusyksikkö, jonka toimintaan lapsesi osallistuu: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8834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400" b="0" i="0" u="none">
                <a:solidFill>
                  <a:srgbClr val="333333"/>
                </a:solidFill>
                <a:latin typeface="Arial"/>
              </a:rPr>
              <a:t>Vastaajien määrä: 63</a:t>
            </a:r>
          </a:p>
        </p:txBody>
      </p:sp>
      <p:graphicFrame>
        <p:nvGraphicFramePr>
          <p:cNvPr id="4" name="ChartObject"/>
          <p:cNvGraphicFramePr/>
          <p:nvPr/>
        </p:nvGraphicFramePr>
        <p:xfrm>
          <a:off x="254000" y="1092200"/>
          <a:ext cx="8255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43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600" b="1" i="0" u="none">
                <a:latin typeface="Arial" pitchFamily="34" charset="0"/>
              </a:rPr>
              <a:t>Varhaiskasvatusyksikkö, jonka toimintaan lapsesi osallistuu: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8834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400" b="0" i="0" u="none">
                <a:solidFill>
                  <a:srgbClr val="333333"/>
                </a:solidFill>
                <a:latin typeface="Arial"/>
              </a:rPr>
              <a:t>Vastaajien määrä: 63</a:t>
            </a:r>
          </a:p>
        </p:txBody>
      </p:sp>
      <p:graphicFrame>
        <p:nvGraphicFramePr>
          <p:cNvPr id="4" name="New Table"/>
          <p:cNvGraphicFramePr>
            <a:graphicFrameLocks noGrp="1"/>
          </p:cNvGraphicFramePr>
          <p:nvPr/>
        </p:nvGraphicFramePr>
        <p:xfrm>
          <a:off x="254000" y="1092200"/>
          <a:ext cx="11684001" cy="2133600"/>
        </p:xfrm>
        <a:graphic>
          <a:graphicData uri="http://schemas.openxmlformats.org/drawingml/2006/table">
            <a:tbl>
              <a:tblPr firstRow="1" bandRow="1"/>
              <a:tblGrid>
                <a:gridCol w="3894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94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946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4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4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4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Nuppulan päiväkoti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23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36,5%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Paijulan päiväkoti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11,1%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Perhepäivähoito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15,9%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Puolen hehtaarin päiväkoti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16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25,4%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Vappulan päiväkoti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9,5%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Esiopetuksen täydentävä varhaiskasvatus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1,6%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43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600" b="1" i="0" u="none">
                <a:latin typeface="Arial" pitchFamily="34" charset="0"/>
              </a:rPr>
              <a:t>Millä mielellä tulet päiväkotiin/perhepäivähoitoon?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8834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400" b="0" i="0" u="none">
                <a:solidFill>
                  <a:srgbClr val="333333"/>
                </a:solidFill>
                <a:latin typeface="Arial"/>
              </a:rPr>
              <a:t>Vastaajien määrä: 63</a:t>
            </a:r>
          </a:p>
        </p:txBody>
      </p:sp>
      <p:graphicFrame>
        <p:nvGraphicFramePr>
          <p:cNvPr id="4" name="ChartObject"/>
          <p:cNvGraphicFramePr/>
          <p:nvPr/>
        </p:nvGraphicFramePr>
        <p:xfrm>
          <a:off x="254000" y="1092200"/>
          <a:ext cx="8255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43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600" b="1" i="0" u="none">
                <a:latin typeface="Arial" pitchFamily="34" charset="0"/>
              </a:rPr>
              <a:t>Millä mielellä tulet päiväkotiin/perhepäivähoitoon?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8834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400" b="0" i="0" u="none">
                <a:solidFill>
                  <a:srgbClr val="333333"/>
                </a:solidFill>
                <a:latin typeface="Arial"/>
              </a:rPr>
              <a:t>Vastaajien määrä: 63</a:t>
            </a:r>
          </a:p>
        </p:txBody>
      </p:sp>
      <p:graphicFrame>
        <p:nvGraphicFramePr>
          <p:cNvPr id="4" name="New Table"/>
          <p:cNvGraphicFramePr>
            <a:graphicFrameLocks noGrp="1"/>
          </p:cNvGraphicFramePr>
          <p:nvPr/>
        </p:nvGraphicFramePr>
        <p:xfrm>
          <a:off x="254000" y="1092200"/>
          <a:ext cx="11684001" cy="1524000"/>
        </p:xfrm>
        <a:graphic>
          <a:graphicData uri="http://schemas.openxmlformats.org/drawingml/2006/table">
            <a:tbl>
              <a:tblPr firstRow="1" bandRow="1"/>
              <a:tblGrid>
                <a:gridCol w="3894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94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946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4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4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4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Iloisella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42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66,7%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Ihan ok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30,1%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Surullisella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3,2%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Todella surullisella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43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600" b="1" i="0" u="none">
                <a:latin typeface="Arial" pitchFamily="34" charset="0"/>
              </a:rPr>
              <a:t>Millaista päiväkodissa/perhepäivähoitajan luona on?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8834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400" b="0" i="0" u="none">
                <a:solidFill>
                  <a:srgbClr val="333333"/>
                </a:solidFill>
                <a:latin typeface="Arial"/>
              </a:rPr>
              <a:t>Vastaajien määrä: 62</a:t>
            </a:r>
          </a:p>
        </p:txBody>
      </p:sp>
      <p:graphicFrame>
        <p:nvGraphicFramePr>
          <p:cNvPr id="4" name="ChartObject"/>
          <p:cNvGraphicFramePr/>
          <p:nvPr/>
        </p:nvGraphicFramePr>
        <p:xfrm>
          <a:off x="254000" y="1092200"/>
          <a:ext cx="8255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43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600" b="1" i="0" u="none">
                <a:latin typeface="Arial" pitchFamily="34" charset="0"/>
              </a:rPr>
              <a:t>Millaista päiväkodissa/perhepäivähoitajan luona on?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8834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400" b="0" i="0" u="none">
                <a:solidFill>
                  <a:srgbClr val="333333"/>
                </a:solidFill>
                <a:latin typeface="Arial"/>
              </a:rPr>
              <a:t>Vastaajien määrä: 62</a:t>
            </a:r>
          </a:p>
        </p:txBody>
      </p:sp>
      <p:graphicFrame>
        <p:nvGraphicFramePr>
          <p:cNvPr id="4" name="New Table"/>
          <p:cNvGraphicFramePr>
            <a:graphicFrameLocks noGrp="1"/>
          </p:cNvGraphicFramePr>
          <p:nvPr/>
        </p:nvGraphicFramePr>
        <p:xfrm>
          <a:off x="254000" y="1092200"/>
          <a:ext cx="11684001" cy="1524000"/>
        </p:xfrm>
        <a:graphic>
          <a:graphicData uri="http://schemas.openxmlformats.org/drawingml/2006/table">
            <a:tbl>
              <a:tblPr firstRow="1" bandRow="1"/>
              <a:tblGrid>
                <a:gridCol w="3894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94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946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4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4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4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Kivaa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45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72,6%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Ihan ok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22,6%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Ei kivaa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4,8%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Kurjaa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43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600" b="1" i="0" u="none">
                <a:latin typeface="Arial" pitchFamily="34" charset="0"/>
              </a:rPr>
              <a:t>Mitä seuraavista asioista päiväkodissa tai perhepäivähoidossa tapahtuu?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8834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400" b="0" i="0" u="none">
                <a:solidFill>
                  <a:srgbClr val="333333"/>
                </a:solidFill>
                <a:latin typeface="Arial"/>
              </a:rPr>
              <a:t>Vastaajien määrä: 63, valittujen vastausten lukumäärä: 499</a:t>
            </a:r>
          </a:p>
        </p:txBody>
      </p:sp>
      <p:graphicFrame>
        <p:nvGraphicFramePr>
          <p:cNvPr id="4" name="ChartObject"/>
          <p:cNvGraphicFramePr/>
          <p:nvPr/>
        </p:nvGraphicFramePr>
        <p:xfrm>
          <a:off x="254000" y="1092200"/>
          <a:ext cx="8255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43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600" b="1" i="0" u="none">
                <a:latin typeface="Arial" pitchFamily="34" charset="0"/>
              </a:rPr>
              <a:t>Mitä seuraavista asioista päiväkodissa tai perhepäivähoidossa tapahtuu?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8834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400" b="0" i="0" u="none">
                <a:solidFill>
                  <a:srgbClr val="333333"/>
                </a:solidFill>
                <a:latin typeface="Arial"/>
              </a:rPr>
              <a:t>Vastaajien määrä: 63, valittujen vastausten lukumäärä: 499</a:t>
            </a:r>
          </a:p>
        </p:txBody>
      </p:sp>
      <p:graphicFrame>
        <p:nvGraphicFramePr>
          <p:cNvPr id="4" name="New Table"/>
          <p:cNvGraphicFramePr>
            <a:graphicFrameLocks noGrp="1"/>
          </p:cNvGraphicFramePr>
          <p:nvPr/>
        </p:nvGraphicFramePr>
        <p:xfrm>
          <a:off x="254000" y="1092200"/>
          <a:ext cx="11684001" cy="3566160"/>
        </p:xfrm>
        <a:graphic>
          <a:graphicData uri="http://schemas.openxmlformats.org/drawingml/2006/table">
            <a:tbl>
              <a:tblPr firstRow="1" bandRow="1"/>
              <a:tblGrid>
                <a:gridCol w="3894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94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946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4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4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4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Ryhmässä ilahdutaan, kun tulen sinne.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54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85,7%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Minua kehutaan ja kiitetään.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56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88,9%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Minua kielletään.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60,3%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Pääsen syliin tai saan halauksen jos haluan.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50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79,4%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Minua autetaan, jos tarvitsen apua.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92,1%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Saan leikkiä lempileikkejäni.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56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88,9%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Teen aikuisen kanssa jotain mukavaa.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79,4%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Saan päättää asioista.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36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57,1%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Aikuiset päättävät asioista.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84,1%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Aikuiset keksivät pelejä, leikkejä tai muuta tekemistä ulkona.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48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76,2%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21.09.14"/>
  <p:tag name="AS_TITLE" val="Aspose.Slides for .NET 4.0 Client Profile"/>
  <p:tag name="AS_VERSION" val="21.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 pitchFamily="34" charset="0"/>
        <a:cs typeface="Arial" pitchFamily="34" charset="0"/>
        <a:font script="Jpan" typeface="ＭＳ%20Ｐゴシック"/>
        <a:font script="Hang" typeface="맑은%20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 pitchFamily="34" charset="0"/>
        <a:cs typeface="Arial" pitchFamily="34" charset="0"/>
        <a:font script="Jpan" typeface="ＭＳ%20Ｐゴシック"/>
        <a:font script="Hang" typeface="맑은%20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631</Words>
  <Application>Microsoft Office PowerPoint</Application>
  <PresentationFormat>Widescreen</PresentationFormat>
  <Paragraphs>258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Halonen, Minna</cp:lastModifiedBy>
  <cp:revision>2</cp:revision>
  <cp:lastPrinted>2025-03-04T11:14:22Z</cp:lastPrinted>
  <dcterms:created xsi:type="dcterms:W3CDTF">2025-03-04T09:14:22Z</dcterms:created>
  <dcterms:modified xsi:type="dcterms:W3CDTF">2025-04-03T07:39:54Z</dcterms:modified>
</cp:coreProperties>
</file>