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329" r:id="rId7"/>
    <p:sldId id="357" r:id="rId8"/>
    <p:sldId id="283" r:id="rId9"/>
    <p:sldId id="335" r:id="rId10"/>
    <p:sldId id="278" r:id="rId11"/>
    <p:sldId id="279" r:id="rId12"/>
    <p:sldId id="280" r:id="rId13"/>
    <p:sldId id="281" r:id="rId14"/>
    <p:sldId id="282" r:id="rId15"/>
    <p:sldId id="284" r:id="rId16"/>
    <p:sldId id="416" r:id="rId17"/>
    <p:sldId id="417" r:id="rId18"/>
    <p:sldId id="276" r:id="rId19"/>
    <p:sldId id="337" r:id="rId20"/>
    <p:sldId id="415" r:id="rId21"/>
    <p:sldId id="338" r:id="rId22"/>
    <p:sldId id="272" r:id="rId23"/>
    <p:sldId id="419" r:id="rId24"/>
    <p:sldId id="393" r:id="rId25"/>
    <p:sldId id="420" r:id="rId26"/>
    <p:sldId id="421" r:id="rId27"/>
    <p:sldId id="264" r:id="rId28"/>
    <p:sldId id="259" r:id="rId29"/>
    <p:sldId id="260" r:id="rId30"/>
    <p:sldId id="261" r:id="rId31"/>
    <p:sldId id="262" r:id="rId32"/>
    <p:sldId id="424" r:id="rId33"/>
    <p:sldId id="358" r:id="rId34"/>
    <p:sldId id="270" r:id="rId35"/>
    <p:sldId id="271" r:id="rId36"/>
    <p:sldId id="425" r:id="rId37"/>
    <p:sldId id="273" r:id="rId38"/>
    <p:sldId id="343" r:id="rId39"/>
    <p:sldId id="398" r:id="rId40"/>
    <p:sldId id="274" r:id="rId41"/>
    <p:sldId id="275" r:id="rId42"/>
    <p:sldId id="426" r:id="rId43"/>
    <p:sldId id="359" r:id="rId44"/>
    <p:sldId id="427" r:id="rId45"/>
    <p:sldId id="257" r:id="rId46"/>
    <p:sldId id="422" r:id="rId47"/>
    <p:sldId id="293" r:id="rId48"/>
    <p:sldId id="288" r:id="rId49"/>
    <p:sldId id="289" r:id="rId50"/>
    <p:sldId id="290" r:id="rId51"/>
    <p:sldId id="334" r:id="rId52"/>
    <p:sldId id="291" r:id="rId53"/>
    <p:sldId id="295" r:id="rId54"/>
  </p:sldIdLst>
  <p:sldSz cx="12192000" cy="6858000"/>
  <p:notesSz cx="7104063"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EB9E05-F0D5-B746-C2F2-0B839FBFFABD}" name="Savolainen, Kaisu" initials="SK" userId="S::kaisu.savolainen@nousiainen.fi::9aa3375a-c0b1-4e9e-bac5-50cc8cf54a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36"/>
    <a:srgbClr val="89BA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0BD1E-B766-45EF-BE82-E9697577C48E}" v="2" dt="2026-03-04T12:47:47.10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Vaalea tyyli 2 - Korostu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Vaalea tyyli 3 - Korostu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Vaalea tyyli 1 - Korostu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9" autoAdjust="0"/>
    <p:restoredTop sz="94660"/>
  </p:normalViewPr>
  <p:slideViewPr>
    <p:cSldViewPr snapToGrid="0">
      <p:cViewPr varScale="1">
        <p:scale>
          <a:sx n="150" d="100"/>
          <a:sy n="150" d="100"/>
        </p:scale>
        <p:origin x="5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olainen, Kaisu" userId="9aa3375a-c0b1-4e9e-bac5-50cc8cf54a16" providerId="ADAL" clId="{90232B19-03F8-41E6-8A5D-C8BC30AFB9A7}"/>
    <pc:docChg chg="undo custSel addSld delSld modSld sldOrd">
      <pc:chgData name="Savolainen, Kaisu" userId="9aa3375a-c0b1-4e9e-bac5-50cc8cf54a16" providerId="ADAL" clId="{90232B19-03F8-41E6-8A5D-C8BC30AFB9A7}" dt="2026-03-04T12:48:41.753" v="5252" actId="1076"/>
      <pc:docMkLst>
        <pc:docMk/>
      </pc:docMkLst>
      <pc:sldChg chg="modSp mod">
        <pc:chgData name="Savolainen, Kaisu" userId="9aa3375a-c0b1-4e9e-bac5-50cc8cf54a16" providerId="ADAL" clId="{90232B19-03F8-41E6-8A5D-C8BC30AFB9A7}" dt="2026-02-06T08:56:04.895" v="5125" actId="20577"/>
        <pc:sldMkLst>
          <pc:docMk/>
          <pc:sldMk cId="2504187580" sldId="256"/>
        </pc:sldMkLst>
        <pc:spChg chg="mod">
          <ac:chgData name="Savolainen, Kaisu" userId="9aa3375a-c0b1-4e9e-bac5-50cc8cf54a16" providerId="ADAL" clId="{90232B19-03F8-41E6-8A5D-C8BC30AFB9A7}" dt="2026-02-06T08:56:04.895" v="5125" actId="20577"/>
          <ac:spMkLst>
            <pc:docMk/>
            <pc:sldMk cId="2504187580" sldId="256"/>
            <ac:spMk id="7" creationId="{7D7801A1-0B2E-78A8-739E-F84A07E0FD47}"/>
          </ac:spMkLst>
        </pc:spChg>
      </pc:sldChg>
      <pc:sldChg chg="add">
        <pc:chgData name="Savolainen, Kaisu" userId="9aa3375a-c0b1-4e9e-bac5-50cc8cf54a16" providerId="ADAL" clId="{90232B19-03F8-41E6-8A5D-C8BC30AFB9A7}" dt="2026-03-04T10:48:04.386" v="5142"/>
        <pc:sldMkLst>
          <pc:docMk/>
          <pc:sldMk cId="0" sldId="257"/>
        </pc:sldMkLst>
      </pc:sldChg>
      <pc:sldChg chg="modSp mod">
        <pc:chgData name="Savolainen, Kaisu" userId="9aa3375a-c0b1-4e9e-bac5-50cc8cf54a16" providerId="ADAL" clId="{90232B19-03F8-41E6-8A5D-C8BC30AFB9A7}" dt="2026-03-04T10:50:32.582" v="5165" actId="20577"/>
        <pc:sldMkLst>
          <pc:docMk/>
          <pc:sldMk cId="26357632" sldId="288"/>
        </pc:sldMkLst>
        <pc:graphicFrameChg chg="mod modGraphic">
          <ac:chgData name="Savolainen, Kaisu" userId="9aa3375a-c0b1-4e9e-bac5-50cc8cf54a16" providerId="ADAL" clId="{90232B19-03F8-41E6-8A5D-C8BC30AFB9A7}" dt="2026-03-04T10:50:32.582" v="5165" actId="20577"/>
          <ac:graphicFrameMkLst>
            <pc:docMk/>
            <pc:sldMk cId="26357632" sldId="288"/>
            <ac:graphicFrameMk id="3" creationId="{392F7E63-FDE2-D03E-4AFD-8178B97926A4}"/>
          </ac:graphicFrameMkLst>
        </pc:graphicFrameChg>
      </pc:sldChg>
      <pc:sldChg chg="modSp mod">
        <pc:chgData name="Savolainen, Kaisu" userId="9aa3375a-c0b1-4e9e-bac5-50cc8cf54a16" providerId="ADAL" clId="{90232B19-03F8-41E6-8A5D-C8BC30AFB9A7}" dt="2026-02-06T08:40:50.542" v="3311" actId="1076"/>
        <pc:sldMkLst>
          <pc:docMk/>
          <pc:sldMk cId="3928700393" sldId="289"/>
        </pc:sldMkLst>
        <pc:graphicFrameChg chg="mod modGraphic">
          <ac:chgData name="Savolainen, Kaisu" userId="9aa3375a-c0b1-4e9e-bac5-50cc8cf54a16" providerId="ADAL" clId="{90232B19-03F8-41E6-8A5D-C8BC30AFB9A7}" dt="2026-02-06T08:40:50.542" v="3311" actId="1076"/>
          <ac:graphicFrameMkLst>
            <pc:docMk/>
            <pc:sldMk cId="3928700393" sldId="289"/>
            <ac:graphicFrameMk id="3" creationId="{D2DCD41B-4F18-B55A-3C03-82B2AE249872}"/>
          </ac:graphicFrameMkLst>
        </pc:graphicFrameChg>
      </pc:sldChg>
      <pc:sldChg chg="modSp mod">
        <pc:chgData name="Savolainen, Kaisu" userId="9aa3375a-c0b1-4e9e-bac5-50cc8cf54a16" providerId="ADAL" clId="{90232B19-03F8-41E6-8A5D-C8BC30AFB9A7}" dt="2026-02-06T08:40:01.812" v="3303" actId="20577"/>
        <pc:sldMkLst>
          <pc:docMk/>
          <pc:sldMk cId="1566612952" sldId="290"/>
        </pc:sldMkLst>
        <pc:graphicFrameChg chg="mod modGraphic">
          <ac:chgData name="Savolainen, Kaisu" userId="9aa3375a-c0b1-4e9e-bac5-50cc8cf54a16" providerId="ADAL" clId="{90232B19-03F8-41E6-8A5D-C8BC30AFB9A7}" dt="2026-02-06T08:40:01.812" v="3303" actId="20577"/>
          <ac:graphicFrameMkLst>
            <pc:docMk/>
            <pc:sldMk cId="1566612952" sldId="290"/>
            <ac:graphicFrameMk id="3" creationId="{7FB8F85F-DEB1-242F-3271-92C6566DEA43}"/>
          </ac:graphicFrameMkLst>
        </pc:graphicFrameChg>
      </pc:sldChg>
      <pc:sldChg chg="modSp mod">
        <pc:chgData name="Savolainen, Kaisu" userId="9aa3375a-c0b1-4e9e-bac5-50cc8cf54a16" providerId="ADAL" clId="{90232B19-03F8-41E6-8A5D-C8BC30AFB9A7}" dt="2026-03-04T10:52:22.924" v="5205" actId="20577"/>
        <pc:sldMkLst>
          <pc:docMk/>
          <pc:sldMk cId="3478639293" sldId="291"/>
        </pc:sldMkLst>
        <pc:graphicFrameChg chg="modGraphic">
          <ac:chgData name="Savolainen, Kaisu" userId="9aa3375a-c0b1-4e9e-bac5-50cc8cf54a16" providerId="ADAL" clId="{90232B19-03F8-41E6-8A5D-C8BC30AFB9A7}" dt="2026-03-04T10:52:22.924" v="5205" actId="20577"/>
          <ac:graphicFrameMkLst>
            <pc:docMk/>
            <pc:sldMk cId="3478639293" sldId="291"/>
            <ac:graphicFrameMk id="3" creationId="{25A94109-F89D-6950-74FB-99595AB6AB28}"/>
          </ac:graphicFrameMkLst>
        </pc:graphicFrameChg>
      </pc:sldChg>
      <pc:sldChg chg="modSp mod">
        <pc:chgData name="Savolainen, Kaisu" userId="9aa3375a-c0b1-4e9e-bac5-50cc8cf54a16" providerId="ADAL" clId="{90232B19-03F8-41E6-8A5D-C8BC30AFB9A7}" dt="2026-03-04T12:48:41.753" v="5252" actId="1076"/>
        <pc:sldMkLst>
          <pc:docMk/>
          <pc:sldMk cId="1395232938" sldId="295"/>
        </pc:sldMkLst>
        <pc:spChg chg="mod">
          <ac:chgData name="Savolainen, Kaisu" userId="9aa3375a-c0b1-4e9e-bac5-50cc8cf54a16" providerId="ADAL" clId="{90232B19-03F8-41E6-8A5D-C8BC30AFB9A7}" dt="2026-03-04T12:48:39.663" v="5251" actId="20577"/>
          <ac:spMkLst>
            <pc:docMk/>
            <pc:sldMk cId="1395232938" sldId="295"/>
            <ac:spMk id="2" creationId="{58CEF616-1FC0-BA43-1E0F-A3F482ADA374}"/>
          </ac:spMkLst>
        </pc:spChg>
        <pc:spChg chg="mod">
          <ac:chgData name="Savolainen, Kaisu" userId="9aa3375a-c0b1-4e9e-bac5-50cc8cf54a16" providerId="ADAL" clId="{90232B19-03F8-41E6-8A5D-C8BC30AFB9A7}" dt="2026-03-04T12:48:28.547" v="5245" actId="20577"/>
          <ac:spMkLst>
            <pc:docMk/>
            <pc:sldMk cId="1395232938" sldId="295"/>
            <ac:spMk id="3" creationId="{FE38A481-B8CA-A8BB-D98F-09E9C749BAF1}"/>
          </ac:spMkLst>
        </pc:spChg>
        <pc:picChg chg="mod">
          <ac:chgData name="Savolainen, Kaisu" userId="9aa3375a-c0b1-4e9e-bac5-50cc8cf54a16" providerId="ADAL" clId="{90232B19-03F8-41E6-8A5D-C8BC30AFB9A7}" dt="2026-03-04T12:48:41.753" v="5252" actId="1076"/>
          <ac:picMkLst>
            <pc:docMk/>
            <pc:sldMk cId="1395232938" sldId="295"/>
            <ac:picMk id="4" creationId="{7D03351F-A4D7-2C1C-5789-DCFDF3E6FE50}"/>
          </ac:picMkLst>
        </pc:picChg>
      </pc:sldChg>
      <pc:sldChg chg="modSp mod">
        <pc:chgData name="Savolainen, Kaisu" userId="9aa3375a-c0b1-4e9e-bac5-50cc8cf54a16" providerId="ADAL" clId="{90232B19-03F8-41E6-8A5D-C8BC30AFB9A7}" dt="2026-02-06T08:57:19.917" v="5139" actId="20577"/>
        <pc:sldMkLst>
          <pc:docMk/>
          <pc:sldMk cId="2062217859" sldId="329"/>
        </pc:sldMkLst>
        <pc:spChg chg="mod">
          <ac:chgData name="Savolainen, Kaisu" userId="9aa3375a-c0b1-4e9e-bac5-50cc8cf54a16" providerId="ADAL" clId="{90232B19-03F8-41E6-8A5D-C8BC30AFB9A7}" dt="2026-02-06T08:57:19.917" v="5139" actId="20577"/>
          <ac:spMkLst>
            <pc:docMk/>
            <pc:sldMk cId="2062217859" sldId="329"/>
            <ac:spMk id="3" creationId="{E8925FD1-B661-20C3-65A7-ABDDB8CA056B}"/>
          </ac:spMkLst>
        </pc:spChg>
        <pc:spChg chg="mod">
          <ac:chgData name="Savolainen, Kaisu" userId="9aa3375a-c0b1-4e9e-bac5-50cc8cf54a16" providerId="ADAL" clId="{90232B19-03F8-41E6-8A5D-C8BC30AFB9A7}" dt="2026-02-06T08:56:12.092" v="5126" actId="1076"/>
          <ac:spMkLst>
            <pc:docMk/>
            <pc:sldMk cId="2062217859" sldId="329"/>
            <ac:spMk id="4" creationId="{2E4194A3-BF1D-0CF2-8FC3-9947B5BB445F}"/>
          </ac:spMkLst>
        </pc:spChg>
      </pc:sldChg>
      <pc:sldChg chg="del">
        <pc:chgData name="Savolainen, Kaisu" userId="9aa3375a-c0b1-4e9e-bac5-50cc8cf54a16" providerId="ADAL" clId="{90232B19-03F8-41E6-8A5D-C8BC30AFB9A7}" dt="2026-03-03T07:26:40.857" v="5140" actId="2696"/>
        <pc:sldMkLst>
          <pc:docMk/>
          <pc:sldMk cId="3637152487" sldId="333"/>
        </pc:sldMkLst>
      </pc:sldChg>
      <pc:sldChg chg="modSp mod">
        <pc:chgData name="Savolainen, Kaisu" userId="9aa3375a-c0b1-4e9e-bac5-50cc8cf54a16" providerId="ADAL" clId="{90232B19-03F8-41E6-8A5D-C8BC30AFB9A7}" dt="2026-03-04T10:52:02.693" v="5198" actId="20577"/>
        <pc:sldMkLst>
          <pc:docMk/>
          <pc:sldMk cId="2485001568" sldId="334"/>
        </pc:sldMkLst>
        <pc:graphicFrameChg chg="mod modGraphic">
          <ac:chgData name="Savolainen, Kaisu" userId="9aa3375a-c0b1-4e9e-bac5-50cc8cf54a16" providerId="ADAL" clId="{90232B19-03F8-41E6-8A5D-C8BC30AFB9A7}" dt="2026-03-04T10:52:02.693" v="5198" actId="20577"/>
          <ac:graphicFrameMkLst>
            <pc:docMk/>
            <pc:sldMk cId="2485001568" sldId="334"/>
            <ac:graphicFrameMk id="3" creationId="{7FB8F85F-DEB1-242F-3271-92C6566DEA43}"/>
          </ac:graphicFrameMkLst>
        </pc:graphicFrameChg>
      </pc:sldChg>
      <pc:sldChg chg="del">
        <pc:chgData name="Savolainen, Kaisu" userId="9aa3375a-c0b1-4e9e-bac5-50cc8cf54a16" providerId="ADAL" clId="{90232B19-03F8-41E6-8A5D-C8BC30AFB9A7}" dt="2026-03-04T10:48:01.517" v="5141" actId="47"/>
        <pc:sldMkLst>
          <pc:docMk/>
          <pc:sldMk cId="0" sldId="418"/>
        </pc:sldMkLst>
      </pc:sldChg>
      <pc:sldChg chg="add">
        <pc:chgData name="Savolainen, Kaisu" userId="9aa3375a-c0b1-4e9e-bac5-50cc8cf54a16" providerId="ADAL" clId="{90232B19-03F8-41E6-8A5D-C8BC30AFB9A7}" dt="2026-03-04T10:48:04.386" v="5142"/>
        <pc:sldMkLst>
          <pc:docMk/>
          <pc:sldMk cId="0" sldId="427"/>
        </pc:sldMkLst>
      </pc:sldChg>
    </pc:docChg>
  </pc:docChgLst>
  <pc:docChgLst>
    <pc:chgData name="Isotalo, Henna" userId="S::henna.isotalo@nousiainen.fi::3a810e4c-4751-4f42-ba89-0aec0b8bc1d6" providerId="AD" clId="Web-{AAF6657B-111D-A19C-8991-95A89E50D80D}"/>
    <pc:docChg chg="modSld">
      <pc:chgData name="Isotalo, Henna" userId="S::henna.isotalo@nousiainen.fi::3a810e4c-4751-4f42-ba89-0aec0b8bc1d6" providerId="AD" clId="Web-{AAF6657B-111D-A19C-8991-95A89E50D80D}" dt="2026-02-04T08:08:48.942" v="42"/>
      <pc:docMkLst>
        <pc:docMk/>
      </pc:docMkLst>
      <pc:sldChg chg="modSp">
        <pc:chgData name="Isotalo, Henna" userId="S::henna.isotalo@nousiainen.fi::3a810e4c-4751-4f42-ba89-0aec0b8bc1d6" providerId="AD" clId="Web-{AAF6657B-111D-A19C-8991-95A89E50D80D}" dt="2026-02-04T08:07:28.598" v="38"/>
        <pc:sldMkLst>
          <pc:docMk/>
          <pc:sldMk cId="26357632" sldId="288"/>
        </pc:sldMkLst>
        <pc:graphicFrameChg chg="mod modGraphic">
          <ac:chgData name="Isotalo, Henna" userId="S::henna.isotalo@nousiainen.fi::3a810e4c-4751-4f42-ba89-0aec0b8bc1d6" providerId="AD" clId="Web-{AAF6657B-111D-A19C-8991-95A89E50D80D}" dt="2026-02-04T08:07:28.598" v="38"/>
          <ac:graphicFrameMkLst>
            <pc:docMk/>
            <pc:sldMk cId="26357632" sldId="288"/>
            <ac:graphicFrameMk id="3" creationId="{392F7E63-FDE2-D03E-4AFD-8178B97926A4}"/>
          </ac:graphicFrameMkLst>
        </pc:graphicFrameChg>
      </pc:sldChg>
      <pc:sldChg chg="modSp">
        <pc:chgData name="Isotalo, Henna" userId="S::henna.isotalo@nousiainen.fi::3a810e4c-4751-4f42-ba89-0aec0b8bc1d6" providerId="AD" clId="Web-{AAF6657B-111D-A19C-8991-95A89E50D80D}" dt="2026-02-04T08:08:48.942" v="42"/>
        <pc:sldMkLst>
          <pc:docMk/>
          <pc:sldMk cId="3478639293" sldId="291"/>
        </pc:sldMkLst>
        <pc:graphicFrameChg chg="mod modGraphic">
          <ac:chgData name="Isotalo, Henna" userId="S::henna.isotalo@nousiainen.fi::3a810e4c-4751-4f42-ba89-0aec0b8bc1d6" providerId="AD" clId="Web-{AAF6657B-111D-A19C-8991-95A89E50D80D}" dt="2026-02-04T08:08:48.942" v="42"/>
          <ac:graphicFrameMkLst>
            <pc:docMk/>
            <pc:sldMk cId="3478639293" sldId="291"/>
            <ac:graphicFrameMk id="3" creationId="{25A94109-F89D-6950-74FB-99595AB6AB28}"/>
          </ac:graphicFrameMkLst>
        </pc:graphicFrameChg>
      </pc:sldChg>
      <pc:sldChg chg="modSp">
        <pc:chgData name="Isotalo, Henna" userId="S::henna.isotalo@nousiainen.fi::3a810e4c-4751-4f42-ba89-0aec0b8bc1d6" providerId="AD" clId="Web-{AAF6657B-111D-A19C-8991-95A89E50D80D}" dt="2026-02-04T07:50:27.114" v="0" actId="20577"/>
        <pc:sldMkLst>
          <pc:docMk/>
          <pc:sldMk cId="1429574410" sldId="398"/>
        </pc:sldMkLst>
        <pc:spChg chg="mod">
          <ac:chgData name="Isotalo, Henna" userId="S::henna.isotalo@nousiainen.fi::3a810e4c-4751-4f42-ba89-0aec0b8bc1d6" providerId="AD" clId="Web-{AAF6657B-111D-A19C-8991-95A89E50D80D}" dt="2026-02-04T07:50:27.114" v="0" actId="20577"/>
          <ac:spMkLst>
            <pc:docMk/>
            <pc:sldMk cId="1429574410" sldId="398"/>
            <ac:spMk id="12" creationId="{762E5FFC-0EC9-733F-95DD-E3CA8EE6E35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4026C-C062-B22F-88FE-CCE3714C31F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C22F2E7-D3BD-0258-2416-A46C43F38A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605BDE5-92FF-C8A7-3B27-438D24418E72}"/>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5" name="Alatunnisteen paikkamerkki 4">
            <a:extLst>
              <a:ext uri="{FF2B5EF4-FFF2-40B4-BE49-F238E27FC236}">
                <a16:creationId xmlns:a16="http://schemas.microsoft.com/office/drawing/2014/main" id="{03A3D94D-265C-37EF-F2C4-18778B4931F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97D3A19-0973-3ECD-B9FB-1E5871D80ECF}"/>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116553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531EE1-7A77-DD40-8D11-937CCBD456E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846297E-CE6C-2880-C8A5-73A2F898199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48B69EE-1118-7E5D-EAF4-06AD2724A528}"/>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5" name="Alatunnisteen paikkamerkki 4">
            <a:extLst>
              <a:ext uri="{FF2B5EF4-FFF2-40B4-BE49-F238E27FC236}">
                <a16:creationId xmlns:a16="http://schemas.microsoft.com/office/drawing/2014/main" id="{DCB5BD83-BF7C-D671-4193-6B87E14C109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FC1AC8A-3B8A-6ABC-C80B-EE556BB2DBBB}"/>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76434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E4AD6AB-71C6-4179-FDA2-F6C16407AAB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A4608994-561D-15CB-BDBA-9A084754E87A}"/>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867B179-5356-BFAA-1E1E-9FE7E391B1B2}"/>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5" name="Alatunnisteen paikkamerkki 4">
            <a:extLst>
              <a:ext uri="{FF2B5EF4-FFF2-40B4-BE49-F238E27FC236}">
                <a16:creationId xmlns:a16="http://schemas.microsoft.com/office/drawing/2014/main" id="{F7A2FEFD-0255-C94A-5580-EEBDE9631E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A3F47A-11C7-5490-0222-2442FFAA30FD}"/>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99946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513DDF35-4C09-34DE-C02A-3E9E67FAC9C5}"/>
              </a:ext>
            </a:extLst>
          </p:cNvPr>
          <p:cNvSpPr>
            <a:spLocks noGrp="1"/>
          </p:cNvSpPr>
          <p:nvPr>
            <p:ph type="subTitle" idx="1" hasCustomPrompt="1"/>
          </p:nvPr>
        </p:nvSpPr>
        <p:spPr>
          <a:xfrm>
            <a:off x="1524000" y="3287999"/>
            <a:ext cx="9144000" cy="1323645"/>
          </a:xfrm>
        </p:spPr>
        <p:txBody>
          <a:bodyPr anchor="b">
            <a:normAutofit/>
          </a:bodyPr>
          <a:lstStyle>
            <a:lvl1pPr marL="0" indent="0" algn="ctr">
              <a:buNone/>
              <a:defRPr sz="3200">
                <a:latin typeface="Museo Sans 300" panose="020000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Otsikko</a:t>
            </a:r>
          </a:p>
        </p:txBody>
      </p:sp>
      <p:pic>
        <p:nvPicPr>
          <p:cNvPr id="8" name="Kuva 7" descr="Kuva, joka sisältää kohteen Grafiikka, Fontti, logo, graafinen suunnittelu&#10;&#10;Kuvaus luotu automaattisesti">
            <a:extLst>
              <a:ext uri="{FF2B5EF4-FFF2-40B4-BE49-F238E27FC236}">
                <a16:creationId xmlns:a16="http://schemas.microsoft.com/office/drawing/2014/main" id="{B27997A8-C677-17C8-5AEF-82DEFF2C1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453" y="1198672"/>
            <a:ext cx="3967094" cy="2234982"/>
          </a:xfrm>
          <a:prstGeom prst="rect">
            <a:avLst/>
          </a:prstGeom>
        </p:spPr>
      </p:pic>
      <p:cxnSp>
        <p:nvCxnSpPr>
          <p:cNvPr id="10" name="Suora yhdysviiva 9">
            <a:extLst>
              <a:ext uri="{FF2B5EF4-FFF2-40B4-BE49-F238E27FC236}">
                <a16:creationId xmlns:a16="http://schemas.microsoft.com/office/drawing/2014/main" id="{9BEBBE33-B12D-A8E8-5486-8E1ACBD50FA3}"/>
              </a:ext>
            </a:extLst>
          </p:cNvPr>
          <p:cNvCxnSpPr>
            <a:cxnSpLocks/>
          </p:cNvCxnSpPr>
          <p:nvPr/>
        </p:nvCxnSpPr>
        <p:spPr>
          <a:xfrm>
            <a:off x="2209800" y="4611644"/>
            <a:ext cx="777240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 name="Kuva 1" descr="Kuva, joka sisältää kohteen Grafiikka, Fontti, logo, graafinen suunnittelu&#10;&#10;Kuvaus luotu automaattisesti">
            <a:extLst>
              <a:ext uri="{FF2B5EF4-FFF2-40B4-BE49-F238E27FC236}">
                <a16:creationId xmlns:a16="http://schemas.microsoft.com/office/drawing/2014/main" id="{4425C5F8-5D37-F1F5-CBEF-68B6810EED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453" y="1198672"/>
            <a:ext cx="3967094" cy="2234982"/>
          </a:xfrm>
          <a:prstGeom prst="rect">
            <a:avLst/>
          </a:prstGeom>
        </p:spPr>
      </p:pic>
    </p:spTree>
    <p:extLst>
      <p:ext uri="{BB962C8B-B14F-4D97-AF65-F5344CB8AC3E}">
        <p14:creationId xmlns:p14="http://schemas.microsoft.com/office/powerpoint/2010/main" val="212270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FB14EB-7A52-5F0F-84C0-A5D1BD9C5325}"/>
              </a:ext>
            </a:extLst>
          </p:cNvPr>
          <p:cNvSpPr>
            <a:spLocks noGrp="1"/>
          </p:cNvSpPr>
          <p:nvPr>
            <p:ph type="title"/>
          </p:nvPr>
        </p:nvSpPr>
        <p:spPr>
          <a:xfrm>
            <a:off x="827999" y="426494"/>
            <a:ext cx="8570495" cy="1325563"/>
          </a:xfrm>
        </p:spPr>
        <p:txBody>
          <a:bodyPr>
            <a:normAutofit/>
          </a:bodyPr>
          <a:lstStyle>
            <a:lvl1pPr>
              <a:defRPr sz="2800">
                <a:latin typeface="Museo Sans 300" panose="02000000000000000000" pitchFamily="50"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CD371C2D-FFC2-9C7B-620F-26C6191F1337}"/>
              </a:ext>
            </a:extLst>
          </p:cNvPr>
          <p:cNvSpPr>
            <a:spLocks noGrp="1"/>
          </p:cNvSpPr>
          <p:nvPr>
            <p:ph idx="1"/>
          </p:nvPr>
        </p:nvSpPr>
        <p:spPr>
          <a:xfrm>
            <a:off x="828000" y="1825625"/>
            <a:ext cx="8570495" cy="4351338"/>
          </a:xfrm>
        </p:spPr>
        <p:txBody>
          <a:bodyPr/>
          <a:lstStyle>
            <a:lvl1pPr>
              <a:defRPr sz="2000">
                <a:latin typeface="Museo Sans 700" panose="02000000000000000000" pitchFamily="50" charset="0"/>
              </a:defRPr>
            </a:lvl1pPr>
            <a:lvl2pPr>
              <a:defRPr sz="1600">
                <a:latin typeface="Museo Sans 700" panose="02000000000000000000" pitchFamily="50" charset="0"/>
              </a:defRPr>
            </a:lvl2pPr>
            <a:lvl3pPr>
              <a:defRPr sz="1400">
                <a:latin typeface="Museo Sans 700" panose="02000000000000000000" pitchFamily="50" charset="0"/>
              </a:defRPr>
            </a:lvl3pPr>
            <a:lvl4pPr>
              <a:defRPr sz="1200">
                <a:latin typeface="Museo Sans 700" panose="02000000000000000000" pitchFamily="50" charset="0"/>
              </a:defRPr>
            </a:lvl4pPr>
            <a:lvl5pPr>
              <a:defRPr sz="1100">
                <a:latin typeface="Museo Sans 700" panose="02000000000000000000" pitchFamily="50"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8315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C953BD-C081-A45B-EA47-62725C6BDDB0}"/>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BE957952-5E84-DD6E-828C-CD524B8A7C8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94A9F2A-4A15-A3EE-B35E-AA16B6E8FFC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28BC05C-329E-2D5C-D62D-B604AAE08D30}"/>
              </a:ext>
            </a:extLst>
          </p:cNvPr>
          <p:cNvSpPr>
            <a:spLocks noGrp="1"/>
          </p:cNvSpPr>
          <p:nvPr>
            <p:ph type="dt" sz="half" idx="10"/>
          </p:nvPr>
        </p:nvSpPr>
        <p:spPr/>
        <p:txBody>
          <a:bodyPr/>
          <a:lstStyle/>
          <a:p>
            <a:fld id="{C9727481-64C7-4EC5-8F2C-0234FBED23AF}" type="datetimeFigureOut">
              <a:rPr lang="fi-FI" smtClean="0"/>
              <a:t>4.3.2026</a:t>
            </a:fld>
            <a:endParaRPr lang="fi-FI"/>
          </a:p>
        </p:txBody>
      </p:sp>
      <p:sp>
        <p:nvSpPr>
          <p:cNvPr id="6" name="Alatunnisteen paikkamerkki 5">
            <a:extLst>
              <a:ext uri="{FF2B5EF4-FFF2-40B4-BE49-F238E27FC236}">
                <a16:creationId xmlns:a16="http://schemas.microsoft.com/office/drawing/2014/main" id="{451C7CD6-9A01-8991-5343-0E44696FE40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9C1AD70-E36D-9756-D238-73BB97E746D5}"/>
              </a:ext>
            </a:extLst>
          </p:cNvPr>
          <p:cNvSpPr>
            <a:spLocks noGrp="1"/>
          </p:cNvSpPr>
          <p:nvPr>
            <p:ph type="sldNum" sz="quarter" idx="12"/>
          </p:nvPr>
        </p:nvSpPr>
        <p:spPr/>
        <p:txBody>
          <a:bodyPr/>
          <a:lstStyle/>
          <a:p>
            <a:fld id="{33E9C9EE-632E-4DBB-BEA7-CF8DC23A6DC5}" type="slidenum">
              <a:rPr lang="fi-FI" smtClean="0"/>
              <a:t>‹#›</a:t>
            </a:fld>
            <a:endParaRPr lang="fi-FI"/>
          </a:p>
        </p:txBody>
      </p:sp>
    </p:spTree>
    <p:extLst>
      <p:ext uri="{BB962C8B-B14F-4D97-AF65-F5344CB8AC3E}">
        <p14:creationId xmlns:p14="http://schemas.microsoft.com/office/powerpoint/2010/main" val="2634643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9F6AB1-FD03-A09B-720D-8E668BF840A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8160690-40D0-565E-C5A3-E1DE3F77C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2D1B60D-24E6-633B-12B0-FFD4B971958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816D28D-7004-FCEB-4721-1A2D7DE26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703D103-E538-D911-E37C-58DFBE7005C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CB78060-434F-DF4C-522D-491C3741049D}"/>
              </a:ext>
            </a:extLst>
          </p:cNvPr>
          <p:cNvSpPr>
            <a:spLocks noGrp="1"/>
          </p:cNvSpPr>
          <p:nvPr>
            <p:ph type="dt" sz="half" idx="10"/>
          </p:nvPr>
        </p:nvSpPr>
        <p:spPr/>
        <p:txBody>
          <a:bodyPr/>
          <a:lstStyle/>
          <a:p>
            <a:fld id="{C9727481-64C7-4EC5-8F2C-0234FBED23AF}" type="datetimeFigureOut">
              <a:rPr lang="fi-FI" smtClean="0"/>
              <a:t>4.3.2026</a:t>
            </a:fld>
            <a:endParaRPr lang="fi-FI"/>
          </a:p>
        </p:txBody>
      </p:sp>
      <p:sp>
        <p:nvSpPr>
          <p:cNvPr id="8" name="Alatunnisteen paikkamerkki 7">
            <a:extLst>
              <a:ext uri="{FF2B5EF4-FFF2-40B4-BE49-F238E27FC236}">
                <a16:creationId xmlns:a16="http://schemas.microsoft.com/office/drawing/2014/main" id="{AE40904C-60AD-773F-C40E-74D459766C5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81E9C22-BD7E-5FDC-4523-6532A9F26AEE}"/>
              </a:ext>
            </a:extLst>
          </p:cNvPr>
          <p:cNvSpPr>
            <a:spLocks noGrp="1"/>
          </p:cNvSpPr>
          <p:nvPr>
            <p:ph type="sldNum" sz="quarter" idx="12"/>
          </p:nvPr>
        </p:nvSpPr>
        <p:spPr/>
        <p:txBody>
          <a:bodyPr/>
          <a:lstStyle/>
          <a:p>
            <a:fld id="{33E9C9EE-632E-4DBB-BEA7-CF8DC23A6DC5}" type="slidenum">
              <a:rPr lang="fi-FI" smtClean="0"/>
              <a:t>‹#›</a:t>
            </a:fld>
            <a:endParaRPr lang="fi-FI"/>
          </a:p>
        </p:txBody>
      </p:sp>
    </p:spTree>
    <p:extLst>
      <p:ext uri="{BB962C8B-B14F-4D97-AF65-F5344CB8AC3E}">
        <p14:creationId xmlns:p14="http://schemas.microsoft.com/office/powerpoint/2010/main" val="290825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7F0D5D-3FAF-3789-2A36-3D7142E7950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4308D19-AA8C-D254-3C7A-12BF78C7F383}"/>
              </a:ext>
            </a:extLst>
          </p:cNvPr>
          <p:cNvSpPr>
            <a:spLocks noGrp="1"/>
          </p:cNvSpPr>
          <p:nvPr>
            <p:ph type="dt" sz="half" idx="10"/>
          </p:nvPr>
        </p:nvSpPr>
        <p:spPr/>
        <p:txBody>
          <a:bodyPr/>
          <a:lstStyle/>
          <a:p>
            <a:fld id="{C9727481-64C7-4EC5-8F2C-0234FBED23AF}" type="datetimeFigureOut">
              <a:rPr lang="fi-FI" smtClean="0"/>
              <a:t>4.3.2026</a:t>
            </a:fld>
            <a:endParaRPr lang="fi-FI"/>
          </a:p>
        </p:txBody>
      </p:sp>
      <p:sp>
        <p:nvSpPr>
          <p:cNvPr id="4" name="Alatunnisteen paikkamerkki 3">
            <a:extLst>
              <a:ext uri="{FF2B5EF4-FFF2-40B4-BE49-F238E27FC236}">
                <a16:creationId xmlns:a16="http://schemas.microsoft.com/office/drawing/2014/main" id="{37CDBFC9-16DE-F4BE-EB2C-1B84B727004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3EAC1ED-17EE-580D-6758-2F39F99B2F63}"/>
              </a:ext>
            </a:extLst>
          </p:cNvPr>
          <p:cNvSpPr>
            <a:spLocks noGrp="1"/>
          </p:cNvSpPr>
          <p:nvPr>
            <p:ph type="sldNum" sz="quarter" idx="12"/>
          </p:nvPr>
        </p:nvSpPr>
        <p:spPr/>
        <p:txBody>
          <a:bodyPr/>
          <a:lstStyle/>
          <a:p>
            <a:fld id="{33E9C9EE-632E-4DBB-BEA7-CF8DC23A6DC5}" type="slidenum">
              <a:rPr lang="fi-FI" smtClean="0"/>
              <a:t>‹#›</a:t>
            </a:fld>
            <a:endParaRPr lang="fi-FI"/>
          </a:p>
        </p:txBody>
      </p:sp>
    </p:spTree>
    <p:extLst>
      <p:ext uri="{BB962C8B-B14F-4D97-AF65-F5344CB8AC3E}">
        <p14:creationId xmlns:p14="http://schemas.microsoft.com/office/powerpoint/2010/main" val="35061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7269C2C-4386-B8F0-1D1B-118E28DC7A64}"/>
              </a:ext>
            </a:extLst>
          </p:cNvPr>
          <p:cNvSpPr>
            <a:spLocks noGrp="1"/>
          </p:cNvSpPr>
          <p:nvPr>
            <p:ph type="dt" sz="half" idx="10"/>
          </p:nvPr>
        </p:nvSpPr>
        <p:spPr/>
        <p:txBody>
          <a:bodyPr/>
          <a:lstStyle/>
          <a:p>
            <a:fld id="{C9727481-64C7-4EC5-8F2C-0234FBED23AF}" type="datetimeFigureOut">
              <a:rPr lang="fi-FI" smtClean="0"/>
              <a:t>4.3.2026</a:t>
            </a:fld>
            <a:endParaRPr lang="fi-FI"/>
          </a:p>
        </p:txBody>
      </p:sp>
      <p:sp>
        <p:nvSpPr>
          <p:cNvPr id="3" name="Alatunnisteen paikkamerkki 2">
            <a:extLst>
              <a:ext uri="{FF2B5EF4-FFF2-40B4-BE49-F238E27FC236}">
                <a16:creationId xmlns:a16="http://schemas.microsoft.com/office/drawing/2014/main" id="{CD116286-CC75-F3C3-689D-DFF728FF91A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F04A134-B6BF-6AD7-F359-4EB85D9C84E5}"/>
              </a:ext>
            </a:extLst>
          </p:cNvPr>
          <p:cNvSpPr>
            <a:spLocks noGrp="1"/>
          </p:cNvSpPr>
          <p:nvPr>
            <p:ph type="sldNum" sz="quarter" idx="12"/>
          </p:nvPr>
        </p:nvSpPr>
        <p:spPr/>
        <p:txBody>
          <a:bodyPr/>
          <a:lstStyle/>
          <a:p>
            <a:fld id="{33E9C9EE-632E-4DBB-BEA7-CF8DC23A6DC5}" type="slidenum">
              <a:rPr lang="fi-FI" smtClean="0"/>
              <a:t>‹#›</a:t>
            </a:fld>
            <a:endParaRPr lang="fi-FI"/>
          </a:p>
        </p:txBody>
      </p:sp>
    </p:spTree>
    <p:extLst>
      <p:ext uri="{BB962C8B-B14F-4D97-AF65-F5344CB8AC3E}">
        <p14:creationId xmlns:p14="http://schemas.microsoft.com/office/powerpoint/2010/main" val="3285795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B04262-5BBC-0F7B-48AD-AAA2074A4594}"/>
              </a:ext>
            </a:extLst>
          </p:cNvPr>
          <p:cNvSpPr>
            <a:spLocks noGrp="1"/>
          </p:cNvSpPr>
          <p:nvPr>
            <p:ph type="title"/>
          </p:nvPr>
        </p:nvSpPr>
        <p:spPr>
          <a:xfrm>
            <a:off x="839788" y="136525"/>
            <a:ext cx="6074818" cy="1069975"/>
          </a:xfrm>
        </p:spPr>
        <p:txBody>
          <a:bodyPr anchor="b"/>
          <a:lstStyle>
            <a:lvl1pPr>
              <a:defRPr sz="3200"/>
            </a:lvl1pPr>
          </a:lstStyle>
          <a:p>
            <a:r>
              <a:rPr lang="fi-FI"/>
              <a:t>Muokkaa ots. perustyyl. napsautt.</a:t>
            </a:r>
            <a:endParaRPr lang="fi-FI" dirty="0"/>
          </a:p>
        </p:txBody>
      </p:sp>
      <p:sp>
        <p:nvSpPr>
          <p:cNvPr id="3" name="Kuvan paikkamerkki 2">
            <a:extLst>
              <a:ext uri="{FF2B5EF4-FFF2-40B4-BE49-F238E27FC236}">
                <a16:creationId xmlns:a16="http://schemas.microsoft.com/office/drawing/2014/main" id="{04D2ED51-A567-C77E-01B2-09EC74DFBD9B}"/>
              </a:ext>
            </a:extLst>
          </p:cNvPr>
          <p:cNvSpPr>
            <a:spLocks noGrp="1"/>
          </p:cNvSpPr>
          <p:nvPr>
            <p:ph type="pic" idx="1"/>
          </p:nvPr>
        </p:nvSpPr>
        <p:spPr>
          <a:xfrm>
            <a:off x="5183188" y="1385433"/>
            <a:ext cx="6172200" cy="44756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2645749F-DA2E-E97D-7F8D-2624D59889A5}"/>
              </a:ext>
            </a:extLst>
          </p:cNvPr>
          <p:cNvSpPr>
            <a:spLocks noGrp="1"/>
          </p:cNvSpPr>
          <p:nvPr>
            <p:ph type="body" sz="half" idx="2"/>
          </p:nvPr>
        </p:nvSpPr>
        <p:spPr>
          <a:xfrm>
            <a:off x="839788" y="1393371"/>
            <a:ext cx="3932237" cy="44756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4586F1C-9765-19B8-A78A-644251BA6D7C}"/>
              </a:ext>
            </a:extLst>
          </p:cNvPr>
          <p:cNvSpPr>
            <a:spLocks noGrp="1"/>
          </p:cNvSpPr>
          <p:nvPr>
            <p:ph type="dt" sz="half" idx="10"/>
          </p:nvPr>
        </p:nvSpPr>
        <p:spPr/>
        <p:txBody>
          <a:bodyPr/>
          <a:lstStyle/>
          <a:p>
            <a:fld id="{C9727481-64C7-4EC5-8F2C-0234FBED23AF}" type="datetimeFigureOut">
              <a:rPr lang="fi-FI" smtClean="0"/>
              <a:t>4.3.2026</a:t>
            </a:fld>
            <a:endParaRPr lang="fi-FI"/>
          </a:p>
        </p:txBody>
      </p:sp>
      <p:sp>
        <p:nvSpPr>
          <p:cNvPr id="6" name="Alatunnisteen paikkamerkki 5">
            <a:extLst>
              <a:ext uri="{FF2B5EF4-FFF2-40B4-BE49-F238E27FC236}">
                <a16:creationId xmlns:a16="http://schemas.microsoft.com/office/drawing/2014/main" id="{989D0981-FDAA-BDE6-CD18-26FF95D28BA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656FC4B-572B-5AE3-0FCA-BDF103505FD8}"/>
              </a:ext>
            </a:extLst>
          </p:cNvPr>
          <p:cNvSpPr>
            <a:spLocks noGrp="1"/>
          </p:cNvSpPr>
          <p:nvPr>
            <p:ph type="sldNum" sz="quarter" idx="12"/>
          </p:nvPr>
        </p:nvSpPr>
        <p:spPr/>
        <p:txBody>
          <a:bodyPr/>
          <a:lstStyle/>
          <a:p>
            <a:fld id="{33E9C9EE-632E-4DBB-BEA7-CF8DC23A6DC5}" type="slidenum">
              <a:rPr lang="fi-FI" smtClean="0"/>
              <a:t>‹#›</a:t>
            </a:fld>
            <a:endParaRPr lang="fi-FI"/>
          </a:p>
        </p:txBody>
      </p:sp>
    </p:spTree>
    <p:extLst>
      <p:ext uri="{BB962C8B-B14F-4D97-AF65-F5344CB8AC3E}">
        <p14:creationId xmlns:p14="http://schemas.microsoft.com/office/powerpoint/2010/main" val="174530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D88FC408-0689-801F-67C5-A54C979171AC}"/>
              </a:ext>
            </a:extLst>
          </p:cNvPr>
          <p:cNvPicPr>
            <a:picLocks noChangeAspect="1"/>
          </p:cNvPicPr>
          <p:nvPr/>
        </p:nvPicPr>
        <p:blipFill>
          <a:blip r:embed="rId2"/>
          <a:stretch>
            <a:fillRect/>
          </a:stretch>
        </p:blipFill>
        <p:spPr>
          <a:xfrm>
            <a:off x="9792638" y="284611"/>
            <a:ext cx="1920406" cy="1085182"/>
          </a:xfrm>
          <a:prstGeom prst="rect">
            <a:avLst/>
          </a:prstGeom>
        </p:spPr>
      </p:pic>
      <p:sp>
        <p:nvSpPr>
          <p:cNvPr id="7" name="Tekstiruutu 6">
            <a:extLst>
              <a:ext uri="{FF2B5EF4-FFF2-40B4-BE49-F238E27FC236}">
                <a16:creationId xmlns:a16="http://schemas.microsoft.com/office/drawing/2014/main" id="{08D073DC-B56C-27CA-52E0-D120390A9AF0}"/>
              </a:ext>
            </a:extLst>
          </p:cNvPr>
          <p:cNvSpPr txBox="1"/>
          <p:nvPr/>
        </p:nvSpPr>
        <p:spPr>
          <a:xfrm>
            <a:off x="4681979" y="2828835"/>
            <a:ext cx="2828041" cy="1200329"/>
          </a:xfrm>
          <a:prstGeom prst="rect">
            <a:avLst/>
          </a:prstGeom>
          <a:noFill/>
        </p:spPr>
        <p:txBody>
          <a:bodyPr wrap="square" rtlCol="0">
            <a:spAutoFit/>
          </a:bodyPr>
          <a:lstStyle/>
          <a:p>
            <a:r>
              <a:rPr lang="fi-FI" sz="7200" dirty="0">
                <a:solidFill>
                  <a:schemeClr val="accent1"/>
                </a:solidFill>
              </a:rPr>
              <a:t>Kiitos!</a:t>
            </a:r>
          </a:p>
        </p:txBody>
      </p:sp>
    </p:spTree>
    <p:extLst>
      <p:ext uri="{BB962C8B-B14F-4D97-AF65-F5344CB8AC3E}">
        <p14:creationId xmlns:p14="http://schemas.microsoft.com/office/powerpoint/2010/main" val="416984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EDC85D-EE66-D803-08B4-49BD89100E9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D35C7DF-250B-6AFD-035A-45B3EC9EA34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D4C4B91-B311-0425-FA0D-8B60D04E9F2C}"/>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5" name="Alatunnisteen paikkamerkki 4">
            <a:extLst>
              <a:ext uri="{FF2B5EF4-FFF2-40B4-BE49-F238E27FC236}">
                <a16:creationId xmlns:a16="http://schemas.microsoft.com/office/drawing/2014/main" id="{B5A1C9A8-2F04-42C3-ECE2-9E2977BC4E7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A7CF03F-E37F-B030-9D40-770DDE4CCD54}"/>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1859312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8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D88FC408-0689-801F-67C5-A54C979171AC}"/>
              </a:ext>
            </a:extLst>
          </p:cNvPr>
          <p:cNvPicPr>
            <a:picLocks noChangeAspect="1"/>
          </p:cNvPicPr>
          <p:nvPr/>
        </p:nvPicPr>
        <p:blipFill>
          <a:blip r:embed="rId2"/>
          <a:stretch>
            <a:fillRect/>
          </a:stretch>
        </p:blipFill>
        <p:spPr>
          <a:xfrm>
            <a:off x="9792638" y="284611"/>
            <a:ext cx="1920406" cy="1085182"/>
          </a:xfrm>
          <a:prstGeom prst="rect">
            <a:avLst/>
          </a:prstGeom>
        </p:spPr>
      </p:pic>
    </p:spTree>
    <p:extLst>
      <p:ext uri="{BB962C8B-B14F-4D97-AF65-F5344CB8AC3E}">
        <p14:creationId xmlns:p14="http://schemas.microsoft.com/office/powerpoint/2010/main" val="2813161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7_Mukautettu asettelu">
    <p:bg>
      <p:bgPr>
        <a:solidFill>
          <a:schemeClr val="accent2"/>
        </a:solidFill>
        <a:effectLst/>
      </p:bgPr>
    </p:bg>
    <p:spTree>
      <p:nvGrpSpPr>
        <p:cNvPr id="1" name=""/>
        <p:cNvGrpSpPr/>
        <p:nvPr/>
      </p:nvGrpSpPr>
      <p:grpSpPr>
        <a:xfrm>
          <a:off x="0" y="0"/>
          <a:ext cx="0" cy="0"/>
          <a:chOff x="0" y="0"/>
          <a:chExt cx="0" cy="0"/>
        </a:xfrm>
      </p:grpSpPr>
      <p:sp>
        <p:nvSpPr>
          <p:cNvPr id="7" name="Tekstiruutu 6">
            <a:extLst>
              <a:ext uri="{FF2B5EF4-FFF2-40B4-BE49-F238E27FC236}">
                <a16:creationId xmlns:a16="http://schemas.microsoft.com/office/drawing/2014/main" id="{08D073DC-B56C-27CA-52E0-D120390A9AF0}"/>
              </a:ext>
            </a:extLst>
          </p:cNvPr>
          <p:cNvSpPr txBox="1"/>
          <p:nvPr/>
        </p:nvSpPr>
        <p:spPr>
          <a:xfrm>
            <a:off x="4681979" y="2828835"/>
            <a:ext cx="2828041" cy="1200329"/>
          </a:xfrm>
          <a:prstGeom prst="rect">
            <a:avLst/>
          </a:prstGeom>
          <a:noFill/>
        </p:spPr>
        <p:txBody>
          <a:bodyPr wrap="square" rtlCol="0">
            <a:spAutoFit/>
          </a:bodyPr>
          <a:lstStyle/>
          <a:p>
            <a:r>
              <a:rPr lang="fi-FI" sz="7200" dirty="0">
                <a:solidFill>
                  <a:schemeClr val="bg1"/>
                </a:solidFill>
              </a:rPr>
              <a:t>Kiitos!</a:t>
            </a:r>
          </a:p>
        </p:txBody>
      </p:sp>
    </p:spTree>
    <p:extLst>
      <p:ext uri="{BB962C8B-B14F-4D97-AF65-F5344CB8AC3E}">
        <p14:creationId xmlns:p14="http://schemas.microsoft.com/office/powerpoint/2010/main" val="3552929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4_Mukautettu asettelu">
    <p:bg>
      <p:bgPr>
        <a:solidFill>
          <a:schemeClr val="tx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01014EA-4EFE-F004-C76C-9B79B1DDB76D}"/>
              </a:ext>
            </a:extLst>
          </p:cNvPr>
          <p:cNvPicPr>
            <a:picLocks noChangeAspect="1"/>
          </p:cNvPicPr>
          <p:nvPr/>
        </p:nvPicPr>
        <p:blipFill rotWithShape="1">
          <a:blip r:embed="rId2"/>
          <a:srcRect t="-34113" r="1242" b="32957"/>
          <a:stretch/>
        </p:blipFill>
        <p:spPr>
          <a:xfrm>
            <a:off x="3952517" y="817569"/>
            <a:ext cx="4286966" cy="2416290"/>
          </a:xfrm>
          <a:prstGeom prst="rect">
            <a:avLst/>
          </a:prstGeom>
        </p:spPr>
      </p:pic>
      <p:sp>
        <p:nvSpPr>
          <p:cNvPr id="11" name="Tekstiruutu 10">
            <a:extLst>
              <a:ext uri="{FF2B5EF4-FFF2-40B4-BE49-F238E27FC236}">
                <a16:creationId xmlns:a16="http://schemas.microsoft.com/office/drawing/2014/main" id="{20FCE602-3DF8-67EE-5B4E-70AFDA3C2840}"/>
              </a:ext>
            </a:extLst>
          </p:cNvPr>
          <p:cNvSpPr txBox="1"/>
          <p:nvPr/>
        </p:nvSpPr>
        <p:spPr>
          <a:xfrm>
            <a:off x="4374037" y="3467172"/>
            <a:ext cx="3443925" cy="1446550"/>
          </a:xfrm>
          <a:prstGeom prst="rect">
            <a:avLst/>
          </a:prstGeom>
          <a:noFill/>
        </p:spPr>
        <p:txBody>
          <a:bodyPr wrap="square" rtlCol="0">
            <a:spAutoFit/>
          </a:bodyPr>
          <a:lstStyle/>
          <a:p>
            <a:r>
              <a:rPr lang="fi-FI" sz="8800" dirty="0">
                <a:solidFill>
                  <a:schemeClr val="bg1"/>
                </a:solidFill>
              </a:rPr>
              <a:t>Kiitos!</a:t>
            </a:r>
          </a:p>
        </p:txBody>
      </p:sp>
    </p:spTree>
    <p:extLst>
      <p:ext uri="{BB962C8B-B14F-4D97-AF65-F5344CB8AC3E}">
        <p14:creationId xmlns:p14="http://schemas.microsoft.com/office/powerpoint/2010/main" val="95667535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3EFB5A-2955-EACD-53D3-7D32F63B471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3E25F40-2D50-9AB8-2B9F-996D3C7178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B40402D-00B9-FA64-CF5D-6C44B3349622}"/>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5" name="Alatunnisteen paikkamerkki 4">
            <a:extLst>
              <a:ext uri="{FF2B5EF4-FFF2-40B4-BE49-F238E27FC236}">
                <a16:creationId xmlns:a16="http://schemas.microsoft.com/office/drawing/2014/main" id="{7055F1A6-BA22-23FE-DD39-CE106463767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5AC5406-E5EF-609E-8837-19180B3AB8BD}"/>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209429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83A13E-461B-061E-7EA6-62E5DD13A0F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8DFF490-67B8-4D8F-6CBA-A46C6B2F480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E5B3581-F1E1-6874-6C07-5F4DE3D8201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0D80C55-6A67-2E1B-BF21-69D0B52127A5}"/>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6" name="Alatunnisteen paikkamerkki 5">
            <a:extLst>
              <a:ext uri="{FF2B5EF4-FFF2-40B4-BE49-F238E27FC236}">
                <a16:creationId xmlns:a16="http://schemas.microsoft.com/office/drawing/2014/main" id="{CCE9BE73-8E8A-BED2-BCF7-4AAF3753C1E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110562A-06CA-9BA1-68E2-89556FA1DBC0}"/>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132778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BD99F9-81E6-7E0A-F834-779D9D4028A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CB6C0BD-BB0B-DB2C-DD98-D6DC10897A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FD4C869-A8AF-8AF9-EB68-56FCECE82A4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1E60A81-23D6-23C3-36F2-CE026CEFC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0450AB5-E78D-634C-4517-39EB636EC5D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60995A8-085D-6B5D-B81D-E8D033BDD5EE}"/>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8" name="Alatunnisteen paikkamerkki 7">
            <a:extLst>
              <a:ext uri="{FF2B5EF4-FFF2-40B4-BE49-F238E27FC236}">
                <a16:creationId xmlns:a16="http://schemas.microsoft.com/office/drawing/2014/main" id="{89099194-5D40-BF5A-CBF1-61DC1CF5430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D2C1085-67C7-1FE5-0244-1C47316B0930}"/>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6118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35CEE-C7E0-F5F0-B475-07435E6D72E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3E15CD0-693C-6FC5-692B-950D7C4BC411}"/>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4" name="Alatunnisteen paikkamerkki 3">
            <a:extLst>
              <a:ext uri="{FF2B5EF4-FFF2-40B4-BE49-F238E27FC236}">
                <a16:creationId xmlns:a16="http://schemas.microsoft.com/office/drawing/2014/main" id="{F6AE8172-46EB-EB31-2F2C-FB93A0493C04}"/>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04F2441-20FF-5047-FC89-A6059217D7A7}"/>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60451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140177-F457-B5FA-416A-AE94CCB965C7}"/>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3" name="Alatunnisteen paikkamerkki 2">
            <a:extLst>
              <a:ext uri="{FF2B5EF4-FFF2-40B4-BE49-F238E27FC236}">
                <a16:creationId xmlns:a16="http://schemas.microsoft.com/office/drawing/2014/main" id="{480C782A-201C-09AE-73BD-9A5CF4A264D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C09D9F5-5BC2-74E8-AF9A-75C8EFB5BB3B}"/>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244070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41365C-FA2E-0BC7-5CDA-A5540E64664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F25C92E-E083-A9AA-8633-5E5A314E9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9952CF7-7EDE-FCA3-584C-A5BC968B0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FF9F144-6127-CCF3-E054-CC66A3E6D009}"/>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6" name="Alatunnisteen paikkamerkki 5">
            <a:extLst>
              <a:ext uri="{FF2B5EF4-FFF2-40B4-BE49-F238E27FC236}">
                <a16:creationId xmlns:a16="http://schemas.microsoft.com/office/drawing/2014/main" id="{D30750EF-7767-76AB-A337-23945FC2018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ABB0595-E3E2-E5AD-18D7-097927808C01}"/>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254285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2CE891-AD97-F963-49E6-2CD57DC619F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EF30838-E480-A034-C07D-E81A01C7C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3526E4D5-0ACB-914F-918F-36BA25455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AEF5FED-9269-BFF5-86F5-1245E8419A9B}"/>
              </a:ext>
            </a:extLst>
          </p:cNvPr>
          <p:cNvSpPr>
            <a:spLocks noGrp="1"/>
          </p:cNvSpPr>
          <p:nvPr>
            <p:ph type="dt" sz="half" idx="10"/>
          </p:nvPr>
        </p:nvSpPr>
        <p:spPr/>
        <p:txBody>
          <a:bodyPr/>
          <a:lstStyle/>
          <a:p>
            <a:fld id="{EF7A6B75-8E88-407F-8D6B-505242D381A0}" type="datetimeFigureOut">
              <a:rPr lang="fi-FI" smtClean="0"/>
              <a:t>4.3.2026</a:t>
            </a:fld>
            <a:endParaRPr lang="fi-FI"/>
          </a:p>
        </p:txBody>
      </p:sp>
      <p:sp>
        <p:nvSpPr>
          <p:cNvPr id="6" name="Alatunnisteen paikkamerkki 5">
            <a:extLst>
              <a:ext uri="{FF2B5EF4-FFF2-40B4-BE49-F238E27FC236}">
                <a16:creationId xmlns:a16="http://schemas.microsoft.com/office/drawing/2014/main" id="{3B327EFB-245D-64B6-EEE2-129C61C771C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B398DC1-8EB0-CDF8-04D5-7CAE23F8C74D}"/>
              </a:ext>
            </a:extLst>
          </p:cNvPr>
          <p:cNvSpPr>
            <a:spLocks noGrp="1"/>
          </p:cNvSpPr>
          <p:nvPr>
            <p:ph type="sldNum" sz="quarter" idx="12"/>
          </p:nvPr>
        </p:nvSpPr>
        <p:spPr/>
        <p:txBody>
          <a:bodyPr/>
          <a:lstStyle/>
          <a:p>
            <a:fld id="{E09F66E5-7E23-48E2-9E44-D96390F69A59}" type="slidenum">
              <a:rPr lang="fi-FI" smtClean="0"/>
              <a:t>‹#›</a:t>
            </a:fld>
            <a:endParaRPr lang="fi-FI"/>
          </a:p>
        </p:txBody>
      </p:sp>
    </p:spTree>
    <p:extLst>
      <p:ext uri="{BB962C8B-B14F-4D97-AF65-F5344CB8AC3E}">
        <p14:creationId xmlns:p14="http://schemas.microsoft.com/office/powerpoint/2010/main" val="62641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297DC4A-40B8-4138-98F6-371B91989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F3A989F-2156-A2DC-C578-67CD36148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13467DC-96E8-9329-F852-60260FB6D9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A6B75-8E88-407F-8D6B-505242D381A0}" type="datetimeFigureOut">
              <a:rPr lang="fi-FI" smtClean="0"/>
              <a:t>4.3.2026</a:t>
            </a:fld>
            <a:endParaRPr lang="fi-FI"/>
          </a:p>
        </p:txBody>
      </p:sp>
      <p:sp>
        <p:nvSpPr>
          <p:cNvPr id="5" name="Alatunnisteen paikkamerkki 4">
            <a:extLst>
              <a:ext uri="{FF2B5EF4-FFF2-40B4-BE49-F238E27FC236}">
                <a16:creationId xmlns:a16="http://schemas.microsoft.com/office/drawing/2014/main" id="{1703B38E-E01D-7FCC-13F1-9F8A1694C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E8B87FE-F5D4-43DF-B284-0C841F10C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F66E5-7E23-48E2-9E44-D96390F69A59}" type="slidenum">
              <a:rPr lang="fi-FI" smtClean="0"/>
              <a:t>‹#›</a:t>
            </a:fld>
            <a:endParaRPr lang="fi-FI"/>
          </a:p>
        </p:txBody>
      </p:sp>
    </p:spTree>
    <p:extLst>
      <p:ext uri="{BB962C8B-B14F-4D97-AF65-F5344CB8AC3E}">
        <p14:creationId xmlns:p14="http://schemas.microsoft.com/office/powerpoint/2010/main" val="255917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4855C4D-5EEB-06BF-A09E-A4CAF15F5AF4}"/>
              </a:ext>
            </a:extLst>
          </p:cNvPr>
          <p:cNvSpPr>
            <a:spLocks noGrp="1"/>
          </p:cNvSpPr>
          <p:nvPr>
            <p:ph type="title"/>
          </p:nvPr>
        </p:nvSpPr>
        <p:spPr>
          <a:xfrm>
            <a:off x="838200" y="365125"/>
            <a:ext cx="8344711"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8DA5E3C-0F90-3B03-5AE6-948EC67374A2}"/>
              </a:ext>
            </a:extLst>
          </p:cNvPr>
          <p:cNvSpPr>
            <a:spLocks noGrp="1"/>
          </p:cNvSpPr>
          <p:nvPr>
            <p:ph type="body" idx="1"/>
          </p:nvPr>
        </p:nvSpPr>
        <p:spPr>
          <a:xfrm>
            <a:off x="838200" y="1825625"/>
            <a:ext cx="8344711"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D4DAAAE3-94CA-234B-1E47-500E98A284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27481-64C7-4EC5-8F2C-0234FBED23AF}" type="datetimeFigureOut">
              <a:rPr lang="fi-FI" smtClean="0"/>
              <a:t>4.3.2026</a:t>
            </a:fld>
            <a:endParaRPr lang="fi-FI"/>
          </a:p>
        </p:txBody>
      </p:sp>
      <p:sp>
        <p:nvSpPr>
          <p:cNvPr id="5" name="Alatunnisteen paikkamerkki 4">
            <a:extLst>
              <a:ext uri="{FF2B5EF4-FFF2-40B4-BE49-F238E27FC236}">
                <a16:creationId xmlns:a16="http://schemas.microsoft.com/office/drawing/2014/main" id="{58B0C74C-2662-4BAB-7A48-C07AD8B46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E50257B-DFF2-67D3-38B5-FF502354C7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9C9EE-632E-4DBB-BEA7-CF8DC23A6DC5}" type="slidenum">
              <a:rPr lang="fi-FI" smtClean="0"/>
              <a:t>‹#›</a:t>
            </a:fld>
            <a:endParaRPr lang="fi-FI"/>
          </a:p>
        </p:txBody>
      </p:sp>
      <p:pic>
        <p:nvPicPr>
          <p:cNvPr id="7" name="Kuva 6">
            <a:extLst>
              <a:ext uri="{FF2B5EF4-FFF2-40B4-BE49-F238E27FC236}">
                <a16:creationId xmlns:a16="http://schemas.microsoft.com/office/drawing/2014/main" id="{BF94F88E-57A5-19E1-54DC-971D15F73381}"/>
              </a:ext>
            </a:extLst>
          </p:cNvPr>
          <p:cNvPicPr>
            <a:picLocks noChangeAspect="1"/>
          </p:cNvPicPr>
          <p:nvPr/>
        </p:nvPicPr>
        <p:blipFill>
          <a:blip r:embed="rId13"/>
          <a:stretch>
            <a:fillRect/>
          </a:stretch>
        </p:blipFill>
        <p:spPr>
          <a:xfrm>
            <a:off x="9900000" y="180000"/>
            <a:ext cx="1920406" cy="1085182"/>
          </a:xfrm>
          <a:prstGeom prst="rect">
            <a:avLst/>
          </a:prstGeom>
        </p:spPr>
      </p:pic>
      <p:cxnSp>
        <p:nvCxnSpPr>
          <p:cNvPr id="8" name="Suora yhdysviiva 7">
            <a:extLst>
              <a:ext uri="{FF2B5EF4-FFF2-40B4-BE49-F238E27FC236}">
                <a16:creationId xmlns:a16="http://schemas.microsoft.com/office/drawing/2014/main" id="{655E9A76-3F68-F739-BE6D-06C0DAB8403F}"/>
              </a:ext>
            </a:extLst>
          </p:cNvPr>
          <p:cNvCxnSpPr>
            <a:cxnSpLocks/>
          </p:cNvCxnSpPr>
          <p:nvPr/>
        </p:nvCxnSpPr>
        <p:spPr>
          <a:xfrm>
            <a:off x="939226" y="1242688"/>
            <a:ext cx="6615959"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0563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tx1"/>
          </a:solidFill>
          <a:latin typeface="Museo Sans 3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useo Sans 7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svg"/><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sv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svg"/><Relationship Id="rId4" Type="http://schemas.openxmlformats.org/officeDocument/2006/relationships/image" Target="../media/image79.png"/><Relationship Id="rId9" Type="http://schemas.openxmlformats.org/officeDocument/2006/relationships/image" Target="../media/image84.png"/></Relationships>
</file>

<file path=ppt/slides/_rels/slide4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kuvakaappaus, graafinen suunnittelu, Grafiikka, muotoilu&#10;&#10;Kuvaus luotu automaattisesti">
            <a:extLst>
              <a:ext uri="{FF2B5EF4-FFF2-40B4-BE49-F238E27FC236}">
                <a16:creationId xmlns:a16="http://schemas.microsoft.com/office/drawing/2014/main" id="{B644B122-8546-1798-E4F0-3856E833F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01E489D-3ABB-3338-6382-7446172DCDC6}"/>
              </a:ext>
            </a:extLst>
          </p:cNvPr>
          <p:cNvSpPr>
            <a:spLocks noGrp="1"/>
          </p:cNvSpPr>
          <p:nvPr>
            <p:ph type="ctrTitle"/>
          </p:nvPr>
        </p:nvSpPr>
        <p:spPr>
          <a:xfrm>
            <a:off x="1524000" y="399495"/>
            <a:ext cx="9144000" cy="1059726"/>
          </a:xfrm>
        </p:spPr>
        <p:txBody>
          <a:bodyPr/>
          <a:lstStyle/>
          <a:p>
            <a:r>
              <a:rPr lang="fi-FI" dirty="0"/>
              <a:t>Nousiaisten kunta</a:t>
            </a:r>
          </a:p>
        </p:txBody>
      </p:sp>
      <p:sp>
        <p:nvSpPr>
          <p:cNvPr id="3" name="Alaotsikko 2">
            <a:extLst>
              <a:ext uri="{FF2B5EF4-FFF2-40B4-BE49-F238E27FC236}">
                <a16:creationId xmlns:a16="http://schemas.microsoft.com/office/drawing/2014/main" id="{9D5FC64E-9A8B-92B6-4042-931DAA7DD420}"/>
              </a:ext>
            </a:extLst>
          </p:cNvPr>
          <p:cNvSpPr>
            <a:spLocks noGrp="1"/>
          </p:cNvSpPr>
          <p:nvPr>
            <p:ph type="subTitle" idx="1"/>
          </p:nvPr>
        </p:nvSpPr>
        <p:spPr>
          <a:xfrm>
            <a:off x="1524000" y="1337911"/>
            <a:ext cx="9144000" cy="819042"/>
          </a:xfrm>
        </p:spPr>
        <p:txBody>
          <a:bodyPr>
            <a:normAutofit/>
          </a:bodyPr>
          <a:lstStyle/>
          <a:p>
            <a:r>
              <a:rPr lang="fi-FI" sz="3600" dirty="0"/>
              <a:t>Vuosiraportti 2025</a:t>
            </a:r>
          </a:p>
        </p:txBody>
      </p:sp>
      <p:sp>
        <p:nvSpPr>
          <p:cNvPr id="4" name="Vuokaaviosymboli: Liitin 3">
            <a:extLst>
              <a:ext uri="{FF2B5EF4-FFF2-40B4-BE49-F238E27FC236}">
                <a16:creationId xmlns:a16="http://schemas.microsoft.com/office/drawing/2014/main" id="{8738DAD1-0441-0120-D05A-9C75A5F1233F}"/>
              </a:ext>
            </a:extLst>
          </p:cNvPr>
          <p:cNvSpPr/>
          <p:nvPr/>
        </p:nvSpPr>
        <p:spPr>
          <a:xfrm>
            <a:off x="1035729" y="3186682"/>
            <a:ext cx="2417684" cy="2325239"/>
          </a:xfrm>
          <a:prstGeom prst="flowChartConnector">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a:solidFill>
                  <a:schemeClr val="tx1"/>
                </a:solidFill>
              </a:rPr>
              <a:t>Kunnan HYTE-kerroin sekä kertoimeen vaikuttavat prosessi- ja tulosindikaattorit</a:t>
            </a:r>
          </a:p>
        </p:txBody>
      </p:sp>
      <p:sp>
        <p:nvSpPr>
          <p:cNvPr id="6" name="Vuokaaviosymboli: Liitin 5">
            <a:extLst>
              <a:ext uri="{FF2B5EF4-FFF2-40B4-BE49-F238E27FC236}">
                <a16:creationId xmlns:a16="http://schemas.microsoft.com/office/drawing/2014/main" id="{A9EB017E-29EA-51CA-789F-D3295EF9DCB5}"/>
              </a:ext>
            </a:extLst>
          </p:cNvPr>
          <p:cNvSpPr/>
          <p:nvPr/>
        </p:nvSpPr>
        <p:spPr>
          <a:xfrm>
            <a:off x="4729065" y="3095369"/>
            <a:ext cx="2733870" cy="2583368"/>
          </a:xfrm>
          <a:prstGeom prst="flowChartConnector">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a:solidFill>
                  <a:schemeClr val="tx1"/>
                </a:solidFill>
              </a:rPr>
              <a:t>Kooste kunnan hyvinvointikertomuksen vähimmäistietosisällön indikaattoritiedoista sekä muista ajankohtaisista ilmiöistä</a:t>
            </a:r>
          </a:p>
        </p:txBody>
      </p:sp>
      <p:sp>
        <p:nvSpPr>
          <p:cNvPr id="7" name="Vuokaaviosymboli: Liitin 6">
            <a:extLst>
              <a:ext uri="{FF2B5EF4-FFF2-40B4-BE49-F238E27FC236}">
                <a16:creationId xmlns:a16="http://schemas.microsoft.com/office/drawing/2014/main" id="{7D7801A1-0B2E-78A8-739E-F84A07E0FD47}"/>
              </a:ext>
            </a:extLst>
          </p:cNvPr>
          <p:cNvSpPr/>
          <p:nvPr/>
        </p:nvSpPr>
        <p:spPr>
          <a:xfrm>
            <a:off x="8951666" y="3194850"/>
            <a:ext cx="2417684" cy="2325239"/>
          </a:xfrm>
          <a:prstGeom prst="flowChartConnector">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rPr>
              <a:t>Kuvaus kunnan hyvinvoinnin ja terveyden edistämisen toimien tavoitteiden toteutumisesta</a:t>
            </a:r>
          </a:p>
        </p:txBody>
      </p:sp>
      <p:sp>
        <p:nvSpPr>
          <p:cNvPr id="8" name="Tekstiruutu 7">
            <a:extLst>
              <a:ext uri="{FF2B5EF4-FFF2-40B4-BE49-F238E27FC236}">
                <a16:creationId xmlns:a16="http://schemas.microsoft.com/office/drawing/2014/main" id="{D5BCFD09-49B1-C693-2A46-C80F35A2F2BD}"/>
              </a:ext>
            </a:extLst>
          </p:cNvPr>
          <p:cNvSpPr txBox="1"/>
          <p:nvPr/>
        </p:nvSpPr>
        <p:spPr>
          <a:xfrm>
            <a:off x="5245419" y="6458505"/>
            <a:ext cx="2008050" cy="276999"/>
          </a:xfrm>
          <a:prstGeom prst="rect">
            <a:avLst/>
          </a:prstGeom>
          <a:noFill/>
        </p:spPr>
        <p:txBody>
          <a:bodyPr wrap="none" rtlCol="0">
            <a:spAutoFit/>
          </a:bodyPr>
          <a:lstStyle/>
          <a:p>
            <a:r>
              <a:rPr lang="fi-FI" sz="1200" dirty="0"/>
              <a:t>Kunnanvaltuusto x.x.2026 § x</a:t>
            </a:r>
          </a:p>
        </p:txBody>
      </p:sp>
    </p:spTree>
    <p:extLst>
      <p:ext uri="{BB962C8B-B14F-4D97-AF65-F5344CB8AC3E}">
        <p14:creationId xmlns:p14="http://schemas.microsoft.com/office/powerpoint/2010/main" val="250418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9B6C542-7BC0-6509-EF63-18886E41EB02}"/>
              </a:ext>
            </a:extLst>
          </p:cNvPr>
          <p:cNvSpPr>
            <a:spLocks noGrp="1"/>
          </p:cNvSpPr>
          <p:nvPr>
            <p:ph type="title"/>
          </p:nvPr>
        </p:nvSpPr>
        <p:spPr>
          <a:xfrm>
            <a:off x="838200" y="184805"/>
            <a:ext cx="10515600" cy="1505883"/>
          </a:xfrm>
        </p:spPr>
        <p:txBody>
          <a:bodyPr anchor="ctr">
            <a:normAutofit/>
          </a:bodyPr>
          <a:lstStyle/>
          <a:p>
            <a:r>
              <a:rPr lang="fi-FI" sz="5200"/>
              <a:t>Nousiaisten kunnan tulosindikaattorit</a:t>
            </a:r>
          </a:p>
        </p:txBody>
      </p:sp>
      <p:sp>
        <p:nvSpPr>
          <p:cNvPr id="3" name="Vuokaaviosymboli: Liitin 2">
            <a:extLst>
              <a:ext uri="{FF2B5EF4-FFF2-40B4-BE49-F238E27FC236}">
                <a16:creationId xmlns:a16="http://schemas.microsoft.com/office/drawing/2014/main" id="{1DBB58F4-651C-83CE-E328-726FE6B28A0D}"/>
              </a:ext>
            </a:extLst>
          </p:cNvPr>
          <p:cNvSpPr/>
          <p:nvPr/>
        </p:nvSpPr>
        <p:spPr>
          <a:xfrm>
            <a:off x="9334019" y="1231816"/>
            <a:ext cx="2339174" cy="2241064"/>
          </a:xfrm>
          <a:prstGeom prst="flowChartConnector">
            <a:avLst/>
          </a:prstGeom>
          <a:no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Tulosindikaattorit kuvaavat väestön terveydentilaa. Skaalatut indikaattorit kuvaavat kuntien vertailtavia tietoja, jossa 100 tarkoittaa parasta mahdollista arvoa.</a:t>
            </a:r>
            <a:endParaRPr lang="fi-FI" sz="1200" dirty="0"/>
          </a:p>
        </p:txBody>
      </p:sp>
      <p:pic>
        <p:nvPicPr>
          <p:cNvPr id="9" name="Kuva 8" descr="Kuva, joka sisältää kohteen kuvakaappaus, graafinen suunnittelu, Grafiikka, muotoilu&#10;&#10;Kuvaus luotu automaattisesti">
            <a:extLst>
              <a:ext uri="{FF2B5EF4-FFF2-40B4-BE49-F238E27FC236}">
                <a16:creationId xmlns:a16="http://schemas.microsoft.com/office/drawing/2014/main" id="{AC19BB08-9480-2530-AEFE-05DFCAA8E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iruutu 5">
            <a:extLst>
              <a:ext uri="{FF2B5EF4-FFF2-40B4-BE49-F238E27FC236}">
                <a16:creationId xmlns:a16="http://schemas.microsoft.com/office/drawing/2014/main" id="{ED6D4167-2925-D938-4BDB-C27941C72EF3}"/>
              </a:ext>
            </a:extLst>
          </p:cNvPr>
          <p:cNvSpPr txBox="1"/>
          <p:nvPr/>
        </p:nvSpPr>
        <p:spPr>
          <a:xfrm>
            <a:off x="944615" y="6399904"/>
            <a:ext cx="7431035" cy="338554"/>
          </a:xfrm>
          <a:prstGeom prst="rect">
            <a:avLst/>
          </a:prstGeom>
          <a:noFill/>
        </p:spPr>
        <p:txBody>
          <a:bodyPr wrap="square" rtlCol="0">
            <a:spAutoFit/>
          </a:bodyPr>
          <a:lstStyle/>
          <a:p>
            <a:r>
              <a:rPr lang="fi-FI" sz="800" dirty="0"/>
              <a:t>Lähde: </a:t>
            </a:r>
            <a:r>
              <a:rPr lang="fi-FI" sz="800" dirty="0">
                <a:solidFill>
                  <a:srgbClr val="303030"/>
                </a:solidFill>
                <a:latin typeface="Source Sans Pro" panose="020B0503030403020204" pitchFamily="34" charset="0"/>
              </a:rPr>
              <a:t>Tilasto- ja indikaattoripankki Sotkanet. Terveyden ja hyvinvoinnin laitos.) (THL) (ind. 3959, 5308, 286, 5301,3219, 5304, 234, 5306, 306, 5307) Viitattu 12.1.2026.</a:t>
            </a:r>
          </a:p>
          <a:p>
            <a:endParaRPr lang="fi-FI" sz="800" dirty="0">
              <a:solidFill>
                <a:srgbClr val="303030"/>
              </a:solidFill>
              <a:latin typeface="Source Sans Pro" panose="020B0503030403020204" pitchFamily="34" charset="0"/>
            </a:endParaRPr>
          </a:p>
        </p:txBody>
      </p:sp>
      <p:sp>
        <p:nvSpPr>
          <p:cNvPr id="10" name="Vuokaaviosymboli: Liitin 9">
            <a:extLst>
              <a:ext uri="{FF2B5EF4-FFF2-40B4-BE49-F238E27FC236}">
                <a16:creationId xmlns:a16="http://schemas.microsoft.com/office/drawing/2014/main" id="{EFE8A244-7EA1-AC50-E6FB-4768859F5396}"/>
              </a:ext>
            </a:extLst>
          </p:cNvPr>
          <p:cNvSpPr/>
          <p:nvPr/>
        </p:nvSpPr>
        <p:spPr>
          <a:xfrm>
            <a:off x="9334018" y="3592421"/>
            <a:ext cx="2339174" cy="2166354"/>
          </a:xfrm>
          <a:prstGeom prst="flowChartConnector">
            <a:avLst/>
          </a:prstGeom>
          <a:no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Tuloksia vertaillaan aina kahteen edeltävään vuoteen ja pisteytys lasketaan mitattavan muutoksen perusteella.</a:t>
            </a:r>
            <a:endParaRPr lang="fi-FI" sz="1200" dirty="0"/>
          </a:p>
        </p:txBody>
      </p:sp>
      <p:pic>
        <p:nvPicPr>
          <p:cNvPr id="5" name="Kuva 4" descr="Kuva, joka sisältää kohteen teksti, kuvakaappaus, numero, Samansuuntainen&#10;&#10;Tekoälyllä luotu sisältö voi olla virheellistä.">
            <a:extLst>
              <a:ext uri="{FF2B5EF4-FFF2-40B4-BE49-F238E27FC236}">
                <a16:creationId xmlns:a16="http://schemas.microsoft.com/office/drawing/2014/main" id="{469E1868-98AC-24B5-FE80-924267777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615" y="1511299"/>
            <a:ext cx="8367888" cy="4654763"/>
          </a:xfrm>
          <a:prstGeom prst="rect">
            <a:avLst/>
          </a:prstGeom>
        </p:spPr>
      </p:pic>
    </p:spTree>
    <p:extLst>
      <p:ext uri="{BB962C8B-B14F-4D97-AF65-F5344CB8AC3E}">
        <p14:creationId xmlns:p14="http://schemas.microsoft.com/office/powerpoint/2010/main" val="267944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kuvakaappaus, graafinen suunnittelu, Grafiikka, muotoilu&#10;&#10;Kuvaus luotu automaattisesti">
            <a:extLst>
              <a:ext uri="{FF2B5EF4-FFF2-40B4-BE49-F238E27FC236}">
                <a16:creationId xmlns:a16="http://schemas.microsoft.com/office/drawing/2014/main" id="{15770D97-B36B-14FA-4A29-601C0B417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F3965DC2-A932-F772-22FE-0489CE8BBA81}"/>
              </a:ext>
            </a:extLst>
          </p:cNvPr>
          <p:cNvSpPr>
            <a:spLocks noGrp="1"/>
          </p:cNvSpPr>
          <p:nvPr>
            <p:ph type="title"/>
          </p:nvPr>
        </p:nvSpPr>
        <p:spPr>
          <a:xfrm>
            <a:off x="902689" y="332116"/>
            <a:ext cx="10515600" cy="1061677"/>
          </a:xfrm>
        </p:spPr>
        <p:txBody>
          <a:bodyPr>
            <a:normAutofit/>
          </a:bodyPr>
          <a:lstStyle/>
          <a:p>
            <a:pPr algn="ctr"/>
            <a:r>
              <a:rPr lang="fi-FI"/>
              <a:t>Nousiaisten kunnan indikaattoritiedot</a:t>
            </a:r>
            <a:endParaRPr lang="fi-FI" sz="1400"/>
          </a:p>
        </p:txBody>
      </p:sp>
      <p:sp>
        <p:nvSpPr>
          <p:cNvPr id="5" name="Vuokaaviosymboli: Liitin 4">
            <a:extLst>
              <a:ext uri="{FF2B5EF4-FFF2-40B4-BE49-F238E27FC236}">
                <a16:creationId xmlns:a16="http://schemas.microsoft.com/office/drawing/2014/main" id="{D57EDE14-C670-434D-E07B-6526ECC550DE}"/>
              </a:ext>
            </a:extLst>
          </p:cNvPr>
          <p:cNvSpPr/>
          <p:nvPr/>
        </p:nvSpPr>
        <p:spPr>
          <a:xfrm>
            <a:off x="902689" y="3308428"/>
            <a:ext cx="2556769" cy="2565647"/>
          </a:xfrm>
          <a:prstGeom prst="flowChartConnector">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Indikaattoritiedot perustuvat saatavilla oleviin indikaattoritietoihin, jotka ovat THL:n suosituksen mukaisia kunnan hyvinvointikertomuksen vähimmäistietosisällöstä. Lisäksi tiedoissa kuvataan muita ajankohtaisia ilmiöitä.</a:t>
            </a:r>
          </a:p>
        </p:txBody>
      </p:sp>
      <p:sp>
        <p:nvSpPr>
          <p:cNvPr id="7" name="Vuokaaviosymboli: Liitin 6">
            <a:extLst>
              <a:ext uri="{FF2B5EF4-FFF2-40B4-BE49-F238E27FC236}">
                <a16:creationId xmlns:a16="http://schemas.microsoft.com/office/drawing/2014/main" id="{5E9D07E1-74BC-EF4C-530C-23F616B821C5}"/>
              </a:ext>
            </a:extLst>
          </p:cNvPr>
          <p:cNvSpPr/>
          <p:nvPr/>
        </p:nvSpPr>
        <p:spPr>
          <a:xfrm>
            <a:off x="4655690" y="3308427"/>
            <a:ext cx="2685747" cy="2565647"/>
          </a:xfrm>
          <a:prstGeom prst="flowChartConnector">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Indikaattorien aihealueet on jaoteltu seuraaviin teemoihin:</a:t>
            </a:r>
          </a:p>
          <a:p>
            <a:pPr algn="ctr"/>
            <a:r>
              <a:rPr lang="fi-FI" sz="1200">
                <a:solidFill>
                  <a:schemeClr val="tx1"/>
                </a:solidFill>
              </a:rPr>
              <a:t>Elinolot</a:t>
            </a:r>
          </a:p>
          <a:p>
            <a:pPr algn="ctr"/>
            <a:r>
              <a:rPr lang="fi-FI" sz="1200">
                <a:solidFill>
                  <a:schemeClr val="tx1"/>
                </a:solidFill>
              </a:rPr>
              <a:t>Elintavat</a:t>
            </a:r>
          </a:p>
          <a:p>
            <a:pPr algn="ctr"/>
            <a:r>
              <a:rPr lang="fi-FI" sz="1200">
                <a:solidFill>
                  <a:schemeClr val="tx1"/>
                </a:solidFill>
              </a:rPr>
              <a:t>Terveydentila</a:t>
            </a:r>
          </a:p>
          <a:p>
            <a:pPr algn="ctr"/>
            <a:r>
              <a:rPr lang="fi-FI" sz="1200">
                <a:solidFill>
                  <a:schemeClr val="tx1"/>
                </a:solidFill>
              </a:rPr>
              <a:t>Mielenterveys</a:t>
            </a:r>
          </a:p>
          <a:p>
            <a:pPr algn="ctr"/>
            <a:r>
              <a:rPr lang="fi-FI" sz="1200">
                <a:solidFill>
                  <a:schemeClr val="tx1"/>
                </a:solidFill>
              </a:rPr>
              <a:t>Elämänlaatu</a:t>
            </a:r>
          </a:p>
          <a:p>
            <a:pPr algn="ctr"/>
            <a:r>
              <a:rPr lang="fi-FI" sz="1200">
                <a:solidFill>
                  <a:schemeClr val="tx1"/>
                </a:solidFill>
              </a:rPr>
              <a:t>Osallisuus</a:t>
            </a:r>
          </a:p>
          <a:p>
            <a:pPr algn="ctr"/>
            <a:r>
              <a:rPr lang="fi-FI" sz="1200">
                <a:solidFill>
                  <a:schemeClr val="tx1"/>
                </a:solidFill>
              </a:rPr>
              <a:t>Turvallisuus</a:t>
            </a:r>
          </a:p>
        </p:txBody>
      </p:sp>
      <p:sp>
        <p:nvSpPr>
          <p:cNvPr id="9" name="Vuokaaviosymboli: Liitin 8">
            <a:extLst>
              <a:ext uri="{FF2B5EF4-FFF2-40B4-BE49-F238E27FC236}">
                <a16:creationId xmlns:a16="http://schemas.microsoft.com/office/drawing/2014/main" id="{CE0E0EF4-5E88-E659-602E-A46EBF3CD767}"/>
              </a:ext>
            </a:extLst>
          </p:cNvPr>
          <p:cNvSpPr/>
          <p:nvPr/>
        </p:nvSpPr>
        <p:spPr>
          <a:xfrm>
            <a:off x="8732542" y="3239681"/>
            <a:ext cx="2685747" cy="2565647"/>
          </a:xfrm>
          <a:prstGeom prst="flowChartConnector">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Teemoja käsitellään eri väestöryhmien osalta indikaattorien sisältöjen mukaisesti:</a:t>
            </a:r>
          </a:p>
          <a:p>
            <a:pPr algn="ctr"/>
            <a:r>
              <a:rPr lang="fi-FI" sz="1200">
                <a:solidFill>
                  <a:schemeClr val="tx1"/>
                </a:solidFill>
              </a:rPr>
              <a:t>Kaikki</a:t>
            </a:r>
          </a:p>
          <a:p>
            <a:pPr algn="ctr"/>
            <a:r>
              <a:rPr lang="fi-FI" sz="1200">
                <a:solidFill>
                  <a:schemeClr val="tx1"/>
                </a:solidFill>
              </a:rPr>
              <a:t>Lapset</a:t>
            </a:r>
          </a:p>
          <a:p>
            <a:pPr algn="ctr"/>
            <a:r>
              <a:rPr lang="fi-FI" sz="1200">
                <a:solidFill>
                  <a:schemeClr val="tx1"/>
                </a:solidFill>
              </a:rPr>
              <a:t>Nuoret</a:t>
            </a:r>
          </a:p>
          <a:p>
            <a:pPr algn="ctr"/>
            <a:r>
              <a:rPr lang="fi-FI" sz="1200">
                <a:solidFill>
                  <a:schemeClr val="tx1"/>
                </a:solidFill>
              </a:rPr>
              <a:t>Lapset ja nuoret</a:t>
            </a:r>
          </a:p>
          <a:p>
            <a:pPr algn="ctr"/>
            <a:r>
              <a:rPr lang="fi-FI" sz="1200">
                <a:solidFill>
                  <a:schemeClr val="tx1"/>
                </a:solidFill>
              </a:rPr>
              <a:t>Työikäiset</a:t>
            </a:r>
          </a:p>
          <a:p>
            <a:pPr algn="ctr"/>
            <a:r>
              <a:rPr lang="fi-FI" sz="1200">
                <a:solidFill>
                  <a:schemeClr val="tx1"/>
                </a:solidFill>
              </a:rPr>
              <a:t>Iäkkäät</a:t>
            </a:r>
          </a:p>
          <a:p>
            <a:pPr algn="ctr"/>
            <a:r>
              <a:rPr lang="fi-FI" sz="1200">
                <a:solidFill>
                  <a:schemeClr val="tx1"/>
                </a:solidFill>
              </a:rPr>
              <a:t>Työikäiset ja iäkkäät</a:t>
            </a:r>
          </a:p>
        </p:txBody>
      </p:sp>
    </p:spTree>
    <p:extLst>
      <p:ext uri="{BB962C8B-B14F-4D97-AF65-F5344CB8AC3E}">
        <p14:creationId xmlns:p14="http://schemas.microsoft.com/office/powerpoint/2010/main" val="3004904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81BE-CFB7-D342-6227-5C7CAC2397F1}"/>
            </a:ext>
          </a:extLst>
        </p:cNvPr>
        <p:cNvGrpSpPr/>
        <p:nvPr/>
      </p:nvGrpSpPr>
      <p:grpSpPr>
        <a:xfrm>
          <a:off x="0" y="0"/>
          <a:ext cx="0" cy="0"/>
          <a:chOff x="0" y="0"/>
          <a:chExt cx="0" cy="0"/>
        </a:xfrm>
      </p:grpSpPr>
      <p:pic>
        <p:nvPicPr>
          <p:cNvPr id="9" name="Kuva 8" descr="Kuva, joka sisältää kohteen kuvakaappaus, graafinen suunnittelu, Grafiikka, muotoilu&#10;&#10;Kuvaus luotu automaattisesti">
            <a:extLst>
              <a:ext uri="{FF2B5EF4-FFF2-40B4-BE49-F238E27FC236}">
                <a16:creationId xmlns:a16="http://schemas.microsoft.com/office/drawing/2014/main" id="{854DBA11-4DB5-F00E-50CB-A27EB9526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905298FC-BF8A-2F25-4B90-0BD02C19E493}"/>
              </a:ext>
            </a:extLst>
          </p:cNvPr>
          <p:cNvSpPr>
            <a:spLocks noGrp="1"/>
          </p:cNvSpPr>
          <p:nvPr>
            <p:ph type="title"/>
          </p:nvPr>
        </p:nvSpPr>
        <p:spPr>
          <a:xfrm>
            <a:off x="619769" y="300470"/>
            <a:ext cx="10515600" cy="724766"/>
          </a:xfrm>
        </p:spPr>
        <p:txBody>
          <a:bodyPr/>
          <a:lstStyle/>
          <a:p>
            <a:r>
              <a:rPr lang="fi-FI" dirty="0"/>
              <a:t>Elinolot</a:t>
            </a:r>
          </a:p>
        </p:txBody>
      </p:sp>
      <p:sp>
        <p:nvSpPr>
          <p:cNvPr id="3" name="Tekstiruutu 2">
            <a:extLst>
              <a:ext uri="{FF2B5EF4-FFF2-40B4-BE49-F238E27FC236}">
                <a16:creationId xmlns:a16="http://schemas.microsoft.com/office/drawing/2014/main" id="{3E86D351-8DCD-D49A-1736-C51D2865F217}"/>
              </a:ext>
            </a:extLst>
          </p:cNvPr>
          <p:cNvSpPr txBox="1"/>
          <p:nvPr/>
        </p:nvSpPr>
        <p:spPr>
          <a:xfrm>
            <a:off x="678295" y="1025236"/>
            <a:ext cx="10985390" cy="1477328"/>
          </a:xfrm>
          <a:prstGeom prst="rect">
            <a:avLst/>
          </a:prstGeom>
          <a:noFill/>
        </p:spPr>
        <p:txBody>
          <a:bodyPr wrap="square" rtlCol="0">
            <a:spAutoFit/>
          </a:bodyPr>
          <a:lstStyle/>
          <a:p>
            <a:r>
              <a:rPr lang="fi-FI" i="0" dirty="0">
                <a:solidFill>
                  <a:srgbClr val="000000"/>
                </a:solidFill>
                <a:effectLst/>
                <a:latin typeface="Source Sans Pro" panose="020B0503030403020204" pitchFamily="34" charset="0"/>
              </a:rPr>
              <a:t>Väestörakenne</a:t>
            </a:r>
          </a:p>
          <a:p>
            <a:endParaRPr lang="fi-FI" dirty="0">
              <a:solidFill>
                <a:srgbClr val="000000"/>
              </a:solidFill>
              <a:latin typeface="Source Sans Pro" panose="020B0503030403020204" pitchFamily="34" charset="0"/>
            </a:endParaRPr>
          </a:p>
          <a:p>
            <a:r>
              <a:rPr lang="fi-FI" i="0" dirty="0">
                <a:solidFill>
                  <a:srgbClr val="000000"/>
                </a:solidFill>
                <a:effectLst/>
                <a:latin typeface="Source Sans Pro" panose="020B0503030403020204" pitchFamily="34" charset="0"/>
              </a:rPr>
              <a:t>Nousiaisissa 0-17-vuotiaiden prosentuaalinen osuus väestöstä on hieman laskussa, työikäisten määrä on pysytellyt ennallaan ja 65 vuotta täyttäneiden prosentuaalinen osuus väestöstä on nousussa.</a:t>
            </a:r>
          </a:p>
          <a:p>
            <a:endParaRPr lang="fi-FI" dirty="0">
              <a:solidFill>
                <a:srgbClr val="000000"/>
              </a:solidFill>
              <a:latin typeface="Source Sans Pro" panose="020B0503030403020204" pitchFamily="34" charset="0"/>
            </a:endParaRPr>
          </a:p>
        </p:txBody>
      </p:sp>
      <p:pic>
        <p:nvPicPr>
          <p:cNvPr id="7" name="Graphic 6" descr="Asuntolaina ääriviiva">
            <a:extLst>
              <a:ext uri="{FF2B5EF4-FFF2-40B4-BE49-F238E27FC236}">
                <a16:creationId xmlns:a16="http://schemas.microsoft.com/office/drawing/2014/main" id="{BD644E5B-ADC6-26D4-5528-D80B20DD22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9911" y="290690"/>
            <a:ext cx="1478843" cy="1478843"/>
          </a:xfrm>
          <a:prstGeom prst="rect">
            <a:avLst/>
          </a:prstGeom>
        </p:spPr>
      </p:pic>
      <p:pic>
        <p:nvPicPr>
          <p:cNvPr id="11" name="Kuva 10">
            <a:extLst>
              <a:ext uri="{FF2B5EF4-FFF2-40B4-BE49-F238E27FC236}">
                <a16:creationId xmlns:a16="http://schemas.microsoft.com/office/drawing/2014/main" id="{B7216BFF-933F-D865-111A-D44107ACCE53}"/>
              </a:ext>
            </a:extLst>
          </p:cNvPr>
          <p:cNvPicPr>
            <a:picLocks noChangeAspect="1"/>
          </p:cNvPicPr>
          <p:nvPr/>
        </p:nvPicPr>
        <p:blipFill>
          <a:blip r:embed="rId5"/>
          <a:stretch>
            <a:fillRect/>
          </a:stretch>
        </p:blipFill>
        <p:spPr>
          <a:xfrm>
            <a:off x="619769" y="2225565"/>
            <a:ext cx="9601918" cy="3715913"/>
          </a:xfrm>
          <a:prstGeom prst="rect">
            <a:avLst/>
          </a:prstGeom>
        </p:spPr>
      </p:pic>
      <p:sp>
        <p:nvSpPr>
          <p:cNvPr id="13" name="Tekstiruutu 12">
            <a:extLst>
              <a:ext uri="{FF2B5EF4-FFF2-40B4-BE49-F238E27FC236}">
                <a16:creationId xmlns:a16="http://schemas.microsoft.com/office/drawing/2014/main" id="{75A5E489-D9CF-3EE6-9A06-52A6CB71FF6F}"/>
              </a:ext>
            </a:extLst>
          </p:cNvPr>
          <p:cNvSpPr txBox="1"/>
          <p:nvPr/>
        </p:nvSpPr>
        <p:spPr>
          <a:xfrm>
            <a:off x="619769" y="6150114"/>
            <a:ext cx="9253574" cy="707886"/>
          </a:xfrm>
          <a:prstGeom prst="rect">
            <a:avLst/>
          </a:prstGeom>
          <a:noFill/>
        </p:spPr>
        <p:txBody>
          <a:bodyPr wrap="square">
            <a:spAutoFit/>
          </a:bodyPr>
          <a:lstStyle/>
          <a:p>
            <a:r>
              <a:rPr lang="fi-FI" sz="1000" b="0" i="0" dirty="0">
                <a:solidFill>
                  <a:srgbClr val="303030"/>
                </a:solidFill>
                <a:effectLst/>
                <a:latin typeface="Source Sans Pro" panose="020B0503030403020204" pitchFamily="34" charset="0"/>
              </a:rPr>
              <a:t>Tilasto- ja indikaattoripankki Sotkanet. Terveyden ja hyvinvoinnin laitos. </a:t>
            </a:r>
            <a:r>
              <a:rPr lang="fi-FI" sz="1000" dirty="0"/>
              <a:t>0 - 17-vuotiaat, % väestöstä.</a:t>
            </a:r>
            <a:r>
              <a:rPr lang="fi-FI" sz="1000" b="0" i="0" dirty="0">
                <a:solidFill>
                  <a:srgbClr val="303030"/>
                </a:solidFill>
                <a:effectLst/>
                <a:latin typeface="Source Sans Pro" panose="020B0503030403020204" pitchFamily="34" charset="0"/>
              </a:rPr>
              <a:t>(THL)</a:t>
            </a:r>
            <a:r>
              <a:rPr lang="fi-FI" sz="1000" dirty="0"/>
              <a:t> (ind. 1065) </a:t>
            </a:r>
            <a:r>
              <a:rPr lang="fi-FI" sz="1000" b="0" i="0" dirty="0">
                <a:solidFill>
                  <a:srgbClr val="303030"/>
                </a:solidFill>
                <a:effectLst/>
                <a:latin typeface="Source Sans Pro" panose="020B0503030403020204" pitchFamily="34" charset="0"/>
              </a:rPr>
              <a:t>Viitattu 2.7.2025</a:t>
            </a:r>
          </a:p>
          <a:p>
            <a:r>
              <a:rPr lang="fi-FI" sz="1000" dirty="0">
                <a:solidFill>
                  <a:srgbClr val="303030"/>
                </a:solidFill>
                <a:latin typeface="Source Sans Pro" panose="020B0503030403020204" pitchFamily="34" charset="0"/>
              </a:rPr>
              <a:t>Tilasto- ja indikaattoripankki Sotkanet. Terveyden ja hyvinvoinnin laitos. 18</a:t>
            </a:r>
            <a:r>
              <a:rPr lang="fi-FI" sz="1000" dirty="0"/>
              <a:t> - 64-vuotiaat, % väestöstä.</a:t>
            </a:r>
            <a:r>
              <a:rPr lang="fi-FI" sz="1000" dirty="0">
                <a:solidFill>
                  <a:srgbClr val="303030"/>
                </a:solidFill>
                <a:latin typeface="Source Sans Pro" panose="020B0503030403020204" pitchFamily="34" charset="0"/>
              </a:rPr>
              <a:t>(THL)</a:t>
            </a:r>
            <a:r>
              <a:rPr lang="fi-FI" sz="1000" dirty="0"/>
              <a:t> (ind. 206) </a:t>
            </a:r>
            <a:r>
              <a:rPr lang="fi-FI" sz="1000" dirty="0">
                <a:solidFill>
                  <a:srgbClr val="303030"/>
                </a:solidFill>
                <a:latin typeface="Source Sans Pro" panose="020B0503030403020204" pitchFamily="34" charset="0"/>
              </a:rPr>
              <a:t>Viitattu 2.7.2025</a:t>
            </a:r>
          </a:p>
          <a:p>
            <a:r>
              <a:rPr lang="fi-FI" sz="1000" dirty="0">
                <a:solidFill>
                  <a:srgbClr val="303030"/>
                </a:solidFill>
                <a:latin typeface="Source Sans Pro" panose="020B0503030403020204" pitchFamily="34" charset="0"/>
              </a:rPr>
              <a:t>Tilasto- ja indikaattoripankki Sotkanet. Terveyden ja hyvinvoinnin laitos. 65 vuotta täyttäneet</a:t>
            </a:r>
            <a:r>
              <a:rPr lang="fi-FI" sz="1000" dirty="0"/>
              <a:t>, % väestöstä.</a:t>
            </a:r>
            <a:r>
              <a:rPr lang="fi-FI" sz="1000" dirty="0">
                <a:solidFill>
                  <a:srgbClr val="303030"/>
                </a:solidFill>
                <a:latin typeface="Source Sans Pro" panose="020B0503030403020204" pitchFamily="34" charset="0"/>
              </a:rPr>
              <a:t>(THL)</a:t>
            </a:r>
            <a:r>
              <a:rPr lang="fi-FI" sz="1000" dirty="0"/>
              <a:t> (ind. 1068) </a:t>
            </a:r>
            <a:r>
              <a:rPr lang="fi-FI" sz="1000" dirty="0">
                <a:solidFill>
                  <a:srgbClr val="303030"/>
                </a:solidFill>
                <a:latin typeface="Source Sans Pro" panose="020B0503030403020204" pitchFamily="34" charset="0"/>
              </a:rPr>
              <a:t>Viitattu 2.7.2025</a:t>
            </a:r>
          </a:p>
          <a:p>
            <a:endParaRPr lang="fi-FI" sz="1000" dirty="0"/>
          </a:p>
        </p:txBody>
      </p:sp>
    </p:spTree>
    <p:extLst>
      <p:ext uri="{BB962C8B-B14F-4D97-AF65-F5344CB8AC3E}">
        <p14:creationId xmlns:p14="http://schemas.microsoft.com/office/powerpoint/2010/main" val="1074000496"/>
      </p:ext>
    </p:extLst>
  </p:cSld>
  <p:clrMapOvr>
    <a:masterClrMapping/>
  </p:clrMapOvr>
  <mc:AlternateContent xmlns:mc="http://schemas.openxmlformats.org/markup-compatibility/2006" xmlns:p14="http://schemas.microsoft.com/office/powerpoint/2010/main">
    <mc:Choice Requires="p14">
      <p:transition spd="slow" p14:dur="2000" advTm="7713"/>
    </mc:Choice>
    <mc:Fallback xmlns="">
      <p:transition spd="slow" advTm="771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09FD2-3014-CEC5-CACB-0E3615A8C16D}"/>
            </a:ext>
          </a:extLst>
        </p:cNvPr>
        <p:cNvGrpSpPr/>
        <p:nvPr/>
      </p:nvGrpSpPr>
      <p:grpSpPr>
        <a:xfrm>
          <a:off x="0" y="0"/>
          <a:ext cx="0" cy="0"/>
          <a:chOff x="0" y="0"/>
          <a:chExt cx="0" cy="0"/>
        </a:xfrm>
      </p:grpSpPr>
      <p:pic>
        <p:nvPicPr>
          <p:cNvPr id="9" name="Kuva 8" descr="Kuva, joka sisältää kohteen kuvakaappaus, graafinen suunnittelu, Grafiikka, muotoilu&#10;&#10;Kuvaus luotu automaattisesti">
            <a:extLst>
              <a:ext uri="{FF2B5EF4-FFF2-40B4-BE49-F238E27FC236}">
                <a16:creationId xmlns:a16="http://schemas.microsoft.com/office/drawing/2014/main" id="{1663BF69-ABD3-FCF1-BC32-F6A40AB66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EE4C2993-4361-02EB-D414-AF7F1E57CCAD}"/>
              </a:ext>
            </a:extLst>
          </p:cNvPr>
          <p:cNvSpPr>
            <a:spLocks noGrp="1"/>
          </p:cNvSpPr>
          <p:nvPr>
            <p:ph type="title"/>
          </p:nvPr>
        </p:nvSpPr>
        <p:spPr>
          <a:xfrm>
            <a:off x="619769" y="300470"/>
            <a:ext cx="10515600" cy="724766"/>
          </a:xfrm>
        </p:spPr>
        <p:txBody>
          <a:bodyPr/>
          <a:lstStyle/>
          <a:p>
            <a:r>
              <a:rPr lang="fi-FI" dirty="0"/>
              <a:t>Elinolot</a:t>
            </a:r>
          </a:p>
        </p:txBody>
      </p:sp>
      <p:sp>
        <p:nvSpPr>
          <p:cNvPr id="3" name="Tekstiruutu 2">
            <a:extLst>
              <a:ext uri="{FF2B5EF4-FFF2-40B4-BE49-F238E27FC236}">
                <a16:creationId xmlns:a16="http://schemas.microsoft.com/office/drawing/2014/main" id="{4FC556DE-29E5-54BB-E6BD-918146938525}"/>
              </a:ext>
            </a:extLst>
          </p:cNvPr>
          <p:cNvSpPr txBox="1"/>
          <p:nvPr/>
        </p:nvSpPr>
        <p:spPr>
          <a:xfrm>
            <a:off x="678295" y="941352"/>
            <a:ext cx="10985390" cy="923330"/>
          </a:xfrm>
          <a:prstGeom prst="rect">
            <a:avLst/>
          </a:prstGeom>
          <a:noFill/>
        </p:spPr>
        <p:txBody>
          <a:bodyPr wrap="square" rtlCol="0">
            <a:spAutoFit/>
          </a:bodyPr>
          <a:lstStyle/>
          <a:p>
            <a:r>
              <a:rPr lang="fi-FI" i="0" dirty="0">
                <a:solidFill>
                  <a:srgbClr val="000000"/>
                </a:solidFill>
                <a:effectLst/>
                <a:latin typeface="Source Sans Pro" panose="020B0503030403020204" pitchFamily="34" charset="0"/>
              </a:rPr>
              <a:t>Väestöennuste</a:t>
            </a:r>
            <a:endParaRPr lang="fi-FI" dirty="0">
              <a:solidFill>
                <a:srgbClr val="000000"/>
              </a:solidFill>
              <a:latin typeface="Source Sans Pro" panose="020B0503030403020204" pitchFamily="34" charset="0"/>
            </a:endParaRPr>
          </a:p>
          <a:p>
            <a:endParaRPr lang="fi-FI" i="0" dirty="0">
              <a:solidFill>
                <a:srgbClr val="000000"/>
              </a:solidFill>
              <a:effectLst/>
              <a:latin typeface="Source Sans Pro" panose="020B0503030403020204" pitchFamily="34" charset="0"/>
            </a:endParaRPr>
          </a:p>
          <a:p>
            <a:endParaRPr lang="fi-FI" dirty="0">
              <a:solidFill>
                <a:srgbClr val="000000"/>
              </a:solidFill>
              <a:latin typeface="Source Sans Pro" panose="020B0503030403020204" pitchFamily="34" charset="0"/>
            </a:endParaRPr>
          </a:p>
        </p:txBody>
      </p:sp>
      <p:pic>
        <p:nvPicPr>
          <p:cNvPr id="7" name="Graphic 6" descr="Asuntolaina ääriviiva">
            <a:extLst>
              <a:ext uri="{FF2B5EF4-FFF2-40B4-BE49-F238E27FC236}">
                <a16:creationId xmlns:a16="http://schemas.microsoft.com/office/drawing/2014/main" id="{2F858DF2-C0F1-D4E3-B744-9133532429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9911" y="290690"/>
            <a:ext cx="1478843" cy="1478843"/>
          </a:xfrm>
          <a:prstGeom prst="rect">
            <a:avLst/>
          </a:prstGeom>
        </p:spPr>
      </p:pic>
      <p:sp>
        <p:nvSpPr>
          <p:cNvPr id="13" name="Tekstiruutu 12">
            <a:extLst>
              <a:ext uri="{FF2B5EF4-FFF2-40B4-BE49-F238E27FC236}">
                <a16:creationId xmlns:a16="http://schemas.microsoft.com/office/drawing/2014/main" id="{037CE8F6-0A75-26DF-1221-D73FC30C388A}"/>
              </a:ext>
            </a:extLst>
          </p:cNvPr>
          <p:cNvSpPr txBox="1"/>
          <p:nvPr/>
        </p:nvSpPr>
        <p:spPr>
          <a:xfrm>
            <a:off x="619769" y="6150114"/>
            <a:ext cx="9253574" cy="707886"/>
          </a:xfrm>
          <a:prstGeom prst="rect">
            <a:avLst/>
          </a:prstGeom>
          <a:noFill/>
        </p:spPr>
        <p:txBody>
          <a:bodyPr wrap="square">
            <a:spAutoFit/>
          </a:bodyPr>
          <a:lstStyle/>
          <a:p>
            <a:r>
              <a:rPr lang="fi-FI" sz="1000" dirty="0" err="1"/>
              <a:t>StatFin</a:t>
            </a:r>
            <a:r>
              <a:rPr lang="fi-FI" sz="1000" dirty="0"/>
              <a:t>. 2024. Väestöennuste 2040. Väestö 31.12. (ennuste 2024)) </a:t>
            </a:r>
            <a:r>
              <a:rPr lang="fi-FI" sz="1000" b="0" i="0" dirty="0">
                <a:solidFill>
                  <a:srgbClr val="303030"/>
                </a:solidFill>
                <a:effectLst/>
                <a:latin typeface="Source Sans Pro" panose="020B0503030403020204" pitchFamily="34" charset="0"/>
              </a:rPr>
              <a:t>Viitattu 2.7.2025</a:t>
            </a:r>
          </a:p>
          <a:p>
            <a:r>
              <a:rPr lang="fi-FI" sz="1000" dirty="0">
                <a:solidFill>
                  <a:srgbClr val="303030"/>
                </a:solidFill>
                <a:latin typeface="Source Sans Pro" panose="020B0503030403020204" pitchFamily="34" charset="0"/>
              </a:rPr>
              <a:t>Tilasto- ja indikaattoripankki Sotkanet. Terveyden ja hyvinvoinnin laitos. 18</a:t>
            </a:r>
            <a:r>
              <a:rPr lang="fi-FI" sz="1000" dirty="0"/>
              <a:t> - 64-vuotiaat, % väestöstä.</a:t>
            </a:r>
            <a:r>
              <a:rPr lang="fi-FI" sz="1000" dirty="0">
                <a:solidFill>
                  <a:srgbClr val="303030"/>
                </a:solidFill>
                <a:latin typeface="Source Sans Pro" panose="020B0503030403020204" pitchFamily="34" charset="0"/>
              </a:rPr>
              <a:t>(THL)</a:t>
            </a:r>
            <a:r>
              <a:rPr lang="fi-FI" sz="1000" dirty="0"/>
              <a:t> (ind. 206) </a:t>
            </a:r>
            <a:r>
              <a:rPr lang="fi-FI" sz="1000" dirty="0">
                <a:solidFill>
                  <a:srgbClr val="303030"/>
                </a:solidFill>
                <a:latin typeface="Source Sans Pro" panose="020B0503030403020204" pitchFamily="34" charset="0"/>
              </a:rPr>
              <a:t>Viitattu 2.7.2025</a:t>
            </a:r>
          </a:p>
          <a:p>
            <a:r>
              <a:rPr lang="fi-FI" sz="1000" dirty="0">
                <a:solidFill>
                  <a:srgbClr val="303030"/>
                </a:solidFill>
                <a:latin typeface="Source Sans Pro" panose="020B0503030403020204" pitchFamily="34" charset="0"/>
              </a:rPr>
              <a:t>Tilasto- ja indikaattoripankki Sotkanet. Terveyden ja hyvinvoinnin laitos. 65 vuotta täyttäneet</a:t>
            </a:r>
            <a:r>
              <a:rPr lang="fi-FI" sz="1000" dirty="0"/>
              <a:t>, % väestöstä.</a:t>
            </a:r>
            <a:r>
              <a:rPr lang="fi-FI" sz="1000" dirty="0">
                <a:solidFill>
                  <a:srgbClr val="303030"/>
                </a:solidFill>
                <a:latin typeface="Source Sans Pro" panose="020B0503030403020204" pitchFamily="34" charset="0"/>
              </a:rPr>
              <a:t>(THL)</a:t>
            </a:r>
            <a:r>
              <a:rPr lang="fi-FI" sz="1000" dirty="0"/>
              <a:t> (ind. 1068) </a:t>
            </a:r>
            <a:r>
              <a:rPr lang="fi-FI" sz="1000" dirty="0">
                <a:solidFill>
                  <a:srgbClr val="303030"/>
                </a:solidFill>
                <a:latin typeface="Source Sans Pro" panose="020B0503030403020204" pitchFamily="34" charset="0"/>
              </a:rPr>
              <a:t>Viitattu 2.7.2025</a:t>
            </a:r>
          </a:p>
          <a:p>
            <a:endParaRPr lang="fi-FI" sz="1000" dirty="0"/>
          </a:p>
        </p:txBody>
      </p:sp>
      <p:pic>
        <p:nvPicPr>
          <p:cNvPr id="8" name="Kuva 7">
            <a:extLst>
              <a:ext uri="{FF2B5EF4-FFF2-40B4-BE49-F238E27FC236}">
                <a16:creationId xmlns:a16="http://schemas.microsoft.com/office/drawing/2014/main" id="{AA7AC964-7F3D-681E-3245-251A10D7E28B}"/>
              </a:ext>
            </a:extLst>
          </p:cNvPr>
          <p:cNvPicPr>
            <a:picLocks noChangeAspect="1"/>
          </p:cNvPicPr>
          <p:nvPr/>
        </p:nvPicPr>
        <p:blipFill>
          <a:blip r:embed="rId5"/>
          <a:stretch>
            <a:fillRect/>
          </a:stretch>
        </p:blipFill>
        <p:spPr>
          <a:xfrm>
            <a:off x="678295" y="3382982"/>
            <a:ext cx="8356848" cy="2767132"/>
          </a:xfrm>
          <a:prstGeom prst="rect">
            <a:avLst/>
          </a:prstGeom>
        </p:spPr>
      </p:pic>
      <p:pic>
        <p:nvPicPr>
          <p:cNvPr id="12" name="Kuva 11">
            <a:extLst>
              <a:ext uri="{FF2B5EF4-FFF2-40B4-BE49-F238E27FC236}">
                <a16:creationId xmlns:a16="http://schemas.microsoft.com/office/drawing/2014/main" id="{FCE5E148-6998-6E06-7850-9979827A9C4C}"/>
              </a:ext>
            </a:extLst>
          </p:cNvPr>
          <p:cNvPicPr>
            <a:picLocks noChangeAspect="1"/>
          </p:cNvPicPr>
          <p:nvPr/>
        </p:nvPicPr>
        <p:blipFill>
          <a:blip r:embed="rId6"/>
          <a:stretch>
            <a:fillRect/>
          </a:stretch>
        </p:blipFill>
        <p:spPr>
          <a:xfrm>
            <a:off x="678295" y="1648270"/>
            <a:ext cx="6610690" cy="1714588"/>
          </a:xfrm>
          <a:prstGeom prst="rect">
            <a:avLst/>
          </a:prstGeom>
        </p:spPr>
      </p:pic>
      <p:sp>
        <p:nvSpPr>
          <p:cNvPr id="14" name="Tekstiruutu 13">
            <a:extLst>
              <a:ext uri="{FF2B5EF4-FFF2-40B4-BE49-F238E27FC236}">
                <a16:creationId xmlns:a16="http://schemas.microsoft.com/office/drawing/2014/main" id="{4A38E890-35EE-8086-0EB2-F1DBEB28948E}"/>
              </a:ext>
            </a:extLst>
          </p:cNvPr>
          <p:cNvSpPr txBox="1"/>
          <p:nvPr/>
        </p:nvSpPr>
        <p:spPr>
          <a:xfrm>
            <a:off x="9209314" y="2228671"/>
            <a:ext cx="2710543" cy="2862322"/>
          </a:xfrm>
          <a:prstGeom prst="rect">
            <a:avLst/>
          </a:prstGeom>
          <a:noFill/>
        </p:spPr>
        <p:txBody>
          <a:bodyPr wrap="square" rtlCol="0">
            <a:spAutoFit/>
          </a:bodyPr>
          <a:lstStyle/>
          <a:p>
            <a:r>
              <a:rPr lang="fi-FI" dirty="0"/>
              <a:t>0-17-vuotiaiden prosentuaalinen osuus väestöstä väestöennusteen 2040 mukaan on 18%.</a:t>
            </a:r>
          </a:p>
          <a:p>
            <a:endParaRPr lang="fi-FI" dirty="0"/>
          </a:p>
          <a:p>
            <a:r>
              <a:rPr lang="fi-FI" dirty="0"/>
              <a:t>18-64-vuotiaiden prosentuaalinen osuus ennusteen mukaan on 57,1% ja 65 vuotta täyttäneiden 24,9%.</a:t>
            </a:r>
          </a:p>
        </p:txBody>
      </p:sp>
    </p:spTree>
    <p:extLst>
      <p:ext uri="{BB962C8B-B14F-4D97-AF65-F5344CB8AC3E}">
        <p14:creationId xmlns:p14="http://schemas.microsoft.com/office/powerpoint/2010/main" val="3848010885"/>
      </p:ext>
    </p:extLst>
  </p:cSld>
  <p:clrMapOvr>
    <a:masterClrMapping/>
  </p:clrMapOvr>
  <mc:AlternateContent xmlns:mc="http://schemas.openxmlformats.org/markup-compatibility/2006" xmlns:p14="http://schemas.microsoft.com/office/powerpoint/2010/main">
    <mc:Choice Requires="p14">
      <p:transition spd="slow" p14:dur="2000" advTm="7713"/>
    </mc:Choice>
    <mc:Fallback xmlns="">
      <p:transition spd="slow" advTm="771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kuvakaappaus, graafinen suunnittelu, Grafiikka, muotoilu&#10;&#10;Kuvaus luotu automaattisesti">
            <a:extLst>
              <a:ext uri="{FF2B5EF4-FFF2-40B4-BE49-F238E27FC236}">
                <a16:creationId xmlns:a16="http://schemas.microsoft.com/office/drawing/2014/main" id="{0663123D-885F-CEE2-456C-E0A185499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1C75149-009B-4A49-8494-A2A65DD67EB4}"/>
              </a:ext>
            </a:extLst>
          </p:cNvPr>
          <p:cNvSpPr>
            <a:spLocks noGrp="1"/>
          </p:cNvSpPr>
          <p:nvPr>
            <p:ph type="title"/>
          </p:nvPr>
        </p:nvSpPr>
        <p:spPr>
          <a:xfrm>
            <a:off x="570781" y="106491"/>
            <a:ext cx="8810963" cy="706305"/>
          </a:xfrm>
        </p:spPr>
        <p:txBody>
          <a:bodyPr>
            <a:normAutofit/>
          </a:bodyPr>
          <a:lstStyle/>
          <a:p>
            <a:r>
              <a:rPr lang="fi-FI" sz="3600" dirty="0"/>
              <a:t>Elinolot</a:t>
            </a:r>
          </a:p>
        </p:txBody>
      </p:sp>
      <p:sp>
        <p:nvSpPr>
          <p:cNvPr id="3" name="Tekstiruutu 2">
            <a:extLst>
              <a:ext uri="{FF2B5EF4-FFF2-40B4-BE49-F238E27FC236}">
                <a16:creationId xmlns:a16="http://schemas.microsoft.com/office/drawing/2014/main" id="{2C1B924A-26C7-B4BD-8470-039B674EF404}"/>
              </a:ext>
            </a:extLst>
          </p:cNvPr>
          <p:cNvSpPr txBox="1"/>
          <p:nvPr/>
        </p:nvSpPr>
        <p:spPr>
          <a:xfrm>
            <a:off x="570781" y="593583"/>
            <a:ext cx="3610540" cy="369332"/>
          </a:xfrm>
          <a:prstGeom prst="rect">
            <a:avLst/>
          </a:prstGeom>
          <a:noFill/>
        </p:spPr>
        <p:txBody>
          <a:bodyPr wrap="none" rtlCol="0">
            <a:spAutoFit/>
          </a:bodyPr>
          <a:lstStyle/>
          <a:p>
            <a:r>
              <a:rPr lang="fi-FI" dirty="0"/>
              <a:t>Ikäryhmittäinen väestöennuste 2040</a:t>
            </a:r>
          </a:p>
        </p:txBody>
      </p:sp>
      <p:sp>
        <p:nvSpPr>
          <p:cNvPr id="7" name="Vuokaaviosymboli: Liitin 6">
            <a:extLst>
              <a:ext uri="{FF2B5EF4-FFF2-40B4-BE49-F238E27FC236}">
                <a16:creationId xmlns:a16="http://schemas.microsoft.com/office/drawing/2014/main" id="{3DA43223-2540-C464-5CF5-06F1755D7396}"/>
              </a:ext>
            </a:extLst>
          </p:cNvPr>
          <p:cNvSpPr/>
          <p:nvPr/>
        </p:nvSpPr>
        <p:spPr>
          <a:xfrm>
            <a:off x="8227718" y="213483"/>
            <a:ext cx="2308052" cy="2061509"/>
          </a:xfrm>
          <a:prstGeom prst="flowChartConnector">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rPr>
              <a:t>Väestöennuste kuvaa tulevaa</a:t>
            </a:r>
          </a:p>
          <a:p>
            <a:pPr algn="ctr"/>
            <a:r>
              <a:rPr lang="fi-FI" sz="1400" dirty="0">
                <a:solidFill>
                  <a:schemeClr val="tx1"/>
                </a:solidFill>
              </a:rPr>
              <a:t>väestönkehitystä, mikäli viime  vuosien väestökehitys jatkuisi samanlaisena.</a:t>
            </a:r>
          </a:p>
        </p:txBody>
      </p:sp>
      <p:graphicFrame>
        <p:nvGraphicFramePr>
          <p:cNvPr id="8" name="Taulukko 8">
            <a:extLst>
              <a:ext uri="{FF2B5EF4-FFF2-40B4-BE49-F238E27FC236}">
                <a16:creationId xmlns:a16="http://schemas.microsoft.com/office/drawing/2014/main" id="{33E81938-3B14-1EFE-FCC6-B375675C3DA1}"/>
              </a:ext>
            </a:extLst>
          </p:cNvPr>
          <p:cNvGraphicFramePr>
            <a:graphicFrameLocks noGrp="1"/>
          </p:cNvGraphicFramePr>
          <p:nvPr/>
        </p:nvGraphicFramePr>
        <p:xfrm>
          <a:off x="6622390" y="3548144"/>
          <a:ext cx="2889848" cy="2791672"/>
        </p:xfrm>
        <a:graphic>
          <a:graphicData uri="http://schemas.openxmlformats.org/drawingml/2006/table">
            <a:tbl>
              <a:tblPr firstRow="1" bandRow="1">
                <a:tableStyleId>{3B4B98B0-60AC-42C2-AFA5-B58CD77FA1E5}</a:tableStyleId>
              </a:tblPr>
              <a:tblGrid>
                <a:gridCol w="2274372">
                  <a:extLst>
                    <a:ext uri="{9D8B030D-6E8A-4147-A177-3AD203B41FA5}">
                      <a16:colId xmlns:a16="http://schemas.microsoft.com/office/drawing/2014/main" val="3008419390"/>
                    </a:ext>
                  </a:extLst>
                </a:gridCol>
                <a:gridCol w="615476">
                  <a:extLst>
                    <a:ext uri="{9D8B030D-6E8A-4147-A177-3AD203B41FA5}">
                      <a16:colId xmlns:a16="http://schemas.microsoft.com/office/drawing/2014/main" val="606224260"/>
                    </a:ext>
                  </a:extLst>
                </a:gridCol>
              </a:tblGrid>
              <a:tr h="348959">
                <a:tc>
                  <a:txBody>
                    <a:bodyPr/>
                    <a:lstStyle/>
                    <a:p>
                      <a:r>
                        <a:rPr lang="fi-FI" sz="1000" b="0"/>
                        <a:t>0-6 –vuotiaat, % väestöstä</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tc>
                  <a:txBody>
                    <a:bodyPr/>
                    <a:lstStyle/>
                    <a:p>
                      <a:r>
                        <a:rPr lang="fi-FI" sz="1000" b="0" dirty="0"/>
                        <a:t>6,6</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extLst>
                  <a:ext uri="{0D108BD9-81ED-4DB2-BD59-A6C34878D82A}">
                    <a16:rowId xmlns:a16="http://schemas.microsoft.com/office/drawing/2014/main" val="2155343149"/>
                  </a:ext>
                </a:extLst>
              </a:tr>
              <a:tr h="348959">
                <a:tc>
                  <a:txBody>
                    <a:bodyPr/>
                    <a:lstStyle/>
                    <a:p>
                      <a:r>
                        <a:rPr lang="fi-FI" sz="1000" dirty="0"/>
                        <a:t>7 – 12 –vuotta täyttäneet, % väestöstä</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tc>
                  <a:txBody>
                    <a:bodyPr/>
                    <a:lstStyle/>
                    <a:p>
                      <a:r>
                        <a:rPr lang="fi-FI" sz="1000" dirty="0"/>
                        <a:t>6,2</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extLst>
                  <a:ext uri="{0D108BD9-81ED-4DB2-BD59-A6C34878D82A}">
                    <a16:rowId xmlns:a16="http://schemas.microsoft.com/office/drawing/2014/main" val="3422397541"/>
                  </a:ext>
                </a:extLst>
              </a:tr>
              <a:tr h="348959">
                <a:tc>
                  <a:txBody>
                    <a:bodyPr/>
                    <a:lstStyle/>
                    <a:p>
                      <a:r>
                        <a:rPr lang="fi-FI" sz="1000" dirty="0"/>
                        <a:t>13-15 –vuotiaat, % väestöstä</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tc>
                  <a:txBody>
                    <a:bodyPr/>
                    <a:lstStyle/>
                    <a:p>
                      <a:r>
                        <a:rPr lang="fi-FI" sz="1000" dirty="0"/>
                        <a:t>3,2</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extLst>
                  <a:ext uri="{0D108BD9-81ED-4DB2-BD59-A6C34878D82A}">
                    <a16:rowId xmlns:a16="http://schemas.microsoft.com/office/drawing/2014/main" val="1247074225"/>
                  </a:ext>
                </a:extLst>
              </a:tr>
              <a:tr h="348959">
                <a:tc>
                  <a:txBody>
                    <a:bodyPr/>
                    <a:lstStyle/>
                    <a:p>
                      <a:r>
                        <a:rPr lang="fi-FI" sz="1000" dirty="0"/>
                        <a:t>16-18 –vuotiaat, % väestöstä</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tc>
                  <a:txBody>
                    <a:bodyPr/>
                    <a:lstStyle/>
                    <a:p>
                      <a:r>
                        <a:rPr lang="fi-FI" sz="1000" dirty="0"/>
                        <a:t>3</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extLst>
                  <a:ext uri="{0D108BD9-81ED-4DB2-BD59-A6C34878D82A}">
                    <a16:rowId xmlns:a16="http://schemas.microsoft.com/office/drawing/2014/main" val="3589757184"/>
                  </a:ext>
                </a:extLst>
              </a:tr>
              <a:tr h="348959">
                <a:tc>
                  <a:txBody>
                    <a:bodyPr/>
                    <a:lstStyle/>
                    <a:p>
                      <a:r>
                        <a:rPr lang="fi-FI" sz="1000" dirty="0"/>
                        <a:t>19-49-vuotiaat, % väestöstä</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tc>
                  <a:txBody>
                    <a:bodyPr/>
                    <a:lstStyle/>
                    <a:p>
                      <a:r>
                        <a:rPr lang="fi-FI" sz="1000" dirty="0"/>
                        <a:t>35,7</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extLst>
                  <a:ext uri="{0D108BD9-81ED-4DB2-BD59-A6C34878D82A}">
                    <a16:rowId xmlns:a16="http://schemas.microsoft.com/office/drawing/2014/main" val="3476572658"/>
                  </a:ext>
                </a:extLst>
              </a:tr>
              <a:tr h="348959">
                <a:tc>
                  <a:txBody>
                    <a:bodyPr/>
                    <a:lstStyle/>
                    <a:p>
                      <a:r>
                        <a:rPr lang="fi-FI" sz="1000" dirty="0"/>
                        <a:t>50-64-vuotiaat, % väestöstä</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tc>
                  <a:txBody>
                    <a:bodyPr/>
                    <a:lstStyle/>
                    <a:p>
                      <a:r>
                        <a:rPr lang="fi-FI" sz="1000" dirty="0"/>
                        <a:t>20,4</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extLst>
                  <a:ext uri="{0D108BD9-81ED-4DB2-BD59-A6C34878D82A}">
                    <a16:rowId xmlns:a16="http://schemas.microsoft.com/office/drawing/2014/main" val="3680978832"/>
                  </a:ext>
                </a:extLst>
              </a:tr>
              <a:tr h="348959">
                <a:tc>
                  <a:txBody>
                    <a:bodyPr/>
                    <a:lstStyle/>
                    <a:p>
                      <a:r>
                        <a:rPr lang="fi-FI" sz="1000" dirty="0"/>
                        <a:t>Yli 75 vuotiaat, % väestöstä</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tc>
                  <a:txBody>
                    <a:bodyPr/>
                    <a:lstStyle/>
                    <a:p>
                      <a:r>
                        <a:rPr lang="fi-FI" sz="1000" dirty="0"/>
                        <a:t>14</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extLst>
                  <a:ext uri="{0D108BD9-81ED-4DB2-BD59-A6C34878D82A}">
                    <a16:rowId xmlns:a16="http://schemas.microsoft.com/office/drawing/2014/main" val="3203500675"/>
                  </a:ext>
                </a:extLst>
              </a:tr>
              <a:tr h="348959">
                <a:tc>
                  <a:txBody>
                    <a:bodyPr/>
                    <a:lstStyle/>
                    <a:p>
                      <a:r>
                        <a:rPr lang="fi-FI" sz="1000" dirty="0"/>
                        <a:t>Väestöennuste 2040</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tc>
                  <a:txBody>
                    <a:bodyPr/>
                    <a:lstStyle/>
                    <a:p>
                      <a:r>
                        <a:rPr lang="fi-FI" sz="1000" dirty="0"/>
                        <a:t>4675</a:t>
                      </a:r>
                    </a:p>
                  </a:txBody>
                  <a:tcPr>
                    <a:gradFill flip="none" rotWithShape="1">
                      <a:gsLst>
                        <a:gs pos="0">
                          <a:srgbClr val="009036">
                            <a:tint val="66000"/>
                            <a:satMod val="160000"/>
                          </a:srgbClr>
                        </a:gs>
                        <a:gs pos="50000">
                          <a:srgbClr val="009036">
                            <a:tint val="44500"/>
                            <a:satMod val="160000"/>
                          </a:srgbClr>
                        </a:gs>
                        <a:gs pos="100000">
                          <a:srgbClr val="009036">
                            <a:tint val="23500"/>
                            <a:satMod val="160000"/>
                          </a:srgbClr>
                        </a:gs>
                      </a:gsLst>
                      <a:lin ang="2700000" scaled="1"/>
                      <a:tileRect/>
                    </a:gradFill>
                  </a:tcPr>
                </a:tc>
                <a:extLst>
                  <a:ext uri="{0D108BD9-81ED-4DB2-BD59-A6C34878D82A}">
                    <a16:rowId xmlns:a16="http://schemas.microsoft.com/office/drawing/2014/main" val="1332976555"/>
                  </a:ext>
                </a:extLst>
              </a:tr>
            </a:tbl>
          </a:graphicData>
        </a:graphic>
      </p:graphicFrame>
      <p:sp>
        <p:nvSpPr>
          <p:cNvPr id="9" name="Tekstiruutu 8">
            <a:extLst>
              <a:ext uri="{FF2B5EF4-FFF2-40B4-BE49-F238E27FC236}">
                <a16:creationId xmlns:a16="http://schemas.microsoft.com/office/drawing/2014/main" id="{DF657E1C-D2A8-8698-69AF-7B65CD51B355}"/>
              </a:ext>
            </a:extLst>
          </p:cNvPr>
          <p:cNvSpPr txBox="1"/>
          <p:nvPr/>
        </p:nvSpPr>
        <p:spPr>
          <a:xfrm>
            <a:off x="6953733" y="2588996"/>
            <a:ext cx="2227161" cy="783193"/>
          </a:xfrm>
          <a:prstGeom prst="roundRect">
            <a:avLst/>
          </a:prstGeom>
          <a:ln w="38100">
            <a:solidFill>
              <a:srgbClr val="00903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fi-FI" sz="1000" dirty="0"/>
              <a:t>Suurimmat väestöryhmät ennusteen mukaan tulisivat olemaan 19-49 –vuotiaat. Toiseksi suurin väestöryhmä tulisi olemaan 50-64 vuotiaat. </a:t>
            </a:r>
          </a:p>
        </p:txBody>
      </p:sp>
      <p:sp>
        <p:nvSpPr>
          <p:cNvPr id="4" name="Tekstiruutu 3">
            <a:extLst>
              <a:ext uri="{FF2B5EF4-FFF2-40B4-BE49-F238E27FC236}">
                <a16:creationId xmlns:a16="http://schemas.microsoft.com/office/drawing/2014/main" id="{2B235D86-9345-CF33-4C9D-83A83957FEF0}"/>
              </a:ext>
            </a:extLst>
          </p:cNvPr>
          <p:cNvSpPr txBox="1"/>
          <p:nvPr/>
        </p:nvSpPr>
        <p:spPr>
          <a:xfrm>
            <a:off x="554604" y="6414536"/>
            <a:ext cx="8345065" cy="215444"/>
          </a:xfrm>
          <a:prstGeom prst="rect">
            <a:avLst/>
          </a:prstGeom>
          <a:noFill/>
        </p:spPr>
        <p:txBody>
          <a:bodyPr wrap="square" rtlCol="0">
            <a:spAutoFit/>
          </a:bodyPr>
          <a:lstStyle/>
          <a:p>
            <a:r>
              <a:rPr lang="fi-FI" sz="800" dirty="0"/>
              <a:t>Lähde. </a:t>
            </a:r>
            <a:r>
              <a:rPr lang="fi-FI" sz="800" dirty="0" err="1"/>
              <a:t>StatFin</a:t>
            </a:r>
            <a:r>
              <a:rPr lang="fi-FI" sz="800" dirty="0"/>
              <a:t>. 2024. Väestöennuste 2040. Väestö 31.12. (ennuste 2024)</a:t>
            </a:r>
          </a:p>
        </p:txBody>
      </p:sp>
      <p:pic>
        <p:nvPicPr>
          <p:cNvPr id="11" name="Kuva 10">
            <a:extLst>
              <a:ext uri="{FF2B5EF4-FFF2-40B4-BE49-F238E27FC236}">
                <a16:creationId xmlns:a16="http://schemas.microsoft.com/office/drawing/2014/main" id="{52DB40DA-91AE-1F0D-0EE3-60D50E41DD4A}"/>
              </a:ext>
            </a:extLst>
          </p:cNvPr>
          <p:cNvPicPr>
            <a:picLocks noChangeAspect="1"/>
          </p:cNvPicPr>
          <p:nvPr/>
        </p:nvPicPr>
        <p:blipFill>
          <a:blip r:embed="rId3"/>
          <a:stretch>
            <a:fillRect/>
          </a:stretch>
        </p:blipFill>
        <p:spPr>
          <a:xfrm>
            <a:off x="604065" y="1113034"/>
            <a:ext cx="5694923" cy="5301502"/>
          </a:xfrm>
          <a:prstGeom prst="rect">
            <a:avLst/>
          </a:prstGeom>
        </p:spPr>
      </p:pic>
    </p:spTree>
    <p:extLst>
      <p:ext uri="{BB962C8B-B14F-4D97-AF65-F5344CB8AC3E}">
        <p14:creationId xmlns:p14="http://schemas.microsoft.com/office/powerpoint/2010/main" val="75836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kuvakaappaus, graafinen suunnittelu, Grafiikka, muotoilu&#10;&#10;Kuvaus luotu automaattisesti">
            <a:extLst>
              <a:ext uri="{FF2B5EF4-FFF2-40B4-BE49-F238E27FC236}">
                <a16:creationId xmlns:a16="http://schemas.microsoft.com/office/drawing/2014/main" id="{C8287235-5A93-BB25-6EE9-BDD8B9C9F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iruutu 2">
            <a:extLst>
              <a:ext uri="{FF2B5EF4-FFF2-40B4-BE49-F238E27FC236}">
                <a16:creationId xmlns:a16="http://schemas.microsoft.com/office/drawing/2014/main" id="{89AF4BEF-760E-3138-2A4B-14D35F49096D}"/>
              </a:ext>
            </a:extLst>
          </p:cNvPr>
          <p:cNvSpPr txBox="1"/>
          <p:nvPr/>
        </p:nvSpPr>
        <p:spPr>
          <a:xfrm>
            <a:off x="563106" y="1048392"/>
            <a:ext cx="11220577" cy="923330"/>
          </a:xfrm>
          <a:prstGeom prst="rect">
            <a:avLst/>
          </a:prstGeom>
          <a:noFill/>
        </p:spPr>
        <p:txBody>
          <a:bodyPr wrap="square" rtlCol="0">
            <a:spAutoFit/>
          </a:bodyPr>
          <a:lstStyle/>
          <a:p>
            <a:r>
              <a:rPr lang="fi-FI" i="0" dirty="0">
                <a:solidFill>
                  <a:srgbClr val="000000"/>
                </a:solidFill>
                <a:effectLst/>
                <a:latin typeface="Source Sans Pro" panose="020B0503030403020204" pitchFamily="34" charset="0"/>
              </a:rPr>
              <a:t>SYRJÄYTYMISRISKISSÄ (EI TYÖSSÄ, EI OPISKELE, EI OLE VARUSMIESPALVELUSSA) OLEVAT 18 - 24-VUOTIAAT, % VASTAAVAN IKÄISISTÄ</a:t>
            </a:r>
          </a:p>
          <a:p>
            <a:endParaRPr lang="fi-FI" dirty="0"/>
          </a:p>
        </p:txBody>
      </p:sp>
      <p:sp>
        <p:nvSpPr>
          <p:cNvPr id="2" name="Otsikko 1">
            <a:extLst>
              <a:ext uri="{FF2B5EF4-FFF2-40B4-BE49-F238E27FC236}">
                <a16:creationId xmlns:a16="http://schemas.microsoft.com/office/drawing/2014/main" id="{9401F260-319B-177E-D227-3065B439576A}"/>
              </a:ext>
            </a:extLst>
          </p:cNvPr>
          <p:cNvSpPr>
            <a:spLocks noGrp="1"/>
          </p:cNvSpPr>
          <p:nvPr>
            <p:ph type="title"/>
          </p:nvPr>
        </p:nvSpPr>
        <p:spPr>
          <a:xfrm>
            <a:off x="658515" y="357713"/>
            <a:ext cx="10515600" cy="817130"/>
          </a:xfrm>
        </p:spPr>
        <p:txBody>
          <a:bodyPr/>
          <a:lstStyle/>
          <a:p>
            <a:r>
              <a:rPr lang="fi-FI" dirty="0"/>
              <a:t>Elinolot</a:t>
            </a:r>
          </a:p>
        </p:txBody>
      </p:sp>
      <p:sp>
        <p:nvSpPr>
          <p:cNvPr id="7" name="Tekstiruutu 6">
            <a:extLst>
              <a:ext uri="{FF2B5EF4-FFF2-40B4-BE49-F238E27FC236}">
                <a16:creationId xmlns:a16="http://schemas.microsoft.com/office/drawing/2014/main" id="{5BB94E75-AF9E-ECC1-B824-B1750F4A4E00}"/>
              </a:ext>
            </a:extLst>
          </p:cNvPr>
          <p:cNvSpPr txBox="1"/>
          <p:nvPr/>
        </p:nvSpPr>
        <p:spPr>
          <a:xfrm>
            <a:off x="6773333" y="2121404"/>
            <a:ext cx="5010350" cy="3970318"/>
          </a:xfrm>
          <a:prstGeom prst="rect">
            <a:avLst/>
          </a:prstGeom>
          <a:noFill/>
        </p:spPr>
        <p:txBody>
          <a:bodyPr wrap="square" rtlCol="0">
            <a:spAutoFit/>
          </a:bodyPr>
          <a:lstStyle/>
          <a:p>
            <a:pPr algn="just"/>
            <a:r>
              <a:rPr lang="fi-FI" dirty="0"/>
              <a:t>Syrjäytymisriskissä olevat nuoret ovat henkilöitä, jotka eivät käy työssä, eivät opiskele tai ole varusmiespalvelussa. </a:t>
            </a:r>
          </a:p>
          <a:p>
            <a:pPr algn="just"/>
            <a:endParaRPr lang="fi-FI" dirty="0"/>
          </a:p>
          <a:p>
            <a:pPr algn="just"/>
            <a:r>
              <a:rPr lang="fi-FI" dirty="0" err="1"/>
              <a:t>Kuvatunlainen</a:t>
            </a:r>
            <a:r>
              <a:rPr lang="fi-FI" dirty="0"/>
              <a:t> lyhytaikainenkin tilanne voi lisätä monenlaisia hyvinvointihaasteita, erityisesti mitä nuorempi henkilö on kyseessä. Hyvinvointihaasteita voivat olla esimerkiksi toimeentulotuen varassa eläminen, psyykelääkkeiden käyttö ja jopa rikostuomiot. On kuitenkin hyvä huomioida, että osa nuorista, jotka eivät ole töissä, eivät opiskele tai ole varusmiespalvelussa, voivat esimerkiksi olla perhevapailla, pitää välivuotta tai lukevat pääsykokeisiin.</a:t>
            </a:r>
          </a:p>
        </p:txBody>
      </p:sp>
      <p:pic>
        <p:nvPicPr>
          <p:cNvPr id="10" name="Kuva 9">
            <a:extLst>
              <a:ext uri="{FF2B5EF4-FFF2-40B4-BE49-F238E27FC236}">
                <a16:creationId xmlns:a16="http://schemas.microsoft.com/office/drawing/2014/main" id="{5B25BD36-EDC5-A135-6DA0-D6AD8C6763D2}"/>
              </a:ext>
            </a:extLst>
          </p:cNvPr>
          <p:cNvPicPr>
            <a:picLocks noChangeAspect="1"/>
          </p:cNvPicPr>
          <p:nvPr/>
        </p:nvPicPr>
        <p:blipFill>
          <a:blip r:embed="rId3"/>
          <a:stretch>
            <a:fillRect/>
          </a:stretch>
        </p:blipFill>
        <p:spPr>
          <a:xfrm>
            <a:off x="658515" y="1837858"/>
            <a:ext cx="6114818" cy="4505334"/>
          </a:xfrm>
          <a:prstGeom prst="rect">
            <a:avLst/>
          </a:prstGeom>
        </p:spPr>
      </p:pic>
    </p:spTree>
    <p:extLst>
      <p:ext uri="{BB962C8B-B14F-4D97-AF65-F5344CB8AC3E}">
        <p14:creationId xmlns:p14="http://schemas.microsoft.com/office/powerpoint/2010/main" val="3878531596"/>
      </p:ext>
    </p:extLst>
  </p:cSld>
  <p:clrMapOvr>
    <a:masterClrMapping/>
  </p:clrMapOvr>
  <mc:AlternateContent xmlns:mc="http://schemas.openxmlformats.org/markup-compatibility/2006" xmlns:p14="http://schemas.microsoft.com/office/powerpoint/2010/main">
    <mc:Choice Requires="p14">
      <p:transition spd="slow" p14:dur="2000" advTm="17273"/>
    </mc:Choice>
    <mc:Fallback xmlns="">
      <p:transition spd="slow" advTm="1727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B2078-2EFB-20AB-4A4A-DCB31CAB81F4}"/>
            </a:ext>
          </a:extLst>
        </p:cNvPr>
        <p:cNvGrpSpPr/>
        <p:nvPr/>
      </p:nvGrpSpPr>
      <p:grpSpPr>
        <a:xfrm>
          <a:off x="0" y="0"/>
          <a:ext cx="0" cy="0"/>
          <a:chOff x="0" y="0"/>
          <a:chExt cx="0" cy="0"/>
        </a:xfrm>
      </p:grpSpPr>
      <p:pic>
        <p:nvPicPr>
          <p:cNvPr id="10" name="Kuva 9" descr="Kuva, joka sisältää kohteen kuvakaappaus, graafinen suunnittelu, Grafiikka, muotoilu&#10;&#10;Kuvaus luotu automaattisesti">
            <a:extLst>
              <a:ext uri="{FF2B5EF4-FFF2-40B4-BE49-F238E27FC236}">
                <a16:creationId xmlns:a16="http://schemas.microsoft.com/office/drawing/2014/main" id="{CEC5E3DD-BE58-5843-37D0-9EA05863A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CC4F12FC-CA26-F9D1-1460-78BC9C6AA3B8}"/>
              </a:ext>
            </a:extLst>
          </p:cNvPr>
          <p:cNvSpPr>
            <a:spLocks noGrp="1"/>
          </p:cNvSpPr>
          <p:nvPr>
            <p:ph type="title"/>
          </p:nvPr>
        </p:nvSpPr>
        <p:spPr>
          <a:xfrm>
            <a:off x="419819" y="224837"/>
            <a:ext cx="10515600" cy="734002"/>
          </a:xfrm>
        </p:spPr>
        <p:txBody>
          <a:bodyPr/>
          <a:lstStyle/>
          <a:p>
            <a:r>
              <a:rPr lang="fi-FI" dirty="0"/>
              <a:t>Elinolot</a:t>
            </a:r>
          </a:p>
        </p:txBody>
      </p:sp>
      <p:sp>
        <p:nvSpPr>
          <p:cNvPr id="3" name="Tekstiruutu 2">
            <a:extLst>
              <a:ext uri="{FF2B5EF4-FFF2-40B4-BE49-F238E27FC236}">
                <a16:creationId xmlns:a16="http://schemas.microsoft.com/office/drawing/2014/main" id="{C2ADB7FA-BC18-051B-D08B-7772C82C796C}"/>
              </a:ext>
            </a:extLst>
          </p:cNvPr>
          <p:cNvSpPr txBox="1"/>
          <p:nvPr/>
        </p:nvSpPr>
        <p:spPr>
          <a:xfrm>
            <a:off x="419819" y="892205"/>
            <a:ext cx="3621504" cy="369332"/>
          </a:xfrm>
          <a:prstGeom prst="rect">
            <a:avLst/>
          </a:prstGeom>
          <a:noFill/>
        </p:spPr>
        <p:txBody>
          <a:bodyPr wrap="none" rtlCol="0">
            <a:spAutoFit/>
          </a:bodyPr>
          <a:lstStyle/>
          <a:p>
            <a:r>
              <a:rPr lang="fi-FI" dirty="0">
                <a:solidFill>
                  <a:srgbClr val="000000"/>
                </a:solidFill>
                <a:latin typeface="Source Sans Pro" panose="020B0503030403020204" pitchFamily="34" charset="0"/>
              </a:rPr>
              <a:t>Työkyvyttömyysindeksi, ikävakioitu</a:t>
            </a:r>
            <a:endParaRPr lang="fi-FI" i="0" dirty="0">
              <a:solidFill>
                <a:srgbClr val="000000"/>
              </a:solidFill>
              <a:effectLst/>
              <a:latin typeface="Source Sans Pro" panose="020B0503030403020204" pitchFamily="34" charset="0"/>
            </a:endParaRPr>
          </a:p>
        </p:txBody>
      </p:sp>
      <p:sp>
        <p:nvSpPr>
          <p:cNvPr id="7" name="Tekstiruutu 6">
            <a:extLst>
              <a:ext uri="{FF2B5EF4-FFF2-40B4-BE49-F238E27FC236}">
                <a16:creationId xmlns:a16="http://schemas.microsoft.com/office/drawing/2014/main" id="{9E12AE65-7E4B-3566-BCBD-54A80081DF85}"/>
              </a:ext>
            </a:extLst>
          </p:cNvPr>
          <p:cNvSpPr txBox="1"/>
          <p:nvPr/>
        </p:nvSpPr>
        <p:spPr>
          <a:xfrm>
            <a:off x="6422571" y="2337400"/>
            <a:ext cx="4931229" cy="3323987"/>
          </a:xfrm>
          <a:prstGeom prst="rect">
            <a:avLst/>
          </a:prstGeom>
          <a:noFill/>
        </p:spPr>
        <p:txBody>
          <a:bodyPr wrap="square" rtlCol="0">
            <a:spAutoFit/>
          </a:bodyPr>
          <a:lstStyle/>
          <a:p>
            <a:r>
              <a:rPr lang="fi-FI" sz="1400" dirty="0"/>
              <a:t>Indeksi kuvaa kuntien ja alueiden työikäisen väestön työkyvyttömyyttä suhteessa koko maan tasoon. Indeksissä on otettu huomioon kolme eri ryhmää:</a:t>
            </a:r>
          </a:p>
          <a:p>
            <a:r>
              <a:rPr lang="fi-FI" sz="1400" dirty="0"/>
              <a:t>- Työkyvyttömyyseläkkeen saajat joulukuussa (ETK: Suomen Työeläkkeen saajat-tilasto).</a:t>
            </a:r>
          </a:p>
          <a:p>
            <a:r>
              <a:rPr lang="fi-FI" sz="1400" dirty="0"/>
              <a:t>- Vähintään 3 kuukauden pituisella sairauspäivärahajaksolla olleet vuoden aikana (Kela: Tilasto sairauspäivärahoista).</a:t>
            </a:r>
          </a:p>
          <a:p>
            <a:r>
              <a:rPr lang="fi-FI" sz="1400" dirty="0"/>
              <a:t>-Ammatillisen kuntoutuspäätöksen saaneet vuoden aikana (Kela: Tilasto Kelan kuntoutuksesta).</a:t>
            </a:r>
          </a:p>
          <a:p>
            <a:endParaRPr lang="fi-FI" sz="1400" dirty="0"/>
          </a:p>
          <a:p>
            <a:r>
              <a:rPr lang="fi-FI" sz="1400" dirty="0"/>
              <a:t>Indeksin arvo on sitä suurempi, mitä yleisempää työkyvyttömyys alueella on. Indeksin arvo on koko maassa 100. Aikasarjoja tarkasteltaessa on huomioitava, että kuntien ja alueiden indeksiarvoon vaikuttaa alueen työkyvyttömyyden kehityksen lisäksi koko maan samanaikainen kehitys.</a:t>
            </a:r>
          </a:p>
        </p:txBody>
      </p:sp>
      <p:pic>
        <p:nvPicPr>
          <p:cNvPr id="8" name="Graphic 7" descr="Kättely ääriviiva">
            <a:extLst>
              <a:ext uri="{FF2B5EF4-FFF2-40B4-BE49-F238E27FC236}">
                <a16:creationId xmlns:a16="http://schemas.microsoft.com/office/drawing/2014/main" id="{B59AE6A7-D258-2FE3-A5EB-1D487A5493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6652" y="224837"/>
            <a:ext cx="1412992" cy="1384770"/>
          </a:xfrm>
          <a:prstGeom prst="rect">
            <a:avLst/>
          </a:prstGeom>
        </p:spPr>
      </p:pic>
      <p:pic>
        <p:nvPicPr>
          <p:cNvPr id="12" name="Kuva 11">
            <a:extLst>
              <a:ext uri="{FF2B5EF4-FFF2-40B4-BE49-F238E27FC236}">
                <a16:creationId xmlns:a16="http://schemas.microsoft.com/office/drawing/2014/main" id="{8F7AA89C-D978-5FE5-6744-5573116A282B}"/>
              </a:ext>
            </a:extLst>
          </p:cNvPr>
          <p:cNvPicPr>
            <a:picLocks noChangeAspect="1"/>
          </p:cNvPicPr>
          <p:nvPr/>
        </p:nvPicPr>
        <p:blipFill>
          <a:blip r:embed="rId5"/>
          <a:stretch>
            <a:fillRect/>
          </a:stretch>
        </p:blipFill>
        <p:spPr>
          <a:xfrm>
            <a:off x="419819" y="2281041"/>
            <a:ext cx="5751621" cy="3254757"/>
          </a:xfrm>
          <a:prstGeom prst="rect">
            <a:avLst/>
          </a:prstGeom>
        </p:spPr>
      </p:pic>
    </p:spTree>
    <p:extLst>
      <p:ext uri="{BB962C8B-B14F-4D97-AF65-F5344CB8AC3E}">
        <p14:creationId xmlns:p14="http://schemas.microsoft.com/office/powerpoint/2010/main" val="2840789276"/>
      </p:ext>
    </p:extLst>
  </p:cSld>
  <p:clrMapOvr>
    <a:masterClrMapping/>
  </p:clrMapOvr>
  <mc:AlternateContent xmlns:mc="http://schemas.openxmlformats.org/markup-compatibility/2006" xmlns:p14="http://schemas.microsoft.com/office/powerpoint/2010/main">
    <mc:Choice Requires="p14">
      <p:transition spd="slow" p14:dur="2000" advTm="11750"/>
    </mc:Choice>
    <mc:Fallback xmlns="">
      <p:transition spd="slow" advTm="1175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Kuva, joka sisältää kohteen kuvakaappaus, graafinen suunnittelu, Grafiikka, muotoilu&#10;&#10;Kuvaus luotu automaattisesti">
            <a:extLst>
              <a:ext uri="{FF2B5EF4-FFF2-40B4-BE49-F238E27FC236}">
                <a16:creationId xmlns:a16="http://schemas.microsoft.com/office/drawing/2014/main" id="{CEDF751E-EF7A-5576-14B2-A9F95BD11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2" y="0"/>
            <a:ext cx="12192000" cy="6858000"/>
          </a:xfrm>
          <a:prstGeom prst="rect">
            <a:avLst/>
          </a:prstGeom>
        </p:spPr>
      </p:pic>
      <p:sp>
        <p:nvSpPr>
          <p:cNvPr id="2" name="Otsikko 1">
            <a:extLst>
              <a:ext uri="{FF2B5EF4-FFF2-40B4-BE49-F238E27FC236}">
                <a16:creationId xmlns:a16="http://schemas.microsoft.com/office/drawing/2014/main" id="{64E879E7-FF06-8611-DE88-34560EA1A68E}"/>
              </a:ext>
            </a:extLst>
          </p:cNvPr>
          <p:cNvSpPr>
            <a:spLocks noGrp="1"/>
          </p:cNvSpPr>
          <p:nvPr>
            <p:ph type="title"/>
          </p:nvPr>
        </p:nvSpPr>
        <p:spPr>
          <a:xfrm>
            <a:off x="508000" y="318667"/>
            <a:ext cx="10515600" cy="734002"/>
          </a:xfrm>
        </p:spPr>
        <p:txBody>
          <a:bodyPr/>
          <a:lstStyle/>
          <a:p>
            <a:r>
              <a:rPr lang="fi-FI" dirty="0"/>
              <a:t>Elinolot</a:t>
            </a:r>
          </a:p>
        </p:txBody>
      </p:sp>
      <p:sp>
        <p:nvSpPr>
          <p:cNvPr id="3" name="Tekstiruutu 2">
            <a:extLst>
              <a:ext uri="{FF2B5EF4-FFF2-40B4-BE49-F238E27FC236}">
                <a16:creationId xmlns:a16="http://schemas.microsoft.com/office/drawing/2014/main" id="{528D8854-097D-BCE6-387E-224210778F98}"/>
              </a:ext>
            </a:extLst>
          </p:cNvPr>
          <p:cNvSpPr txBox="1"/>
          <p:nvPr/>
        </p:nvSpPr>
        <p:spPr>
          <a:xfrm>
            <a:off x="436981" y="1099128"/>
            <a:ext cx="7245894" cy="369332"/>
          </a:xfrm>
          <a:prstGeom prst="rect">
            <a:avLst/>
          </a:prstGeom>
          <a:noFill/>
        </p:spPr>
        <p:txBody>
          <a:bodyPr wrap="none" rtlCol="0">
            <a:spAutoFit/>
          </a:bodyPr>
          <a:lstStyle/>
          <a:p>
            <a:r>
              <a:rPr lang="fi-FI">
                <a:solidFill>
                  <a:srgbClr val="000000"/>
                </a:solidFill>
                <a:latin typeface="Source Sans Pro" panose="020B0503030403020204" pitchFamily="34" charset="0"/>
              </a:rPr>
              <a:t>VAIKEASTI </a:t>
            </a:r>
            <a:r>
              <a:rPr lang="fi-FI" i="0">
                <a:solidFill>
                  <a:srgbClr val="000000"/>
                </a:solidFill>
                <a:effectLst/>
                <a:latin typeface="Source Sans Pro" panose="020B0503030403020204" pitchFamily="34" charset="0"/>
              </a:rPr>
              <a:t>TYÖLLISTYVÄT (RAKENNETYÖTTÖMYYS), % 15 - 64-VUOTIAISTA</a:t>
            </a:r>
          </a:p>
        </p:txBody>
      </p:sp>
      <p:sp>
        <p:nvSpPr>
          <p:cNvPr id="7" name="Tekstiruutu 6">
            <a:extLst>
              <a:ext uri="{FF2B5EF4-FFF2-40B4-BE49-F238E27FC236}">
                <a16:creationId xmlns:a16="http://schemas.microsoft.com/office/drawing/2014/main" id="{33CC28FB-C2DE-63B7-143E-A73C8D7CCCB2}"/>
              </a:ext>
            </a:extLst>
          </p:cNvPr>
          <p:cNvSpPr txBox="1"/>
          <p:nvPr/>
        </p:nvSpPr>
        <p:spPr>
          <a:xfrm>
            <a:off x="7349067" y="1679763"/>
            <a:ext cx="4004733" cy="4278094"/>
          </a:xfrm>
          <a:prstGeom prst="rect">
            <a:avLst/>
          </a:prstGeom>
          <a:noFill/>
        </p:spPr>
        <p:txBody>
          <a:bodyPr wrap="square" rtlCol="0">
            <a:spAutoFit/>
          </a:bodyPr>
          <a:lstStyle/>
          <a:p>
            <a:pPr algn="just"/>
            <a:r>
              <a:rPr lang="fi-FI" b="0" i="0" dirty="0">
                <a:solidFill>
                  <a:srgbClr val="303030"/>
                </a:solidFill>
                <a:effectLst/>
                <a:latin typeface="Source Sans Pro" panose="020B0503030403020204" pitchFamily="34" charset="0"/>
              </a:rPr>
              <a:t>Nousiaisissa väestön työllisyystilanne on erinomainen. Vain hyvin harva lukeutuu vaikeasti työllistyneisiin. Erot naisten ja miesten välillä ovat hyvin pieniä. </a:t>
            </a:r>
          </a:p>
          <a:p>
            <a:pPr algn="just"/>
            <a:endParaRPr lang="fi-FI" sz="1400" b="0" i="0" dirty="0">
              <a:solidFill>
                <a:srgbClr val="303030"/>
              </a:solidFill>
              <a:effectLst/>
              <a:latin typeface="Source Sans Pro" panose="020B0503030403020204" pitchFamily="34" charset="0"/>
            </a:endParaRPr>
          </a:p>
          <a:p>
            <a:pPr algn="just"/>
            <a:r>
              <a:rPr lang="fi-FI" sz="1400" b="0" i="0" dirty="0">
                <a:solidFill>
                  <a:srgbClr val="303030"/>
                </a:solidFill>
                <a:effectLst/>
                <a:latin typeface="Source Sans Pro" panose="020B0503030403020204" pitchFamily="34" charset="0"/>
              </a:rPr>
              <a:t>Vaikeasti työllistyvillä tarkoitetaan henkilöitä, joiden on vaikeuksia työllistyä avoimilla työmarkkinoilla esimerkiksi ikänsä, vajaakuntoisuutensa, terveydellisten tai psykososiaalisten ongelmien vuoksi. Muita syitä voivat olla muun muassa elinkeinorakenteen muutos, työelämän vaativuus tai ammattiosaamisen ja työpaikkojen tarpeen kohtaamattomuus. Kyseisten henkilöiden perustoimeentulon kattaa kunta ja valtio yhdessä ensimmäiset 500 päivää. Kunnalla on myös vastuu henkilöiden aktivoinnista.</a:t>
            </a:r>
          </a:p>
        </p:txBody>
      </p:sp>
      <p:pic>
        <p:nvPicPr>
          <p:cNvPr id="8" name="Graphic 7" descr="Kättely ääriviiva">
            <a:extLst>
              <a:ext uri="{FF2B5EF4-FFF2-40B4-BE49-F238E27FC236}">
                <a16:creationId xmlns:a16="http://schemas.microsoft.com/office/drawing/2014/main" id="{6B13FC50-E10D-B810-976D-3F6B2C2EC8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6652" y="224837"/>
            <a:ext cx="1412992" cy="1384770"/>
          </a:xfrm>
          <a:prstGeom prst="rect">
            <a:avLst/>
          </a:prstGeom>
        </p:spPr>
      </p:pic>
      <p:pic>
        <p:nvPicPr>
          <p:cNvPr id="11" name="Kuva 10">
            <a:extLst>
              <a:ext uri="{FF2B5EF4-FFF2-40B4-BE49-F238E27FC236}">
                <a16:creationId xmlns:a16="http://schemas.microsoft.com/office/drawing/2014/main" id="{36E3EE46-0642-D869-928A-28E6DE748F50}"/>
              </a:ext>
            </a:extLst>
          </p:cNvPr>
          <p:cNvPicPr>
            <a:picLocks noChangeAspect="1"/>
          </p:cNvPicPr>
          <p:nvPr/>
        </p:nvPicPr>
        <p:blipFill>
          <a:blip r:embed="rId5"/>
          <a:stretch>
            <a:fillRect/>
          </a:stretch>
        </p:blipFill>
        <p:spPr>
          <a:xfrm>
            <a:off x="508000" y="1623412"/>
            <a:ext cx="6474513" cy="4663844"/>
          </a:xfrm>
          <a:prstGeom prst="rect">
            <a:avLst/>
          </a:prstGeom>
        </p:spPr>
      </p:pic>
    </p:spTree>
    <p:extLst>
      <p:ext uri="{BB962C8B-B14F-4D97-AF65-F5344CB8AC3E}">
        <p14:creationId xmlns:p14="http://schemas.microsoft.com/office/powerpoint/2010/main" val="4044440210"/>
      </p:ext>
    </p:extLst>
  </p:cSld>
  <p:clrMapOvr>
    <a:masterClrMapping/>
  </p:clrMapOvr>
  <mc:AlternateContent xmlns:mc="http://schemas.openxmlformats.org/markup-compatibility/2006" xmlns:p14="http://schemas.microsoft.com/office/powerpoint/2010/main">
    <mc:Choice Requires="p14">
      <p:transition spd="slow" p14:dur="2000" advTm="11750"/>
    </mc:Choice>
    <mc:Fallback xmlns="">
      <p:transition spd="slow" advTm="117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26A7B8-2923-DD7F-7F07-31246F108978}"/>
              </a:ext>
            </a:extLst>
          </p:cNvPr>
          <p:cNvSpPr>
            <a:spLocks noGrp="1"/>
          </p:cNvSpPr>
          <p:nvPr>
            <p:ph type="title"/>
          </p:nvPr>
        </p:nvSpPr>
        <p:spPr>
          <a:xfrm>
            <a:off x="367146" y="216557"/>
            <a:ext cx="10515600" cy="835602"/>
          </a:xfrm>
        </p:spPr>
        <p:txBody>
          <a:bodyPr/>
          <a:lstStyle/>
          <a:p>
            <a:r>
              <a:rPr lang="fi-FI"/>
              <a:t>Elinolot</a:t>
            </a:r>
          </a:p>
        </p:txBody>
      </p:sp>
      <p:sp>
        <p:nvSpPr>
          <p:cNvPr id="4" name="Tekstiruutu 3">
            <a:extLst>
              <a:ext uri="{FF2B5EF4-FFF2-40B4-BE49-F238E27FC236}">
                <a16:creationId xmlns:a16="http://schemas.microsoft.com/office/drawing/2014/main" id="{4528EDB5-4F6F-E5E9-A794-79EAEFCF4CB2}"/>
              </a:ext>
            </a:extLst>
          </p:cNvPr>
          <p:cNvSpPr txBox="1"/>
          <p:nvPr/>
        </p:nvSpPr>
        <p:spPr>
          <a:xfrm>
            <a:off x="425818" y="1064530"/>
            <a:ext cx="11008157" cy="1538883"/>
          </a:xfrm>
          <a:prstGeom prst="rect">
            <a:avLst/>
          </a:prstGeom>
          <a:noFill/>
        </p:spPr>
        <p:txBody>
          <a:bodyPr wrap="square" rtlCol="0">
            <a:spAutoFit/>
          </a:bodyPr>
          <a:lstStyle/>
          <a:p>
            <a:r>
              <a:rPr lang="fi-FI" sz="2000"/>
              <a:t>Yli kolmasosa 75 –vuotta täyttäneistä asuvat yksin. Vain pieni osa 75 –vuotta täyttäneistä henkilöistä hoidetaan omaishoidon tuen avulla kotioloissa.</a:t>
            </a:r>
          </a:p>
          <a:p>
            <a:endParaRPr lang="fi-FI"/>
          </a:p>
          <a:p>
            <a:r>
              <a:rPr lang="fi-FI"/>
              <a:t>Omaishoidon tuella tarkoitetaan omaisen tai muulle hoidettavalle henkilön läheiselle maksettavaa korvausta vammaisen, sairaan tai ikääntyneen omaisensa hoidosta kotioloissa.</a:t>
            </a:r>
          </a:p>
        </p:txBody>
      </p:sp>
      <p:pic>
        <p:nvPicPr>
          <p:cNvPr id="13" name="Graphic 12" descr="Hämmentynyt henkilö tasaisella täytöllä">
            <a:extLst>
              <a:ext uri="{FF2B5EF4-FFF2-40B4-BE49-F238E27FC236}">
                <a16:creationId xmlns:a16="http://schemas.microsoft.com/office/drawing/2014/main" id="{3E09F511-B7BC-AC41-6ABD-EB256239F0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9304" y="4465447"/>
            <a:ext cx="1017881" cy="967165"/>
          </a:xfrm>
          <a:prstGeom prst="rect">
            <a:avLst/>
          </a:prstGeom>
        </p:spPr>
      </p:pic>
      <p:pic>
        <p:nvPicPr>
          <p:cNvPr id="15" name="Graphic 14" descr="Ryhmä ääriviiva">
            <a:extLst>
              <a:ext uri="{FF2B5EF4-FFF2-40B4-BE49-F238E27FC236}">
                <a16:creationId xmlns:a16="http://schemas.microsoft.com/office/drawing/2014/main" id="{5478993F-0E6B-9D93-BCC1-7025E2DEF3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05097" y="3012590"/>
            <a:ext cx="1384770" cy="1375362"/>
          </a:xfrm>
          <a:prstGeom prst="rect">
            <a:avLst/>
          </a:prstGeom>
        </p:spPr>
      </p:pic>
      <p:pic>
        <p:nvPicPr>
          <p:cNvPr id="19" name="Kuva 18">
            <a:extLst>
              <a:ext uri="{FF2B5EF4-FFF2-40B4-BE49-F238E27FC236}">
                <a16:creationId xmlns:a16="http://schemas.microsoft.com/office/drawing/2014/main" id="{11255220-307D-84EC-0495-384AFAC2B6C0}"/>
              </a:ext>
            </a:extLst>
          </p:cNvPr>
          <p:cNvPicPr>
            <a:picLocks noChangeAspect="1"/>
          </p:cNvPicPr>
          <p:nvPr/>
        </p:nvPicPr>
        <p:blipFill>
          <a:blip r:embed="rId6"/>
          <a:stretch>
            <a:fillRect/>
          </a:stretch>
        </p:blipFill>
        <p:spPr>
          <a:xfrm>
            <a:off x="635371" y="2615784"/>
            <a:ext cx="9081228" cy="3390719"/>
          </a:xfrm>
          <a:prstGeom prst="rect">
            <a:avLst/>
          </a:prstGeom>
        </p:spPr>
      </p:pic>
      <p:pic>
        <p:nvPicPr>
          <p:cNvPr id="20" name="Kuva 19" descr="Kuva, joka sisältää kohteen kuvakaappaus, graafinen suunnittelu, Grafiikka, muotoilu&#10;&#10;Kuvaus luotu automaattisesti">
            <a:extLst>
              <a:ext uri="{FF2B5EF4-FFF2-40B4-BE49-F238E27FC236}">
                <a16:creationId xmlns:a16="http://schemas.microsoft.com/office/drawing/2014/main" id="{0DFD9704-E60C-14C0-6ABB-A1E27BD132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3809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605DE-F92F-381A-9102-F59D28FE9571}"/>
            </a:ext>
          </a:extLst>
        </p:cNvPr>
        <p:cNvGrpSpPr/>
        <p:nvPr/>
      </p:nvGrpSpPr>
      <p:grpSpPr>
        <a:xfrm>
          <a:off x="0" y="0"/>
          <a:ext cx="0" cy="0"/>
          <a:chOff x="0" y="0"/>
          <a:chExt cx="0" cy="0"/>
        </a:xfrm>
      </p:grpSpPr>
      <p:pic>
        <p:nvPicPr>
          <p:cNvPr id="10" name="Kuva 9" descr="Kuva, joka sisältää kohteen kuvakaappaus, graafinen suunnittelu, Grafiikka, muotoilu&#10;&#10;Kuvaus luotu automaattisesti">
            <a:extLst>
              <a:ext uri="{FF2B5EF4-FFF2-40B4-BE49-F238E27FC236}">
                <a16:creationId xmlns:a16="http://schemas.microsoft.com/office/drawing/2014/main" id="{9DA068E3-3C8C-8D79-6124-BCCE4707A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92000" cy="6858000"/>
          </a:xfrm>
          <a:prstGeom prst="rect">
            <a:avLst/>
          </a:prstGeom>
        </p:spPr>
      </p:pic>
      <p:sp>
        <p:nvSpPr>
          <p:cNvPr id="2" name="Otsikko 1">
            <a:extLst>
              <a:ext uri="{FF2B5EF4-FFF2-40B4-BE49-F238E27FC236}">
                <a16:creationId xmlns:a16="http://schemas.microsoft.com/office/drawing/2014/main" id="{B3B59FD7-ADAD-4A58-A9D2-41E9266A7858}"/>
              </a:ext>
            </a:extLst>
          </p:cNvPr>
          <p:cNvSpPr>
            <a:spLocks noGrp="1"/>
          </p:cNvSpPr>
          <p:nvPr>
            <p:ph type="title"/>
          </p:nvPr>
        </p:nvSpPr>
        <p:spPr>
          <a:xfrm>
            <a:off x="369401" y="226612"/>
            <a:ext cx="10153125" cy="851074"/>
          </a:xfrm>
        </p:spPr>
        <p:txBody>
          <a:bodyPr anchor="ctr">
            <a:normAutofit fontScale="90000"/>
          </a:bodyPr>
          <a:lstStyle/>
          <a:p>
            <a:r>
              <a:rPr lang="fi-FI" sz="4800" dirty="0"/>
              <a:t>Elintavat ja riskitekijät</a:t>
            </a:r>
            <a:br>
              <a:rPr lang="fi-FI" sz="4800" dirty="0"/>
            </a:br>
            <a:r>
              <a:rPr lang="fi-FI" sz="2000" dirty="0"/>
              <a:t>Terveyttä edistäviä elintapoja -summaindikaattori, % 4. ja 5. luokan, ja 8. ja 9. luokan oppilaista</a:t>
            </a:r>
            <a:endParaRPr lang="fi-FI" sz="2000" i="1" dirty="0"/>
          </a:p>
        </p:txBody>
      </p:sp>
      <p:sp>
        <p:nvSpPr>
          <p:cNvPr id="4" name="Tekstiruutu 3">
            <a:extLst>
              <a:ext uri="{FF2B5EF4-FFF2-40B4-BE49-F238E27FC236}">
                <a16:creationId xmlns:a16="http://schemas.microsoft.com/office/drawing/2014/main" id="{C04ECACF-757A-25C7-3AA6-E7B9D825169B}"/>
              </a:ext>
            </a:extLst>
          </p:cNvPr>
          <p:cNvSpPr txBox="1"/>
          <p:nvPr/>
        </p:nvSpPr>
        <p:spPr>
          <a:xfrm>
            <a:off x="6596742" y="1304298"/>
            <a:ext cx="4773930" cy="4801314"/>
          </a:xfrm>
          <a:prstGeom prst="rect">
            <a:avLst/>
          </a:prstGeom>
          <a:noFill/>
        </p:spPr>
        <p:txBody>
          <a:bodyPr wrap="square" rtlCol="0">
            <a:spAutoFit/>
          </a:bodyPr>
          <a:lstStyle/>
          <a:p>
            <a:r>
              <a:rPr lang="fi-FI" dirty="0"/>
              <a:t>Indikaattori ilmaisee niiden peruskoulun 4.- ja 5.-luokkalaisten osuuden prosentteina, joilla on kolme seuraavista elintavoista: syö aamupalaa joka arkiaamu, liikkuu vähintään tunnin päivässä, nukkuu mielestään tarpeeksi.</a:t>
            </a:r>
          </a:p>
          <a:p>
            <a:endParaRPr lang="fi-FI" dirty="0"/>
          </a:p>
          <a:p>
            <a:r>
              <a:rPr lang="fi-FI" dirty="0"/>
              <a:t>Sekä 4. ja 5. luokan että 8. ja 9. luokan oppilaiden terveyttä edistävien elintapojen noudattaneiden määrä on laskenut.</a:t>
            </a:r>
          </a:p>
          <a:p>
            <a:endParaRPr lang="fi-FI" dirty="0"/>
          </a:p>
          <a:p>
            <a:r>
              <a:rPr lang="fi-FI" dirty="0"/>
              <a:t>4. Ja 5. luokkalaisista vajaa kolmannes noudattaa terveellisiä elintapoja ja alueellisessa vertailussa Nousiaisissa useampi noudattaa terveellisiä elintapoja moneen muuhun kuntaan verrattuna. 8. ja 9. luokkalaisista Nousiaisissa noudatetaan terveellisiä elintapoja vähiten alueellisessa vertailussa.</a:t>
            </a:r>
          </a:p>
        </p:txBody>
      </p:sp>
      <p:pic>
        <p:nvPicPr>
          <p:cNvPr id="7" name="Kuva 6">
            <a:extLst>
              <a:ext uri="{FF2B5EF4-FFF2-40B4-BE49-F238E27FC236}">
                <a16:creationId xmlns:a16="http://schemas.microsoft.com/office/drawing/2014/main" id="{93053398-5F4D-B415-20D6-2170EE452D08}"/>
              </a:ext>
            </a:extLst>
          </p:cNvPr>
          <p:cNvPicPr>
            <a:picLocks noChangeAspect="1"/>
          </p:cNvPicPr>
          <p:nvPr/>
        </p:nvPicPr>
        <p:blipFill>
          <a:blip r:embed="rId3"/>
          <a:stretch>
            <a:fillRect/>
          </a:stretch>
        </p:blipFill>
        <p:spPr>
          <a:xfrm>
            <a:off x="478258" y="1218631"/>
            <a:ext cx="5920925" cy="5412757"/>
          </a:xfrm>
          <a:prstGeom prst="rect">
            <a:avLst/>
          </a:prstGeom>
        </p:spPr>
      </p:pic>
    </p:spTree>
    <p:extLst>
      <p:ext uri="{BB962C8B-B14F-4D97-AF65-F5344CB8AC3E}">
        <p14:creationId xmlns:p14="http://schemas.microsoft.com/office/powerpoint/2010/main" val="310035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kuvakaappaus, graafinen suunnittelu, Grafiikka, muotoilu&#10;&#10;Kuvaus luotu automaattisesti">
            <a:extLst>
              <a:ext uri="{FF2B5EF4-FFF2-40B4-BE49-F238E27FC236}">
                <a16:creationId xmlns:a16="http://schemas.microsoft.com/office/drawing/2014/main" id="{250B74E6-246A-45EB-30CF-4DE45DE02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92000" cy="6877881"/>
          </a:xfrm>
          <a:prstGeom prst="rect">
            <a:avLst/>
          </a:prstGeom>
        </p:spPr>
      </p:pic>
      <p:sp>
        <p:nvSpPr>
          <p:cNvPr id="4" name="Otsikko 3">
            <a:extLst>
              <a:ext uri="{FF2B5EF4-FFF2-40B4-BE49-F238E27FC236}">
                <a16:creationId xmlns:a16="http://schemas.microsoft.com/office/drawing/2014/main" id="{2E4194A3-BF1D-0CF2-8FC3-9947B5BB445F}"/>
              </a:ext>
            </a:extLst>
          </p:cNvPr>
          <p:cNvSpPr>
            <a:spLocks noGrp="1"/>
          </p:cNvSpPr>
          <p:nvPr>
            <p:ph type="title"/>
          </p:nvPr>
        </p:nvSpPr>
        <p:spPr>
          <a:xfrm>
            <a:off x="216408" y="228599"/>
            <a:ext cx="11245342" cy="659003"/>
          </a:xfrm>
        </p:spPr>
        <p:txBody>
          <a:bodyPr>
            <a:normAutofit/>
          </a:bodyPr>
          <a:lstStyle/>
          <a:p>
            <a:r>
              <a:rPr lang="fi-FI" sz="2800" dirty="0"/>
              <a:t>Hyvinvoinnin ja terveydenedistämistyö Nousiaisissa vuonna 2025 tiiviisti</a:t>
            </a:r>
          </a:p>
        </p:txBody>
      </p:sp>
      <p:sp>
        <p:nvSpPr>
          <p:cNvPr id="3" name="Sisällön paikkamerkki 2">
            <a:extLst>
              <a:ext uri="{FF2B5EF4-FFF2-40B4-BE49-F238E27FC236}">
                <a16:creationId xmlns:a16="http://schemas.microsoft.com/office/drawing/2014/main" id="{E8925FD1-B661-20C3-65A7-ABDDB8CA056B}"/>
              </a:ext>
            </a:extLst>
          </p:cNvPr>
          <p:cNvSpPr>
            <a:spLocks noGrp="1"/>
          </p:cNvSpPr>
          <p:nvPr>
            <p:ph sz="half" idx="1"/>
          </p:nvPr>
        </p:nvSpPr>
        <p:spPr>
          <a:xfrm>
            <a:off x="216408" y="887602"/>
            <a:ext cx="10413492" cy="5856097"/>
          </a:xfrm>
        </p:spPr>
        <p:txBody>
          <a:bodyPr numCol="2" spcCol="720000">
            <a:noAutofit/>
          </a:bodyPr>
          <a:lstStyle/>
          <a:p>
            <a:pPr marL="0" indent="0" algn="just" rtl="0" fontAlgn="base">
              <a:lnSpc>
                <a:spcPct val="150000"/>
              </a:lnSpc>
              <a:buNone/>
            </a:pPr>
            <a:r>
              <a:rPr lang="fi-FI" sz="1200" b="0" i="0" u="none" strike="noStrike" dirty="0">
                <a:solidFill>
                  <a:srgbClr val="000000"/>
                </a:solidFill>
                <a:effectLst/>
                <a:latin typeface="Calibri" panose="020F0502020204030204" pitchFamily="34" charset="0"/>
              </a:rPr>
              <a:t>Nousiaisten kunnan vuoden 2025 HYTE-kerroin on tiiviin poikkihallinnollisen työn ansiosta jatkanut nousuaan. Vuonna 2025 kunnan HYTE-kerroin on 77, kun se vuonna 2024 oli 64. </a:t>
            </a:r>
            <a:r>
              <a:rPr lang="fi-FI" sz="1200" b="0" i="0" u="none" strike="noStrike" dirty="0" err="1">
                <a:solidFill>
                  <a:srgbClr val="000000"/>
                </a:solidFill>
                <a:effectLst/>
                <a:latin typeface="Calibri" panose="020F0502020204030204" pitchFamily="34" charset="0"/>
              </a:rPr>
              <a:t>Hyte</a:t>
            </a:r>
            <a:r>
              <a:rPr lang="fi-FI" sz="1200" b="0" i="0" u="none" strike="noStrike" dirty="0">
                <a:solidFill>
                  <a:srgbClr val="000000"/>
                </a:solidFill>
                <a:effectLst/>
                <a:latin typeface="Calibri" panose="020F0502020204030204" pitchFamily="34" charset="0"/>
              </a:rPr>
              <a:t>-kertoimen perusteella kunnalle maksetaan 110 300 euroa valtionosuutta vuonna 2026.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0" indent="0" algn="just" rtl="0" fontAlgn="base">
              <a:lnSpc>
                <a:spcPct val="150000"/>
              </a:lnSpc>
              <a:buNone/>
            </a:pPr>
            <a:r>
              <a:rPr lang="fi-FI" sz="1200" b="0" i="0" u="none" strike="noStrike" dirty="0">
                <a:effectLst/>
                <a:latin typeface="Calibri" panose="020F0502020204030204" pitchFamily="34" charset="0"/>
              </a:rPr>
              <a:t>Tämä on kunnalle paras tulos tähän mennessä. HYTE-kertoimen nousua selittävät erityisesti vuoden 2025 </a:t>
            </a:r>
            <a:r>
              <a:rPr lang="fi-FI" sz="1200" b="0" i="0" u="none" strike="noStrike" dirty="0" err="1">
                <a:effectLst/>
                <a:latin typeface="Calibri" panose="020F0502020204030204" pitchFamily="34" charset="0"/>
              </a:rPr>
              <a:t>TEAviisarikyselyjen</a:t>
            </a:r>
            <a:r>
              <a:rPr lang="fi-FI" sz="1200" b="0" i="0" u="none" strike="noStrike" dirty="0">
                <a:effectLst/>
                <a:latin typeface="Calibri" panose="020F0502020204030204" pitchFamily="34" charset="0"/>
              </a:rPr>
              <a:t> tulokset kuntajohdon ja kulttuurin osalta. Kuntajohdon tulokset nousivat 43:sta 92:een ja kulttuurin 56:sta 81:een. </a:t>
            </a:r>
            <a:r>
              <a:rPr lang="fi-FI" sz="1200" b="0" i="0" u="none" strike="noStrike" dirty="0" err="1">
                <a:effectLst/>
                <a:latin typeface="Calibri" panose="020F0502020204030204" pitchFamily="34" charset="0"/>
              </a:rPr>
              <a:t>TEAviisarista</a:t>
            </a:r>
            <a:r>
              <a:rPr lang="fi-FI" sz="1200" b="0" i="0" u="none" strike="noStrike" dirty="0">
                <a:effectLst/>
                <a:latin typeface="Calibri" panose="020F0502020204030204" pitchFamily="34" charset="0"/>
              </a:rPr>
              <a:t> poimitaan kunnan prosessi-indikaattoreita, jotka kuvaavat toimia väestön hyvinvoinnin ja terveyden edistämiseksi. Nousiaisissa prosessi-indikaattorien keskiarvo nousi vuoden 2024 tasosta 60 tasolle 80 vuonna 2025. Myös kunnan väestön terveydentilaa kuvaavien tulosindikaattorien keskiarvo nousi 68:sta 74:ään.</a:t>
            </a:r>
            <a:endParaRPr lang="fi-FI" sz="1200" b="0" i="0" u="none" strike="noStrike" dirty="0">
              <a:solidFill>
                <a:srgbClr val="FF0000"/>
              </a:solidFill>
              <a:effectLst/>
              <a:latin typeface="Calibri" panose="020F0502020204030204" pitchFamily="34" charset="0"/>
            </a:endParaRPr>
          </a:p>
          <a:p>
            <a:pPr marL="0" indent="0" algn="just" fontAlgn="base">
              <a:lnSpc>
                <a:spcPct val="150000"/>
              </a:lnSpc>
              <a:buNone/>
            </a:pPr>
            <a:r>
              <a:rPr lang="fi-FI" sz="1200" dirty="0">
                <a:latin typeface="Calibri" panose="020F0502020204030204" pitchFamily="34" charset="0"/>
              </a:rPr>
              <a:t>Nousiaisissa on käynnistynyt lapsiparlamenttitoiminta vuonna 2025. Lapsiparlamenttitoiminnan tavoitteena on edistää lasten oikeuksien toteutumista, saada lasten ääni paremmin kuuluviin ja edistää lasten osallistumista kunnalliseen päätöksentekoon. Lapsiparlamentin jäsenet koostuvat kunnan kaikkien koulujen 4. luokkalaisista ja parlamentti kokoontuu kahdesti lukukauden aikana.</a:t>
            </a:r>
          </a:p>
          <a:p>
            <a:pPr marL="0" indent="0" algn="just" rtl="0" fontAlgn="base">
              <a:lnSpc>
                <a:spcPct val="150000"/>
              </a:lnSpc>
              <a:buNone/>
            </a:pPr>
            <a:endParaRPr lang="fi-FI" sz="1200" dirty="0">
              <a:latin typeface="Calibri" panose="020F0502020204030204" pitchFamily="34" charset="0"/>
            </a:endParaRPr>
          </a:p>
          <a:p>
            <a:pPr marL="0" indent="0" algn="just" rtl="0" fontAlgn="base">
              <a:lnSpc>
                <a:spcPct val="150000"/>
              </a:lnSpc>
              <a:buNone/>
            </a:pPr>
            <a:r>
              <a:rPr lang="fi-FI" sz="1200" dirty="0">
                <a:latin typeface="Calibri" panose="020F0502020204030204" pitchFamily="34" charset="0"/>
              </a:rPr>
              <a:t>Nousiaisissa tehtiin vuoden 2025 keväällä laajat kyselyt varhaiskasvatuksen, perusopetuksen ja lukion ruokailuun sekä ruokakasvatukseen liittyen lapsille, nuorille ja henkilökunnalle. Tarkemmat tulokset on kuvattuna kunnan laajassa hyvinvointikertomuksessa. Tuloksia on hyödynnetty ruokakasvatuksen ja ruokailun kehittämisessä. Jatkossa vastaavia kyselyjä tullaan toteuttamaan säännöllisesti, jotta toimintojen vaikutuksia pystytään mittaamaan.</a:t>
            </a:r>
          </a:p>
          <a:p>
            <a:pPr marL="0" indent="0" algn="just" fontAlgn="base">
              <a:lnSpc>
                <a:spcPct val="150000"/>
              </a:lnSpc>
              <a:buNone/>
            </a:pPr>
            <a:r>
              <a:rPr lang="fi-FI" sz="1200" i="0" dirty="0">
                <a:effectLst/>
                <a:latin typeface="Calibri" panose="020F0502020204030204" pitchFamily="34" charset="0"/>
              </a:rPr>
              <a:t>Varsinais-Suomen hyvinvointialueen, kunnan ja </a:t>
            </a:r>
            <a:r>
              <a:rPr lang="fi-FI" sz="1200" dirty="0">
                <a:latin typeface="Calibri" panose="020F0502020204030204" pitchFamily="34" charset="0"/>
              </a:rPr>
              <a:t>Eläkeliiton Nousiaisten yhdistyksen kanssa kunnassa pilotoitiin ensimmäistä kertaa Ystäväpiiritoimintaa. Ystäväpiiritoiminta on Vanhustyön keskusliiton koordinoimaa toimintaa, jonka on aiemmin todettu jopa vähentäneen osallistuneiden iäkkäiden terveydenhuollon palvelujen tarvetta sekä yksinäisyyden kokemuksia. Nousiaisten kunnassa toimintaa ohjasivat kaksi vapaaehtoista ja ryhmä saatiin täyteen. Ryhmä kokoontui muutamia kertoja loppuvuodesta 2025 ja toiminta jatkui vielä keväällä 2026. </a:t>
            </a:r>
            <a:endParaRPr lang="en-US" sz="1200" i="0" dirty="0">
              <a:effectLst/>
              <a:latin typeface="Segoe UI" panose="020B0502040204020203" pitchFamily="34" charset="0"/>
            </a:endParaRPr>
          </a:p>
        </p:txBody>
      </p:sp>
    </p:spTree>
    <p:extLst>
      <p:ext uri="{BB962C8B-B14F-4D97-AF65-F5344CB8AC3E}">
        <p14:creationId xmlns:p14="http://schemas.microsoft.com/office/powerpoint/2010/main" val="2062217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649B9-4159-AE7C-FFB3-1063764EECB2}"/>
            </a:ext>
          </a:extLst>
        </p:cNvPr>
        <p:cNvGrpSpPr/>
        <p:nvPr/>
      </p:nvGrpSpPr>
      <p:grpSpPr>
        <a:xfrm>
          <a:off x="0" y="0"/>
          <a:ext cx="0" cy="0"/>
          <a:chOff x="0" y="0"/>
          <a:chExt cx="0" cy="0"/>
        </a:xfrm>
      </p:grpSpPr>
      <p:pic>
        <p:nvPicPr>
          <p:cNvPr id="10" name="Kuva 9" descr="Kuva, joka sisältää kohteen kuvakaappaus, graafinen suunnittelu, Grafiikka, muotoilu&#10;&#10;Kuvaus luotu automaattisesti">
            <a:extLst>
              <a:ext uri="{FF2B5EF4-FFF2-40B4-BE49-F238E27FC236}">
                <a16:creationId xmlns:a16="http://schemas.microsoft.com/office/drawing/2014/main" id="{25E2CF32-89D5-DBA3-8558-AD21F9D41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6654"/>
            <a:ext cx="12192000" cy="6858000"/>
          </a:xfrm>
          <a:prstGeom prst="rect">
            <a:avLst/>
          </a:prstGeom>
        </p:spPr>
      </p:pic>
      <p:sp>
        <p:nvSpPr>
          <p:cNvPr id="2" name="Otsikko 1">
            <a:extLst>
              <a:ext uri="{FF2B5EF4-FFF2-40B4-BE49-F238E27FC236}">
                <a16:creationId xmlns:a16="http://schemas.microsoft.com/office/drawing/2014/main" id="{756211E5-B610-0506-2BBB-3923F9EA1244}"/>
              </a:ext>
            </a:extLst>
          </p:cNvPr>
          <p:cNvSpPr>
            <a:spLocks noGrp="1"/>
          </p:cNvSpPr>
          <p:nvPr>
            <p:ph type="title"/>
          </p:nvPr>
        </p:nvSpPr>
        <p:spPr>
          <a:xfrm>
            <a:off x="341692" y="120954"/>
            <a:ext cx="10153125" cy="787775"/>
          </a:xfrm>
        </p:spPr>
        <p:txBody>
          <a:bodyPr anchor="ctr">
            <a:normAutofit/>
          </a:bodyPr>
          <a:lstStyle/>
          <a:p>
            <a:r>
              <a:rPr lang="fi-FI" sz="4800" dirty="0"/>
              <a:t>Vertailu Varsinais-Suomen kuntiin</a:t>
            </a:r>
            <a:endParaRPr lang="fi-FI" sz="2700" i="1" dirty="0"/>
          </a:p>
        </p:txBody>
      </p:sp>
      <p:pic>
        <p:nvPicPr>
          <p:cNvPr id="5" name="Kuva 4">
            <a:extLst>
              <a:ext uri="{FF2B5EF4-FFF2-40B4-BE49-F238E27FC236}">
                <a16:creationId xmlns:a16="http://schemas.microsoft.com/office/drawing/2014/main" id="{FF29F661-784E-5532-F710-D3A365302A94}"/>
              </a:ext>
            </a:extLst>
          </p:cNvPr>
          <p:cNvPicPr>
            <a:picLocks noChangeAspect="1"/>
          </p:cNvPicPr>
          <p:nvPr/>
        </p:nvPicPr>
        <p:blipFill>
          <a:blip r:embed="rId3"/>
          <a:stretch>
            <a:fillRect/>
          </a:stretch>
        </p:blipFill>
        <p:spPr>
          <a:xfrm>
            <a:off x="397827" y="788266"/>
            <a:ext cx="4101769" cy="2855738"/>
          </a:xfrm>
          <a:prstGeom prst="rect">
            <a:avLst/>
          </a:prstGeom>
        </p:spPr>
      </p:pic>
      <p:pic>
        <p:nvPicPr>
          <p:cNvPr id="6" name="Kuva 5">
            <a:extLst>
              <a:ext uri="{FF2B5EF4-FFF2-40B4-BE49-F238E27FC236}">
                <a16:creationId xmlns:a16="http://schemas.microsoft.com/office/drawing/2014/main" id="{1BDDFECE-0D88-CD81-2529-16230F10F950}"/>
              </a:ext>
            </a:extLst>
          </p:cNvPr>
          <p:cNvPicPr>
            <a:picLocks noChangeAspect="1"/>
          </p:cNvPicPr>
          <p:nvPr/>
        </p:nvPicPr>
        <p:blipFill>
          <a:blip r:embed="rId4"/>
          <a:stretch>
            <a:fillRect/>
          </a:stretch>
        </p:blipFill>
        <p:spPr>
          <a:xfrm>
            <a:off x="397827" y="3681763"/>
            <a:ext cx="4101769" cy="2952405"/>
          </a:xfrm>
          <a:prstGeom prst="rect">
            <a:avLst/>
          </a:prstGeom>
        </p:spPr>
      </p:pic>
      <p:pic>
        <p:nvPicPr>
          <p:cNvPr id="7" name="Kuva 6">
            <a:extLst>
              <a:ext uri="{FF2B5EF4-FFF2-40B4-BE49-F238E27FC236}">
                <a16:creationId xmlns:a16="http://schemas.microsoft.com/office/drawing/2014/main" id="{F69C338A-EAB1-0C1D-30AF-FC233740E8A3}"/>
              </a:ext>
            </a:extLst>
          </p:cNvPr>
          <p:cNvPicPr>
            <a:picLocks noChangeAspect="1"/>
          </p:cNvPicPr>
          <p:nvPr/>
        </p:nvPicPr>
        <p:blipFill>
          <a:blip r:embed="rId5"/>
          <a:stretch>
            <a:fillRect/>
          </a:stretch>
        </p:blipFill>
        <p:spPr>
          <a:xfrm>
            <a:off x="5025626" y="1008901"/>
            <a:ext cx="4663281" cy="3246674"/>
          </a:xfrm>
          <a:prstGeom prst="rect">
            <a:avLst/>
          </a:prstGeom>
        </p:spPr>
      </p:pic>
      <p:sp>
        <p:nvSpPr>
          <p:cNvPr id="9" name="Vuokaaviosymboli: Liitin 8">
            <a:extLst>
              <a:ext uri="{FF2B5EF4-FFF2-40B4-BE49-F238E27FC236}">
                <a16:creationId xmlns:a16="http://schemas.microsoft.com/office/drawing/2014/main" id="{76BCFEED-5C9C-A5A6-E047-D206D454CCCC}"/>
              </a:ext>
            </a:extLst>
          </p:cNvPr>
          <p:cNvSpPr/>
          <p:nvPr/>
        </p:nvSpPr>
        <p:spPr>
          <a:xfrm>
            <a:off x="6654800" y="4355747"/>
            <a:ext cx="2324100" cy="2278421"/>
          </a:xfrm>
          <a:prstGeom prst="flowChartConnector">
            <a:avLst/>
          </a:prstGeom>
          <a:no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2-6 –vuotiaita ylipainoisia on kunnassa vähemmän verrattuna moneen muuhun Varsinais-Suomen kuntaan, kun taas 7-12 –vuotiaita ylipainoisten osalta Nousiainen asettuu keskivaiheille kuntien vertailuissa ja 13-16 –vuotiaita ylipainoisia on Nousiaisissa monia muita kuntia enemmän.</a:t>
            </a:r>
          </a:p>
        </p:txBody>
      </p:sp>
    </p:spTree>
    <p:extLst>
      <p:ext uri="{BB962C8B-B14F-4D97-AF65-F5344CB8AC3E}">
        <p14:creationId xmlns:p14="http://schemas.microsoft.com/office/powerpoint/2010/main" val="37151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FE58-26FE-261A-807E-528F72636964}"/>
            </a:ext>
          </a:extLst>
        </p:cNvPr>
        <p:cNvGrpSpPr/>
        <p:nvPr/>
      </p:nvGrpSpPr>
      <p:grpSpPr>
        <a:xfrm>
          <a:off x="0" y="0"/>
          <a:ext cx="0" cy="0"/>
          <a:chOff x="0" y="0"/>
          <a:chExt cx="0" cy="0"/>
        </a:xfrm>
      </p:grpSpPr>
      <p:pic>
        <p:nvPicPr>
          <p:cNvPr id="10" name="Kuva 9" descr="Kuva, joka sisältää kohteen kuvakaappaus, graafinen suunnittelu, Grafiikka, muotoilu&#10;&#10;Kuvaus luotu automaattisesti">
            <a:extLst>
              <a:ext uri="{FF2B5EF4-FFF2-40B4-BE49-F238E27FC236}">
                <a16:creationId xmlns:a16="http://schemas.microsoft.com/office/drawing/2014/main" id="{1AB5B008-10B2-1834-166A-942341A6F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54B979EA-513C-2C19-F132-978C158FC42C}"/>
              </a:ext>
            </a:extLst>
          </p:cNvPr>
          <p:cNvSpPr>
            <a:spLocks noGrp="1"/>
          </p:cNvSpPr>
          <p:nvPr>
            <p:ph type="title"/>
          </p:nvPr>
        </p:nvSpPr>
        <p:spPr>
          <a:xfrm>
            <a:off x="341692" y="120954"/>
            <a:ext cx="10153125" cy="787775"/>
          </a:xfrm>
        </p:spPr>
        <p:txBody>
          <a:bodyPr anchor="ctr">
            <a:normAutofit/>
          </a:bodyPr>
          <a:lstStyle/>
          <a:p>
            <a:r>
              <a:rPr lang="fi-FI" sz="4800" dirty="0"/>
              <a:t>Vähintään tunnin päivässä liikkuvat</a:t>
            </a:r>
            <a:endParaRPr lang="fi-FI" sz="2700" i="1" dirty="0"/>
          </a:p>
        </p:txBody>
      </p:sp>
      <p:pic>
        <p:nvPicPr>
          <p:cNvPr id="4" name="Kuva 3" descr="Kuva, joka sisältää kohteen teksti, kuvakaappaus, diagrammi&#10;&#10;Tekoälyllä luotu sisältö voi olla virheellistä.">
            <a:extLst>
              <a:ext uri="{FF2B5EF4-FFF2-40B4-BE49-F238E27FC236}">
                <a16:creationId xmlns:a16="http://schemas.microsoft.com/office/drawing/2014/main" id="{9DD22A1C-337D-CF15-297A-DEC65B3B74A1}"/>
              </a:ext>
            </a:extLst>
          </p:cNvPr>
          <p:cNvPicPr>
            <a:picLocks noChangeAspect="1"/>
          </p:cNvPicPr>
          <p:nvPr/>
        </p:nvPicPr>
        <p:blipFill>
          <a:blip r:embed="rId3"/>
          <a:stretch>
            <a:fillRect/>
          </a:stretch>
        </p:blipFill>
        <p:spPr>
          <a:xfrm>
            <a:off x="469709" y="908729"/>
            <a:ext cx="5626291" cy="5435845"/>
          </a:xfrm>
          <a:prstGeom prst="rect">
            <a:avLst/>
          </a:prstGeom>
        </p:spPr>
      </p:pic>
      <p:pic>
        <p:nvPicPr>
          <p:cNvPr id="11" name="Kuva 10" descr="Kuva, joka sisältää kohteen teksti, kuvakaappaus, Fontti, diagrammi&#10;&#10;Tekoälyllä luotu sisältö voi olla virheellistä.">
            <a:extLst>
              <a:ext uri="{FF2B5EF4-FFF2-40B4-BE49-F238E27FC236}">
                <a16:creationId xmlns:a16="http://schemas.microsoft.com/office/drawing/2014/main" id="{833E5623-893D-7ABB-6C1A-9274BF9B562B}"/>
              </a:ext>
            </a:extLst>
          </p:cNvPr>
          <p:cNvPicPr>
            <a:picLocks noChangeAspect="1"/>
          </p:cNvPicPr>
          <p:nvPr/>
        </p:nvPicPr>
        <p:blipFill>
          <a:blip r:embed="rId4"/>
          <a:stretch>
            <a:fillRect/>
          </a:stretch>
        </p:blipFill>
        <p:spPr>
          <a:xfrm>
            <a:off x="6096000" y="2832078"/>
            <a:ext cx="5998222" cy="2130642"/>
          </a:xfrm>
          <a:prstGeom prst="rect">
            <a:avLst/>
          </a:prstGeom>
        </p:spPr>
      </p:pic>
    </p:spTree>
    <p:extLst>
      <p:ext uri="{BB962C8B-B14F-4D97-AF65-F5344CB8AC3E}">
        <p14:creationId xmlns:p14="http://schemas.microsoft.com/office/powerpoint/2010/main" val="51090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19C3-D75C-0005-009B-6B548A2D2F23}"/>
            </a:ext>
          </a:extLst>
        </p:cNvPr>
        <p:cNvGrpSpPr/>
        <p:nvPr/>
      </p:nvGrpSpPr>
      <p:grpSpPr>
        <a:xfrm>
          <a:off x="0" y="0"/>
          <a:ext cx="0" cy="0"/>
          <a:chOff x="0" y="0"/>
          <a:chExt cx="0" cy="0"/>
        </a:xfrm>
      </p:grpSpPr>
      <p:pic>
        <p:nvPicPr>
          <p:cNvPr id="10" name="Kuva 9" descr="Kuva, joka sisältää kohteen kuvakaappaus, graafinen suunnittelu, Grafiikka, muotoilu&#10;&#10;Kuvaus luotu automaattisesti">
            <a:extLst>
              <a:ext uri="{FF2B5EF4-FFF2-40B4-BE49-F238E27FC236}">
                <a16:creationId xmlns:a16="http://schemas.microsoft.com/office/drawing/2014/main" id="{9C7B8681-801D-64E0-E375-D521C3144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FC542768-14EC-9834-BCFE-2D723569809B}"/>
              </a:ext>
            </a:extLst>
          </p:cNvPr>
          <p:cNvSpPr>
            <a:spLocks noGrp="1"/>
          </p:cNvSpPr>
          <p:nvPr>
            <p:ph type="title"/>
          </p:nvPr>
        </p:nvSpPr>
        <p:spPr>
          <a:xfrm>
            <a:off x="304800" y="175967"/>
            <a:ext cx="10153125" cy="851074"/>
          </a:xfrm>
        </p:spPr>
        <p:txBody>
          <a:bodyPr anchor="ctr">
            <a:normAutofit fontScale="90000"/>
          </a:bodyPr>
          <a:lstStyle/>
          <a:p>
            <a:r>
              <a:rPr lang="fi-FI" sz="4800" dirty="0"/>
              <a:t>Elintavat ja riskitekijät</a:t>
            </a:r>
            <a:br>
              <a:rPr lang="fi-FI" sz="4800" dirty="0"/>
            </a:br>
            <a:r>
              <a:rPr lang="fi-FI" sz="2000" dirty="0"/>
              <a:t>Niukasti kasviksia sekä hedelmiä ja marjoja syövien nuorten osuus, %</a:t>
            </a:r>
            <a:endParaRPr lang="fi-FI" sz="2000" i="1" dirty="0"/>
          </a:p>
        </p:txBody>
      </p:sp>
      <p:sp>
        <p:nvSpPr>
          <p:cNvPr id="4" name="Tekstiruutu 3">
            <a:extLst>
              <a:ext uri="{FF2B5EF4-FFF2-40B4-BE49-F238E27FC236}">
                <a16:creationId xmlns:a16="http://schemas.microsoft.com/office/drawing/2014/main" id="{B31BE6C5-607B-AC22-F670-9B5CB4B4CFB3}"/>
              </a:ext>
            </a:extLst>
          </p:cNvPr>
          <p:cNvSpPr txBox="1"/>
          <p:nvPr/>
        </p:nvSpPr>
        <p:spPr>
          <a:xfrm>
            <a:off x="6661630" y="3019190"/>
            <a:ext cx="4836406" cy="923330"/>
          </a:xfrm>
          <a:prstGeom prst="rect">
            <a:avLst/>
          </a:prstGeom>
          <a:noFill/>
        </p:spPr>
        <p:txBody>
          <a:bodyPr wrap="square" rtlCol="0">
            <a:spAutoFit/>
          </a:bodyPr>
          <a:lstStyle/>
          <a:p>
            <a:r>
              <a:rPr lang="fi-FI" dirty="0"/>
              <a:t>Valtaosa nuorista syö hedelmiä, marjoja ja kasviksia niukasti. Tulokset ovat samansuuntaisia koko Varsinais-Suomen alueella.</a:t>
            </a:r>
          </a:p>
        </p:txBody>
      </p:sp>
      <p:pic>
        <p:nvPicPr>
          <p:cNvPr id="5" name="Kuva 4">
            <a:extLst>
              <a:ext uri="{FF2B5EF4-FFF2-40B4-BE49-F238E27FC236}">
                <a16:creationId xmlns:a16="http://schemas.microsoft.com/office/drawing/2014/main" id="{196B4153-19AA-74BF-C032-835516EB02C8}"/>
              </a:ext>
            </a:extLst>
          </p:cNvPr>
          <p:cNvPicPr>
            <a:picLocks noChangeAspect="1"/>
          </p:cNvPicPr>
          <p:nvPr/>
        </p:nvPicPr>
        <p:blipFill>
          <a:blip r:embed="rId3"/>
          <a:stretch>
            <a:fillRect/>
          </a:stretch>
        </p:blipFill>
        <p:spPr>
          <a:xfrm>
            <a:off x="304800" y="1329095"/>
            <a:ext cx="6239219" cy="4968267"/>
          </a:xfrm>
          <a:prstGeom prst="rect">
            <a:avLst/>
          </a:prstGeom>
        </p:spPr>
      </p:pic>
    </p:spTree>
    <p:extLst>
      <p:ext uri="{BB962C8B-B14F-4D97-AF65-F5344CB8AC3E}">
        <p14:creationId xmlns:p14="http://schemas.microsoft.com/office/powerpoint/2010/main" val="312555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41955-EBB3-99C1-D2D9-B9A720C9655B}"/>
            </a:ext>
          </a:extLst>
        </p:cNvPr>
        <p:cNvGrpSpPr/>
        <p:nvPr/>
      </p:nvGrpSpPr>
      <p:grpSpPr>
        <a:xfrm>
          <a:off x="0" y="0"/>
          <a:ext cx="0" cy="0"/>
          <a:chOff x="0" y="0"/>
          <a:chExt cx="0" cy="0"/>
        </a:xfrm>
      </p:grpSpPr>
      <p:sp>
        <p:nvSpPr>
          <p:cNvPr id="4" name="Suorakulmio 3">
            <a:extLst>
              <a:ext uri="{FF2B5EF4-FFF2-40B4-BE49-F238E27FC236}">
                <a16:creationId xmlns:a16="http://schemas.microsoft.com/office/drawing/2014/main" id="{1DF86D30-9090-D30F-98F6-4C8CAA69E767}"/>
              </a:ext>
            </a:extLst>
          </p:cNvPr>
          <p:cNvSpPr/>
          <p:nvPr/>
        </p:nvSpPr>
        <p:spPr>
          <a:xfrm>
            <a:off x="9144000" y="266007"/>
            <a:ext cx="3048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B9AFE6F-4261-F95D-D5A2-8872602F50C9}"/>
              </a:ext>
            </a:extLst>
          </p:cNvPr>
          <p:cNvSpPr>
            <a:spLocks noGrp="1"/>
          </p:cNvSpPr>
          <p:nvPr>
            <p:ph type="title"/>
          </p:nvPr>
        </p:nvSpPr>
        <p:spPr/>
        <p:txBody>
          <a:bodyPr/>
          <a:lstStyle/>
          <a:p>
            <a:r>
              <a:rPr lang="fi-FI" dirty="0"/>
              <a:t>Elintavat – Uni ja nukkuminen</a:t>
            </a:r>
          </a:p>
        </p:txBody>
      </p:sp>
      <p:sp>
        <p:nvSpPr>
          <p:cNvPr id="7" name="Tekstiruutu 6">
            <a:extLst>
              <a:ext uri="{FF2B5EF4-FFF2-40B4-BE49-F238E27FC236}">
                <a16:creationId xmlns:a16="http://schemas.microsoft.com/office/drawing/2014/main" id="{509EE8AF-C90B-78D8-20A6-F012D19D093B}"/>
              </a:ext>
            </a:extLst>
          </p:cNvPr>
          <p:cNvSpPr txBox="1"/>
          <p:nvPr/>
        </p:nvSpPr>
        <p:spPr>
          <a:xfrm>
            <a:off x="6687144" y="1655260"/>
            <a:ext cx="4549608"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Museo Sans 500"/>
                <a:ea typeface="+mn-ea"/>
                <a:cs typeface="+mn-cs"/>
              </a:rPr>
              <a:t>8.-9. –luokkalaisista (30%) nukkuu alle 8 tuntia arkisin vuoden 2025 kouluterveyskyselyn mukaan ja luku on nousussa 2023 tuloksiin (29%) verrattuna. Luku on alueellisesti kuudenneksi matalin. 8. ja 9. luokkalaisista miehistä useampi nukkuu alle 8 tuntia arkisin (34,6%) naisiin verrattuna (25%).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Museo Sans 5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Museo Sans 500"/>
                <a:ea typeface="+mn-ea"/>
                <a:cs typeface="+mn-cs"/>
              </a:rPr>
              <a:t>Lukiolaisista 31% nukkuu arkisin alle 8 tuntia vuoden 2025 kouluterveyskyselyn tulosten perusteella ja luku on noussut vuoden 2023 tuloksiin (20%) verrattuna. Lukion 1. ja 2. vuoden opiskelijoista naisista useampi (36,2%) nukkuu alle kahdeksan tuntia arkisin miehiin verrattuna (24,5%).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Museo Sans 5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Museo Sans 500"/>
                <a:ea typeface="+mn-ea"/>
                <a:cs typeface="+mn-cs"/>
              </a:rPr>
              <a:t>Valtaosa 4.-5. luokkalaisista kokevat nukkuvansa riittävästi (89%) sekä alueellisessa vertailussa (86%) että koko Suomen lukuun (86,5) verrattuna. Miehistä useampi (93,1%) kokee nukkuvansa riittävästi naisiin verrattuna (84,2%).</a:t>
            </a:r>
          </a:p>
        </p:txBody>
      </p:sp>
      <p:pic>
        <p:nvPicPr>
          <p:cNvPr id="6" name="Kuva 5">
            <a:extLst>
              <a:ext uri="{FF2B5EF4-FFF2-40B4-BE49-F238E27FC236}">
                <a16:creationId xmlns:a16="http://schemas.microsoft.com/office/drawing/2014/main" id="{4C09894E-0996-48E9-4316-741D77C39722}"/>
              </a:ext>
            </a:extLst>
          </p:cNvPr>
          <p:cNvPicPr>
            <a:picLocks noChangeAspect="1"/>
          </p:cNvPicPr>
          <p:nvPr/>
        </p:nvPicPr>
        <p:blipFill>
          <a:blip r:embed="rId2"/>
          <a:stretch>
            <a:fillRect/>
          </a:stretch>
        </p:blipFill>
        <p:spPr>
          <a:xfrm>
            <a:off x="1083264" y="1289645"/>
            <a:ext cx="4028232" cy="5345154"/>
          </a:xfrm>
          <a:prstGeom prst="rect">
            <a:avLst/>
          </a:prstGeom>
        </p:spPr>
      </p:pic>
      <p:pic>
        <p:nvPicPr>
          <p:cNvPr id="3" name="Kuva 2" descr="Kuva, joka sisältää kohteen kuvakaappaus, graafinen suunnittelu, Grafiikka, muotoilu&#10;&#10;Kuvaus luotu automaattisesti">
            <a:extLst>
              <a:ext uri="{FF2B5EF4-FFF2-40B4-BE49-F238E27FC236}">
                <a16:creationId xmlns:a16="http://schemas.microsoft.com/office/drawing/2014/main" id="{DF81CAF7-4B6A-952B-8C46-08BCD92B8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2426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16D4DC-9679-FF66-74DB-B1143B58E0BF}"/>
              </a:ext>
            </a:extLst>
          </p:cNvPr>
          <p:cNvSpPr>
            <a:spLocks noGrp="1"/>
          </p:cNvSpPr>
          <p:nvPr>
            <p:ph type="title"/>
          </p:nvPr>
        </p:nvSpPr>
        <p:spPr/>
        <p:txBody>
          <a:bodyPr/>
          <a:lstStyle/>
          <a:p>
            <a:r>
              <a:rPr lang="fi-FI" dirty="0"/>
              <a:t>Elintavat – tupakkatuotteet ja sähkösavukkeet</a:t>
            </a:r>
          </a:p>
        </p:txBody>
      </p:sp>
      <p:sp>
        <p:nvSpPr>
          <p:cNvPr id="3" name="Sisällön paikkamerkki 2">
            <a:extLst>
              <a:ext uri="{FF2B5EF4-FFF2-40B4-BE49-F238E27FC236}">
                <a16:creationId xmlns:a16="http://schemas.microsoft.com/office/drawing/2014/main" id="{097D91A3-56DC-1D4B-806E-05904EB26239}"/>
              </a:ext>
            </a:extLst>
          </p:cNvPr>
          <p:cNvSpPr>
            <a:spLocks noGrp="1"/>
          </p:cNvSpPr>
          <p:nvPr>
            <p:ph idx="1"/>
          </p:nvPr>
        </p:nvSpPr>
        <p:spPr>
          <a:xfrm>
            <a:off x="5412170" y="1458976"/>
            <a:ext cx="4384081" cy="4480560"/>
          </a:xfrm>
        </p:spPr>
        <p:txBody>
          <a:bodyPr>
            <a:noAutofit/>
          </a:bodyPr>
          <a:lstStyle/>
          <a:p>
            <a:pPr marL="0" indent="0">
              <a:lnSpc>
                <a:spcPct val="120000"/>
              </a:lnSpc>
              <a:buNone/>
            </a:pPr>
            <a:r>
              <a:rPr lang="fi-FI" sz="1200" dirty="0">
                <a:latin typeface="Museo Sans 500"/>
              </a:rPr>
              <a:t>4. Ja 5. luokkalaisten osuus jonkin tupakkatuotteen tai sähkösavukkeen käytöstä vähintään kerran (5,5%) on noussut vuonna 2025 vuoden 2023 lukemiin (3,5%) verrattuna Nousiaisissa ja osuus on alueellisessa vertailussa kahdeksanneksi pienin. Luku on koko maahan (5,3%) verrattuna suurempi, mutta Varsinais-Suomen hyvinvointialueen arvoon (5,7%) verrattuna matalampi. </a:t>
            </a:r>
          </a:p>
          <a:p>
            <a:pPr marL="0" indent="0">
              <a:lnSpc>
                <a:spcPct val="120000"/>
              </a:lnSpc>
              <a:buNone/>
            </a:pPr>
            <a:r>
              <a:rPr lang="fi-FI" sz="1200" dirty="0">
                <a:latin typeface="Museo Sans 500"/>
              </a:rPr>
              <a:t>8. ja 9. luokkalaisten tupakka tai sähkösavukkeen päivittäinen käyttö on laskenut vuonna 2025 (12,6%) vuoden 2023 lukemaan (21,6%) verrattuna. Alueellisessa vertailussa Nousiaisissa tupakka ja sähkösavukkeiden käyttö on sijalla kaksitoista. Käyttö on runsaampaa verrattuna koko maan (9,9%) ja Varsinais-Suomen hyvinvointialueen lukemiin (10,2%). </a:t>
            </a:r>
          </a:p>
          <a:p>
            <a:pPr marL="0" indent="0">
              <a:lnSpc>
                <a:spcPct val="120000"/>
              </a:lnSpc>
              <a:buNone/>
            </a:pPr>
            <a:r>
              <a:rPr lang="fi-FI" sz="1200" dirty="0">
                <a:latin typeface="Museo Sans 500"/>
              </a:rPr>
              <a:t>Lukion 1. ja 2. vuoden opiskelijoiden tupakkatuotteiden tai sähkösavukkeen päivittäinen käyttö on hieman laskenut vuonna 2025 (8,1%) verrattuna vuoden 2023 lukemiin (8,5%). Nousiaisissa lukiolaiset käyttävät kuudenneksi vähiten tupakkatuotteita tai sähkösavukkeita päivittäin. Koko maan arvoon (8,5%) ja Varsinais-Suomen arvoon verrattuna (9%) lukema on pienempi (kuva 36). Naisten ja miesten välisiä eroja ei ole saatavilla mistään ikäryhmistä.</a:t>
            </a:r>
          </a:p>
        </p:txBody>
      </p:sp>
      <p:pic>
        <p:nvPicPr>
          <p:cNvPr id="4" name="Kuva 3" descr="Kuva, joka sisältää kohteen teksti, kuvakaappaus, diagrammi, Fontti&#10;&#10;Tekoälyllä luotu sisältö voi olla virheellistä.">
            <a:extLst>
              <a:ext uri="{FF2B5EF4-FFF2-40B4-BE49-F238E27FC236}">
                <a16:creationId xmlns:a16="http://schemas.microsoft.com/office/drawing/2014/main" id="{6800CA28-891C-D1D5-1525-C2B9A6EE87AA}"/>
              </a:ext>
            </a:extLst>
          </p:cNvPr>
          <p:cNvPicPr>
            <a:picLocks noChangeAspect="1"/>
          </p:cNvPicPr>
          <p:nvPr/>
        </p:nvPicPr>
        <p:blipFill>
          <a:blip r:embed="rId2"/>
          <a:stretch>
            <a:fillRect/>
          </a:stretch>
        </p:blipFill>
        <p:spPr>
          <a:xfrm>
            <a:off x="827999" y="1270640"/>
            <a:ext cx="4384081" cy="5373040"/>
          </a:xfrm>
          <a:prstGeom prst="rect">
            <a:avLst/>
          </a:prstGeom>
        </p:spPr>
      </p:pic>
      <p:sp>
        <p:nvSpPr>
          <p:cNvPr id="5" name="Suorakulmio 4">
            <a:extLst>
              <a:ext uri="{FF2B5EF4-FFF2-40B4-BE49-F238E27FC236}">
                <a16:creationId xmlns:a16="http://schemas.microsoft.com/office/drawing/2014/main" id="{63F6CEC1-8F9A-D52A-0F4A-6685FB1BDBE0}"/>
              </a:ext>
            </a:extLst>
          </p:cNvPr>
          <p:cNvSpPr/>
          <p:nvPr/>
        </p:nvSpPr>
        <p:spPr>
          <a:xfrm>
            <a:off x="9137650" y="139700"/>
            <a:ext cx="2851150" cy="1168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Kuva, joka sisältää kohteen kuvakaappaus, graafinen suunnittelu, Grafiikka, muotoilu&#10;&#10;Kuvaus luotu automaattisesti">
            <a:extLst>
              <a:ext uri="{FF2B5EF4-FFF2-40B4-BE49-F238E27FC236}">
                <a16:creationId xmlns:a16="http://schemas.microsoft.com/office/drawing/2014/main" id="{F8553349-0D7A-6D24-C47C-0D5504927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2927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905DE-C2BD-93EE-8DDC-6068F5EE8BE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D9E1589-2FC9-ED1C-8FA3-FACA54842FB6}"/>
              </a:ext>
            </a:extLst>
          </p:cNvPr>
          <p:cNvSpPr>
            <a:spLocks noGrp="1"/>
          </p:cNvSpPr>
          <p:nvPr>
            <p:ph type="title"/>
          </p:nvPr>
        </p:nvSpPr>
        <p:spPr/>
        <p:txBody>
          <a:bodyPr/>
          <a:lstStyle/>
          <a:p>
            <a:r>
              <a:rPr lang="fi-FI" dirty="0"/>
              <a:t>Elintavat – humalahakuisuus</a:t>
            </a:r>
          </a:p>
        </p:txBody>
      </p:sp>
      <p:sp>
        <p:nvSpPr>
          <p:cNvPr id="3" name="Sisällön paikkamerkki 2">
            <a:extLst>
              <a:ext uri="{FF2B5EF4-FFF2-40B4-BE49-F238E27FC236}">
                <a16:creationId xmlns:a16="http://schemas.microsoft.com/office/drawing/2014/main" id="{0F504452-F5C7-E91F-602F-0A68541C5A81}"/>
              </a:ext>
            </a:extLst>
          </p:cNvPr>
          <p:cNvSpPr>
            <a:spLocks noGrp="1"/>
          </p:cNvSpPr>
          <p:nvPr>
            <p:ph idx="1"/>
          </p:nvPr>
        </p:nvSpPr>
        <p:spPr>
          <a:xfrm>
            <a:off x="7516368" y="1865376"/>
            <a:ext cx="3968496" cy="4480560"/>
          </a:xfrm>
        </p:spPr>
        <p:txBody>
          <a:bodyPr>
            <a:normAutofit/>
          </a:bodyPr>
          <a:lstStyle/>
          <a:p>
            <a:pPr marL="0" indent="0">
              <a:lnSpc>
                <a:spcPct val="100000"/>
              </a:lnSpc>
              <a:buNone/>
            </a:pPr>
            <a:r>
              <a:rPr lang="fi-FI" sz="1200" dirty="0">
                <a:latin typeface="Museo Sans 500" panose="02000000000000000000"/>
              </a:rPr>
              <a:t>8. ja 9. luokkalaisten humalahakuinen juominen on laskenut vuonna 2025 (9,4%) verrattuna vuoden 2023 lukemiin (13,6%) ja alueellisesti verrattuna 8. ja 9. luokkalaisten tosi humalassa vähintään kerran kuukaudessa olevien prosentuaalinen osuus on kymmenenneksi pienin. Koko maan lukemiin (6,8%) ja Varsinais-Suomen hyvinvointialueen lukemiin verrattuna (8,2%) Nousiaisten lukemat ovat suurempia. </a:t>
            </a:r>
          </a:p>
          <a:p>
            <a:pPr marL="0" indent="0">
              <a:lnSpc>
                <a:spcPct val="100000"/>
              </a:lnSpc>
              <a:buNone/>
            </a:pPr>
            <a:r>
              <a:rPr lang="fi-FI" sz="1200" dirty="0">
                <a:latin typeface="Museo Sans 500" panose="02000000000000000000"/>
              </a:rPr>
              <a:t>Myös lukion 1. ja 2. vuoden opiskelijoiden humalahakuinen juominen on laskenut vuonna 2025 (8%) vuoden 2023 lukemiin verrattuna (20,5%) ja alueellisessa vertailussa osuus on koko alueen pienin. Koko maan arvo on 12,2% ja Varsinais-Suomen hyvinvointialueen arvo 13,4%. Naisten ja miesten välisiä eroja ei ole saatavilla kunnasta.</a:t>
            </a:r>
          </a:p>
        </p:txBody>
      </p:sp>
      <p:pic>
        <p:nvPicPr>
          <p:cNvPr id="5" name="Kuva 4" descr="Kuva, joka sisältää kohteen teksti, kuvakaappaus, diagrammi, Fontti&#10;&#10;Tekoälyllä luotu sisältö voi olla virheellistä.">
            <a:extLst>
              <a:ext uri="{FF2B5EF4-FFF2-40B4-BE49-F238E27FC236}">
                <a16:creationId xmlns:a16="http://schemas.microsoft.com/office/drawing/2014/main" id="{F90A818F-2C9B-EE6D-06EC-A27BB03E8528}"/>
              </a:ext>
            </a:extLst>
          </p:cNvPr>
          <p:cNvPicPr>
            <a:picLocks noChangeAspect="1"/>
          </p:cNvPicPr>
          <p:nvPr/>
        </p:nvPicPr>
        <p:blipFill>
          <a:blip r:embed="rId2"/>
          <a:stretch>
            <a:fillRect/>
          </a:stretch>
        </p:blipFill>
        <p:spPr>
          <a:xfrm>
            <a:off x="938085" y="1752056"/>
            <a:ext cx="5752025" cy="4593879"/>
          </a:xfrm>
          <a:prstGeom prst="rect">
            <a:avLst/>
          </a:prstGeom>
        </p:spPr>
      </p:pic>
      <p:sp>
        <p:nvSpPr>
          <p:cNvPr id="6" name="Suorakulmio 5">
            <a:extLst>
              <a:ext uri="{FF2B5EF4-FFF2-40B4-BE49-F238E27FC236}">
                <a16:creationId xmlns:a16="http://schemas.microsoft.com/office/drawing/2014/main" id="{CD96FC3D-F637-EE06-BC4B-9CA539C8639B}"/>
              </a:ext>
            </a:extLst>
          </p:cNvPr>
          <p:cNvSpPr/>
          <p:nvPr/>
        </p:nvSpPr>
        <p:spPr>
          <a:xfrm>
            <a:off x="9137650" y="139700"/>
            <a:ext cx="2851150" cy="1168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Kuva, joka sisältää kohteen kuvakaappaus, graafinen suunnittelu, Grafiikka, muotoilu&#10;&#10;Kuvaus luotu automaattisesti">
            <a:extLst>
              <a:ext uri="{FF2B5EF4-FFF2-40B4-BE49-F238E27FC236}">
                <a16:creationId xmlns:a16="http://schemas.microsoft.com/office/drawing/2014/main" id="{FDA5DA26-1B7C-3D8A-0FD0-B5FCB5AAA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532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3145C-3A3A-BC21-0FDE-90C11BDB015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87F36A9-9139-65C5-B9FB-D75F69B943B7}"/>
              </a:ext>
            </a:extLst>
          </p:cNvPr>
          <p:cNvSpPr>
            <a:spLocks noGrp="1"/>
          </p:cNvSpPr>
          <p:nvPr>
            <p:ph type="title"/>
          </p:nvPr>
        </p:nvSpPr>
        <p:spPr/>
        <p:txBody>
          <a:bodyPr/>
          <a:lstStyle/>
          <a:p>
            <a:r>
              <a:rPr lang="fi-FI" dirty="0"/>
              <a:t>Elintavat – kannabiksen kokeilu</a:t>
            </a:r>
          </a:p>
        </p:txBody>
      </p:sp>
      <p:sp>
        <p:nvSpPr>
          <p:cNvPr id="3" name="Sisällön paikkamerkki 2">
            <a:extLst>
              <a:ext uri="{FF2B5EF4-FFF2-40B4-BE49-F238E27FC236}">
                <a16:creationId xmlns:a16="http://schemas.microsoft.com/office/drawing/2014/main" id="{79C527FB-882B-AD8E-3D3A-56342378ABDB}"/>
              </a:ext>
            </a:extLst>
          </p:cNvPr>
          <p:cNvSpPr>
            <a:spLocks noGrp="1"/>
          </p:cNvSpPr>
          <p:nvPr>
            <p:ph idx="1"/>
          </p:nvPr>
        </p:nvSpPr>
        <p:spPr>
          <a:xfrm>
            <a:off x="7562088" y="1554480"/>
            <a:ext cx="3968496" cy="4480560"/>
          </a:xfrm>
        </p:spPr>
        <p:txBody>
          <a:bodyPr>
            <a:normAutofit/>
          </a:bodyPr>
          <a:lstStyle/>
          <a:p>
            <a:pPr marL="0" indent="0">
              <a:lnSpc>
                <a:spcPct val="100000"/>
              </a:lnSpc>
              <a:buNone/>
            </a:pPr>
            <a:r>
              <a:rPr lang="fi-FI" sz="1200" dirty="0">
                <a:latin typeface="Museo Sans 500" panose="02000000000000000000"/>
              </a:rPr>
              <a:t>8. ja 9. luokkalaisten kannabiskokeilut ovat hieman laskeneet vuonna 2025 (5,3%) vuoden 2023 lukemiin verrattuna (5,8%) ollen alueellisesti 6. suurimmat. </a:t>
            </a:r>
          </a:p>
          <a:p>
            <a:pPr marL="0" indent="0">
              <a:lnSpc>
                <a:spcPct val="100000"/>
              </a:lnSpc>
              <a:buNone/>
            </a:pPr>
            <a:r>
              <a:rPr lang="fi-FI" sz="1200" dirty="0">
                <a:latin typeface="Museo Sans 500" panose="02000000000000000000"/>
              </a:rPr>
              <a:t>Lukion 1. ja 2. vuoden opiskelijoiden kannabiskokeilut ovat selvästi vähentyneet, vuonna 2023 arvo oli (4,3%). Vuoden 2025 lukema (2,7%) on  6. pienin alueellisessa vertailussa. Sukupuolten välisiä eroja ei ole saatavilla.</a:t>
            </a:r>
          </a:p>
        </p:txBody>
      </p:sp>
      <p:pic>
        <p:nvPicPr>
          <p:cNvPr id="4" name="Kuva 3">
            <a:extLst>
              <a:ext uri="{FF2B5EF4-FFF2-40B4-BE49-F238E27FC236}">
                <a16:creationId xmlns:a16="http://schemas.microsoft.com/office/drawing/2014/main" id="{4A4F6E9C-9148-C374-BE2C-AF4F2A174EB3}"/>
              </a:ext>
            </a:extLst>
          </p:cNvPr>
          <p:cNvPicPr>
            <a:picLocks noChangeAspect="1"/>
          </p:cNvPicPr>
          <p:nvPr/>
        </p:nvPicPr>
        <p:blipFill>
          <a:blip r:embed="rId2"/>
          <a:stretch>
            <a:fillRect/>
          </a:stretch>
        </p:blipFill>
        <p:spPr>
          <a:xfrm>
            <a:off x="892900" y="1554480"/>
            <a:ext cx="6063370" cy="4709414"/>
          </a:xfrm>
          <a:prstGeom prst="rect">
            <a:avLst/>
          </a:prstGeom>
        </p:spPr>
      </p:pic>
      <p:sp>
        <p:nvSpPr>
          <p:cNvPr id="5" name="Suorakulmio 4">
            <a:extLst>
              <a:ext uri="{FF2B5EF4-FFF2-40B4-BE49-F238E27FC236}">
                <a16:creationId xmlns:a16="http://schemas.microsoft.com/office/drawing/2014/main" id="{011BE8AB-CB37-CAEB-CEAD-E96B19E61242}"/>
              </a:ext>
            </a:extLst>
          </p:cNvPr>
          <p:cNvSpPr/>
          <p:nvPr/>
        </p:nvSpPr>
        <p:spPr>
          <a:xfrm>
            <a:off x="9137650" y="139700"/>
            <a:ext cx="2851150" cy="1168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Kuva, joka sisältää kohteen kuvakaappaus, graafinen suunnittelu, Grafiikka, muotoilu&#10;&#10;Kuvaus luotu automaattisesti">
            <a:extLst>
              <a:ext uri="{FF2B5EF4-FFF2-40B4-BE49-F238E27FC236}">
                <a16:creationId xmlns:a16="http://schemas.microsoft.com/office/drawing/2014/main" id="{2376CDB2-3530-3F9E-1110-CECE1A42B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7233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588EF-DD1A-FE88-3EA9-A9627B17F0E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8B81DEA-3598-49F5-9820-BE85773E53DB}"/>
              </a:ext>
            </a:extLst>
          </p:cNvPr>
          <p:cNvSpPr>
            <a:spLocks noGrp="1"/>
          </p:cNvSpPr>
          <p:nvPr>
            <p:ph type="title"/>
          </p:nvPr>
        </p:nvSpPr>
        <p:spPr/>
        <p:txBody>
          <a:bodyPr/>
          <a:lstStyle/>
          <a:p>
            <a:r>
              <a:rPr lang="fi-FI" dirty="0"/>
              <a:t>Elintavat – rahapelit</a:t>
            </a:r>
          </a:p>
        </p:txBody>
      </p:sp>
      <p:sp>
        <p:nvSpPr>
          <p:cNvPr id="3" name="Sisällön paikkamerkki 2">
            <a:extLst>
              <a:ext uri="{FF2B5EF4-FFF2-40B4-BE49-F238E27FC236}">
                <a16:creationId xmlns:a16="http://schemas.microsoft.com/office/drawing/2014/main" id="{1965C231-2075-369B-8940-12DD2E78557F}"/>
              </a:ext>
            </a:extLst>
          </p:cNvPr>
          <p:cNvSpPr>
            <a:spLocks noGrp="1"/>
          </p:cNvSpPr>
          <p:nvPr>
            <p:ph idx="1"/>
          </p:nvPr>
        </p:nvSpPr>
        <p:spPr>
          <a:xfrm>
            <a:off x="7497577" y="1591056"/>
            <a:ext cx="3968496" cy="4480560"/>
          </a:xfrm>
        </p:spPr>
        <p:txBody>
          <a:bodyPr>
            <a:normAutofit/>
          </a:bodyPr>
          <a:lstStyle/>
          <a:p>
            <a:pPr marL="0" indent="0">
              <a:lnSpc>
                <a:spcPct val="100000"/>
              </a:lnSpc>
              <a:buNone/>
            </a:pPr>
            <a:r>
              <a:rPr lang="fi-FI" sz="1200" dirty="0">
                <a:latin typeface="Museo Sans 500" panose="02000000000000000000"/>
              </a:rPr>
              <a:t>8. ja 9. luokkalaisten viikoittainen rahapelaaminen on lisääntynyt vuonna 2025 (9,5%) verrattuna vuoden 2023 (6,1%) arvoihin. Alueellisessa vertailussa Nousiaisissa pelataan rahapelejä neljänneksi eniten. </a:t>
            </a:r>
          </a:p>
          <a:p>
            <a:pPr marL="0" indent="0">
              <a:lnSpc>
                <a:spcPct val="100000"/>
              </a:lnSpc>
              <a:buNone/>
            </a:pPr>
            <a:r>
              <a:rPr lang="fi-FI" sz="1200" dirty="0">
                <a:latin typeface="Museo Sans 500" panose="02000000000000000000"/>
              </a:rPr>
              <a:t>Lukion 1. ja 2. vuoden opiskelijoiden viikoittainen rahapelaaminen on laskenut vuonna 2025 (0,9%) vuoden 2023 lukuun verrattuna (3,4%) ja alueellisessa vertailussa Nousiaisissa pelataan rahapelejä kolmanneksi vähiten lukiolaisten keskuudessa.</a:t>
            </a:r>
          </a:p>
        </p:txBody>
      </p:sp>
      <p:pic>
        <p:nvPicPr>
          <p:cNvPr id="5" name="Kuva 4" descr="Kuva, joka sisältää kohteen teksti, kuvakaappaus, Fontti, numero&#10;&#10;Tekoälyllä luotu sisältö voi olla virheellistä.">
            <a:extLst>
              <a:ext uri="{FF2B5EF4-FFF2-40B4-BE49-F238E27FC236}">
                <a16:creationId xmlns:a16="http://schemas.microsoft.com/office/drawing/2014/main" id="{EBDFA397-1576-5983-021D-EB05C48DCB57}"/>
              </a:ext>
            </a:extLst>
          </p:cNvPr>
          <p:cNvPicPr>
            <a:picLocks noChangeAspect="1"/>
          </p:cNvPicPr>
          <p:nvPr/>
        </p:nvPicPr>
        <p:blipFill>
          <a:blip r:embed="rId2"/>
          <a:stretch>
            <a:fillRect/>
          </a:stretch>
        </p:blipFill>
        <p:spPr>
          <a:xfrm>
            <a:off x="911330" y="1500822"/>
            <a:ext cx="5790025" cy="2522538"/>
          </a:xfrm>
          <a:prstGeom prst="rect">
            <a:avLst/>
          </a:prstGeom>
        </p:spPr>
      </p:pic>
      <p:pic>
        <p:nvPicPr>
          <p:cNvPr id="6" name="Kuva 5" descr="Kuva, joka sisältää kohteen teksti, Fontti, viiva, diagrammi&#10;&#10;Tekoälyllä luotu sisältö voi olla virheellistä.">
            <a:extLst>
              <a:ext uri="{FF2B5EF4-FFF2-40B4-BE49-F238E27FC236}">
                <a16:creationId xmlns:a16="http://schemas.microsoft.com/office/drawing/2014/main" id="{C57AB3A5-9FE3-DBFA-8C7F-4F9DA9DBE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99" y="4334256"/>
            <a:ext cx="5907138" cy="2011680"/>
          </a:xfrm>
          <a:prstGeom prst="rect">
            <a:avLst/>
          </a:prstGeom>
        </p:spPr>
      </p:pic>
      <p:sp>
        <p:nvSpPr>
          <p:cNvPr id="4" name="Suorakulmio 3">
            <a:extLst>
              <a:ext uri="{FF2B5EF4-FFF2-40B4-BE49-F238E27FC236}">
                <a16:creationId xmlns:a16="http://schemas.microsoft.com/office/drawing/2014/main" id="{55278416-078D-20BD-06DD-B8E0FD4BE917}"/>
              </a:ext>
            </a:extLst>
          </p:cNvPr>
          <p:cNvSpPr/>
          <p:nvPr/>
        </p:nvSpPr>
        <p:spPr>
          <a:xfrm>
            <a:off x="9137650" y="139700"/>
            <a:ext cx="2851150" cy="1168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Kuva, joka sisältää kohteen kuvakaappaus, graafinen suunnittelu, Grafiikka, muotoilu&#10;&#10;Kuvaus luotu automaattisesti">
            <a:extLst>
              <a:ext uri="{FF2B5EF4-FFF2-40B4-BE49-F238E27FC236}">
                <a16:creationId xmlns:a16="http://schemas.microsoft.com/office/drawing/2014/main" id="{2094E0B8-E612-9E52-D08C-421C1C415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7090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9AD4E-951E-ABD3-1B6A-A45B4077AA7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B97960C-3A1A-15C2-3C47-55431AB9B7D0}"/>
              </a:ext>
            </a:extLst>
          </p:cNvPr>
          <p:cNvSpPr>
            <a:spLocks noGrp="1"/>
          </p:cNvSpPr>
          <p:nvPr>
            <p:ph type="title"/>
          </p:nvPr>
        </p:nvSpPr>
        <p:spPr>
          <a:xfrm>
            <a:off x="838200" y="365126"/>
            <a:ext cx="6010469" cy="894508"/>
          </a:xfrm>
        </p:spPr>
        <p:txBody>
          <a:bodyPr>
            <a:normAutofit/>
          </a:bodyPr>
          <a:lstStyle/>
          <a:p>
            <a:r>
              <a:rPr lang="fi-FI" dirty="0"/>
              <a:t>Elintavat</a:t>
            </a:r>
            <a:br>
              <a:rPr lang="fi-FI" dirty="0"/>
            </a:br>
            <a:r>
              <a:rPr lang="fi-FI" sz="2000" dirty="0"/>
              <a:t>Tervehampaiset</a:t>
            </a:r>
            <a:endParaRPr lang="fi-FI" dirty="0"/>
          </a:p>
        </p:txBody>
      </p:sp>
      <p:sp>
        <p:nvSpPr>
          <p:cNvPr id="9" name="Sisällön paikkamerkki 8">
            <a:extLst>
              <a:ext uri="{FF2B5EF4-FFF2-40B4-BE49-F238E27FC236}">
                <a16:creationId xmlns:a16="http://schemas.microsoft.com/office/drawing/2014/main" id="{3B6B8355-7689-1584-32A1-AA321316CE96}"/>
              </a:ext>
            </a:extLst>
          </p:cNvPr>
          <p:cNvSpPr>
            <a:spLocks noGrp="1"/>
          </p:cNvSpPr>
          <p:nvPr>
            <p:ph idx="1"/>
          </p:nvPr>
        </p:nvSpPr>
        <p:spPr>
          <a:xfrm>
            <a:off x="838200" y="1398164"/>
            <a:ext cx="10515600" cy="513763"/>
          </a:xfrm>
        </p:spPr>
        <p:txBody>
          <a:bodyPr>
            <a:normAutofit/>
          </a:bodyPr>
          <a:lstStyle/>
          <a:p>
            <a:pPr marL="0" indent="0">
              <a:buNone/>
            </a:pPr>
            <a:r>
              <a:rPr lang="fi-FI" sz="1400" dirty="0"/>
              <a:t>Tervehampaisten määrä on Nousiaisissa lisääntymässä, vaikkakin luku on yhdeksänneksi matalin alueellisessa vertailussa. </a:t>
            </a:r>
          </a:p>
        </p:txBody>
      </p:sp>
      <p:pic>
        <p:nvPicPr>
          <p:cNvPr id="11" name="Kuva 10">
            <a:extLst>
              <a:ext uri="{FF2B5EF4-FFF2-40B4-BE49-F238E27FC236}">
                <a16:creationId xmlns:a16="http://schemas.microsoft.com/office/drawing/2014/main" id="{23DFFD03-8705-875F-5A94-46DCA05A828F}"/>
              </a:ext>
            </a:extLst>
          </p:cNvPr>
          <p:cNvPicPr>
            <a:picLocks noChangeAspect="1"/>
          </p:cNvPicPr>
          <p:nvPr/>
        </p:nvPicPr>
        <p:blipFill>
          <a:blip r:embed="rId2"/>
          <a:stretch>
            <a:fillRect/>
          </a:stretch>
        </p:blipFill>
        <p:spPr>
          <a:xfrm>
            <a:off x="838200" y="2201281"/>
            <a:ext cx="8849960" cy="4201111"/>
          </a:xfrm>
          <a:prstGeom prst="rect">
            <a:avLst/>
          </a:prstGeom>
        </p:spPr>
      </p:pic>
      <p:sp>
        <p:nvSpPr>
          <p:cNvPr id="3" name="Suorakulmio 2">
            <a:extLst>
              <a:ext uri="{FF2B5EF4-FFF2-40B4-BE49-F238E27FC236}">
                <a16:creationId xmlns:a16="http://schemas.microsoft.com/office/drawing/2014/main" id="{22FEDFF4-E6A2-50B2-ECFC-54D9F5CDB73D}"/>
              </a:ext>
            </a:extLst>
          </p:cNvPr>
          <p:cNvSpPr/>
          <p:nvPr/>
        </p:nvSpPr>
        <p:spPr>
          <a:xfrm>
            <a:off x="9137650" y="139700"/>
            <a:ext cx="2851150" cy="1168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Kuva, joka sisältää kohteen kuvakaappaus, graafinen suunnittelu, Grafiikka, muotoilu&#10;&#10;Kuvaus luotu automaattisesti">
            <a:extLst>
              <a:ext uri="{FF2B5EF4-FFF2-40B4-BE49-F238E27FC236}">
                <a16:creationId xmlns:a16="http://schemas.microsoft.com/office/drawing/2014/main" id="{0B531C02-250B-3723-082E-B3D31BBD9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6234985"/>
      </p:ext>
    </p:extLst>
  </p:cSld>
  <p:clrMapOvr>
    <a:masterClrMapping/>
  </p:clrMapOvr>
  <mc:AlternateContent xmlns:mc="http://schemas.openxmlformats.org/markup-compatibility/2006" xmlns:p14="http://schemas.microsoft.com/office/powerpoint/2010/main">
    <mc:Choice Requires="p14">
      <p:transition spd="slow" p14:dur="2000" advTm="16573"/>
    </mc:Choice>
    <mc:Fallback xmlns="">
      <p:transition spd="slow" advTm="1657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7004FC-DE66-4357-EFD3-0C9C443083AD}"/>
              </a:ext>
            </a:extLst>
          </p:cNvPr>
          <p:cNvSpPr>
            <a:spLocks noGrp="1"/>
          </p:cNvSpPr>
          <p:nvPr>
            <p:ph type="title"/>
          </p:nvPr>
        </p:nvSpPr>
        <p:spPr>
          <a:xfrm>
            <a:off x="447437" y="213360"/>
            <a:ext cx="10267950" cy="929639"/>
          </a:xfrm>
        </p:spPr>
        <p:txBody>
          <a:bodyPr>
            <a:normAutofit fontScale="90000"/>
          </a:bodyPr>
          <a:lstStyle/>
          <a:p>
            <a:r>
              <a:rPr lang="fi-FI" dirty="0"/>
              <a:t>Terveydentila</a:t>
            </a:r>
            <a:br>
              <a:rPr lang="fi-FI" dirty="0"/>
            </a:br>
            <a:r>
              <a:rPr lang="fi-FI" dirty="0"/>
              <a:t>sairastavuusindeksi</a:t>
            </a:r>
          </a:p>
        </p:txBody>
      </p:sp>
      <p:pic>
        <p:nvPicPr>
          <p:cNvPr id="4" name="Kuva 3">
            <a:extLst>
              <a:ext uri="{FF2B5EF4-FFF2-40B4-BE49-F238E27FC236}">
                <a16:creationId xmlns:a16="http://schemas.microsoft.com/office/drawing/2014/main" id="{2A5181A2-BFB4-6F09-470D-1265E23E4210}"/>
              </a:ext>
            </a:extLst>
          </p:cNvPr>
          <p:cNvPicPr>
            <a:picLocks noChangeAspect="1"/>
          </p:cNvPicPr>
          <p:nvPr/>
        </p:nvPicPr>
        <p:blipFill>
          <a:blip r:embed="rId2"/>
          <a:stretch>
            <a:fillRect/>
          </a:stretch>
        </p:blipFill>
        <p:spPr>
          <a:xfrm>
            <a:off x="4305300" y="1264320"/>
            <a:ext cx="6752472" cy="2671922"/>
          </a:xfrm>
          <a:prstGeom prst="rect">
            <a:avLst/>
          </a:prstGeom>
        </p:spPr>
      </p:pic>
      <p:pic>
        <p:nvPicPr>
          <p:cNvPr id="9" name="Kuva 8" descr="Kuva, joka sisältää kohteen kuvakaappaus, graafinen suunnittelu, Grafiikka, muotoilu&#10;&#10;Kuvaus luotu automaattisesti">
            <a:extLst>
              <a:ext uri="{FF2B5EF4-FFF2-40B4-BE49-F238E27FC236}">
                <a16:creationId xmlns:a16="http://schemas.microsoft.com/office/drawing/2014/main" id="{31A6D9F7-0978-C5A9-4269-E3A518CD2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iruutu 5">
            <a:extLst>
              <a:ext uri="{FF2B5EF4-FFF2-40B4-BE49-F238E27FC236}">
                <a16:creationId xmlns:a16="http://schemas.microsoft.com/office/drawing/2014/main" id="{D3FB9DFC-CDC6-AC25-54EB-3A2F32ADE9D1}"/>
              </a:ext>
            </a:extLst>
          </p:cNvPr>
          <p:cNvSpPr txBox="1"/>
          <p:nvPr/>
        </p:nvSpPr>
        <p:spPr>
          <a:xfrm>
            <a:off x="4305300" y="4161159"/>
            <a:ext cx="6096000" cy="1277273"/>
          </a:xfrm>
          <a:prstGeom prst="rect">
            <a:avLst/>
          </a:prstGeom>
          <a:noFill/>
        </p:spPr>
        <p:txBody>
          <a:bodyPr wrap="square">
            <a:spAutoFit/>
          </a:bodyPr>
          <a:lstStyle/>
          <a:p>
            <a:r>
              <a:rPr lang="fi-FI" sz="1100" dirty="0"/>
              <a:t>Indikaattori ilmaisee kunnan väestön sairastavuutta suhteessa koko maan tasoon. Indikaattori koostuu kymmenestä erillisestä sairausryhmittäisestä osaindeksistä, jotka kuvaavat kyseisten sairauksien yleisyyttä alueen väestössä. Sairastavuusindeksi muodostetaan näiden osaindeksien painotettuna summana. Indeksilukua tulkitaan suhteessa koko maan lukuun, joka saa arvon 100 tietokannassa saatavilla olevan aikasarjan viimeisimpänä vuonna. Mitä suuremman arvon kunta saa, sitä yleisempää on sairastavuus kunnassa. </a:t>
            </a:r>
            <a:r>
              <a:rPr lang="fi-FI" sz="1100" dirty="0">
                <a:solidFill>
                  <a:schemeClr val="tx1"/>
                </a:solidFill>
              </a:rPr>
              <a:t>Ikävakioitu sairastavuusindeksi kuvaa alueen sairastavuutta ilman ikärakenteen huomioimista, jolloin alueiden välinen vertailu mahdollistuu.</a:t>
            </a:r>
          </a:p>
        </p:txBody>
      </p:sp>
      <p:pic>
        <p:nvPicPr>
          <p:cNvPr id="8" name="Kuva 7">
            <a:extLst>
              <a:ext uri="{FF2B5EF4-FFF2-40B4-BE49-F238E27FC236}">
                <a16:creationId xmlns:a16="http://schemas.microsoft.com/office/drawing/2014/main" id="{3B1A0260-3FFE-7868-4553-B13A0B773787}"/>
              </a:ext>
            </a:extLst>
          </p:cNvPr>
          <p:cNvPicPr>
            <a:picLocks noChangeAspect="1"/>
          </p:cNvPicPr>
          <p:nvPr/>
        </p:nvPicPr>
        <p:blipFill>
          <a:blip r:embed="rId4"/>
          <a:stretch>
            <a:fillRect/>
          </a:stretch>
        </p:blipFill>
        <p:spPr>
          <a:xfrm>
            <a:off x="433150" y="1264320"/>
            <a:ext cx="3410426" cy="4867954"/>
          </a:xfrm>
          <a:prstGeom prst="rect">
            <a:avLst/>
          </a:prstGeom>
        </p:spPr>
      </p:pic>
      <p:sp>
        <p:nvSpPr>
          <p:cNvPr id="5" name="Tekstiruutu 4">
            <a:extLst>
              <a:ext uri="{FF2B5EF4-FFF2-40B4-BE49-F238E27FC236}">
                <a16:creationId xmlns:a16="http://schemas.microsoft.com/office/drawing/2014/main" id="{271C928C-04EF-AFA1-28EE-E313886CF1E7}"/>
              </a:ext>
            </a:extLst>
          </p:cNvPr>
          <p:cNvSpPr txBox="1"/>
          <p:nvPr/>
        </p:nvSpPr>
        <p:spPr>
          <a:xfrm>
            <a:off x="433150" y="6395336"/>
            <a:ext cx="9550822" cy="215444"/>
          </a:xfrm>
          <a:prstGeom prst="rect">
            <a:avLst/>
          </a:prstGeom>
          <a:noFill/>
        </p:spPr>
        <p:txBody>
          <a:bodyPr wrap="square">
            <a:spAutoFit/>
          </a:bodyPr>
          <a:lstStyle/>
          <a:p>
            <a:r>
              <a:rPr lang="fi-FI" sz="800" b="0" i="0" dirty="0">
                <a:solidFill>
                  <a:srgbClr val="303030"/>
                </a:solidFill>
                <a:effectLst/>
                <a:latin typeface="Source Sans Pro" panose="020B0503030403020204" pitchFamily="34" charset="0"/>
              </a:rPr>
              <a:t>Tilasto- ja indikaattoripankki Sotkanet. Terveyden ja hyvinvoinnin laitos. </a:t>
            </a:r>
            <a:r>
              <a:rPr lang="fi-FI" sz="800" dirty="0">
                <a:solidFill>
                  <a:srgbClr val="303030"/>
                </a:solidFill>
                <a:latin typeface="Source Sans Pro" panose="020B0503030403020204" pitchFamily="34" charset="0"/>
              </a:rPr>
              <a:t>S</a:t>
            </a:r>
            <a:r>
              <a:rPr lang="fi-FI" sz="800" b="0" i="0" dirty="0">
                <a:solidFill>
                  <a:srgbClr val="303030"/>
                </a:solidFill>
                <a:effectLst/>
                <a:latin typeface="Source Sans Pro" panose="020B0503030403020204" pitchFamily="34" charset="0"/>
              </a:rPr>
              <a:t>airastavuusindeksi</a:t>
            </a:r>
            <a:r>
              <a:rPr lang="fi-FI" sz="800" dirty="0"/>
              <a:t>, ikävakioitu </a:t>
            </a:r>
            <a:r>
              <a:rPr lang="fi-FI" sz="800" b="0" i="0" dirty="0">
                <a:solidFill>
                  <a:srgbClr val="303030"/>
                </a:solidFill>
                <a:effectLst/>
                <a:latin typeface="Source Sans Pro" panose="020B0503030403020204" pitchFamily="34" charset="0"/>
              </a:rPr>
              <a:t>(THL) (ind. 5641). Viitattu </a:t>
            </a:r>
            <a:r>
              <a:rPr lang="fi-FI" sz="800" dirty="0">
                <a:solidFill>
                  <a:srgbClr val="303030"/>
                </a:solidFill>
                <a:latin typeface="Source Sans Pro" panose="020B0503030403020204" pitchFamily="34" charset="0"/>
              </a:rPr>
              <a:t>3.1.2025</a:t>
            </a:r>
            <a:endParaRPr lang="fi-FI" sz="800" dirty="0"/>
          </a:p>
        </p:txBody>
      </p:sp>
    </p:spTree>
    <p:extLst>
      <p:ext uri="{BB962C8B-B14F-4D97-AF65-F5344CB8AC3E}">
        <p14:creationId xmlns:p14="http://schemas.microsoft.com/office/powerpoint/2010/main" val="285368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kuvakaappaus, graafinen suunnittelu, Grafiikka, muotoilu&#10;&#10;Kuvaus luotu automaattisesti">
            <a:extLst>
              <a:ext uri="{FF2B5EF4-FFF2-40B4-BE49-F238E27FC236}">
                <a16:creationId xmlns:a16="http://schemas.microsoft.com/office/drawing/2014/main" id="{6FA9D7AC-7426-B0AB-5063-C103B433B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92000" cy="6877881"/>
          </a:xfrm>
          <a:prstGeom prst="rect">
            <a:avLst/>
          </a:prstGeom>
        </p:spPr>
      </p:pic>
      <p:sp>
        <p:nvSpPr>
          <p:cNvPr id="2" name="Otsikko 1">
            <a:extLst>
              <a:ext uri="{FF2B5EF4-FFF2-40B4-BE49-F238E27FC236}">
                <a16:creationId xmlns:a16="http://schemas.microsoft.com/office/drawing/2014/main" id="{A3DC9403-2E8F-7B65-B28E-A7B1F15BE12A}"/>
              </a:ext>
            </a:extLst>
          </p:cNvPr>
          <p:cNvSpPr>
            <a:spLocks noGrp="1"/>
          </p:cNvSpPr>
          <p:nvPr>
            <p:ph type="title"/>
          </p:nvPr>
        </p:nvSpPr>
        <p:spPr>
          <a:xfrm>
            <a:off x="742950" y="298450"/>
            <a:ext cx="10334625" cy="882650"/>
          </a:xfrm>
        </p:spPr>
        <p:txBody>
          <a:bodyPr/>
          <a:lstStyle/>
          <a:p>
            <a:r>
              <a:rPr lang="fi-FI" dirty="0"/>
              <a:t>Nousiaisten kunnan TEAviisari</a:t>
            </a:r>
          </a:p>
        </p:txBody>
      </p:sp>
      <p:sp>
        <p:nvSpPr>
          <p:cNvPr id="5" name="Vuokaaviosymboli: Liitin 4">
            <a:extLst>
              <a:ext uri="{FF2B5EF4-FFF2-40B4-BE49-F238E27FC236}">
                <a16:creationId xmlns:a16="http://schemas.microsoft.com/office/drawing/2014/main" id="{6ED18BC9-8452-0A2B-532E-AB4D6FFD8012}"/>
              </a:ext>
            </a:extLst>
          </p:cNvPr>
          <p:cNvSpPr/>
          <p:nvPr/>
        </p:nvSpPr>
        <p:spPr>
          <a:xfrm>
            <a:off x="6924675" y="1966124"/>
            <a:ext cx="3533775" cy="3453601"/>
          </a:xfrm>
          <a:prstGeom prst="flowChartConnector">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i="0" dirty="0">
                <a:solidFill>
                  <a:schemeClr val="tx1"/>
                </a:solidFill>
                <a:effectLst/>
              </a:rPr>
              <a:t>TEAviisari on työväline kunnille, minkä avulla mitataan terveydenedistämisaktiivisuutta eli kunnan toimintaa asukkaidensa terveyden ja hyvinvoinnin edistämiseksi. TEAviisarin tietoja hyödynnetään kunnan HYTE-kertoimen määrittämisessä.</a:t>
            </a:r>
            <a:endParaRPr lang="fi-FI" sz="1400" dirty="0">
              <a:solidFill>
                <a:schemeClr val="tx1"/>
              </a:solidFill>
            </a:endParaRPr>
          </a:p>
        </p:txBody>
      </p:sp>
      <p:pic>
        <p:nvPicPr>
          <p:cNvPr id="8" name="Kuva 7" descr="Kuva, joka sisältää kohteen teksti, kuvakaappaus, numero, diagrammi&#10;&#10;Tekoälyllä luotu sisältö voi olla virheellistä.">
            <a:extLst>
              <a:ext uri="{FF2B5EF4-FFF2-40B4-BE49-F238E27FC236}">
                <a16:creationId xmlns:a16="http://schemas.microsoft.com/office/drawing/2014/main" id="{D952B9D2-A39B-E186-E837-D87BBEAD09FF}"/>
              </a:ext>
            </a:extLst>
          </p:cNvPr>
          <p:cNvPicPr>
            <a:picLocks noChangeAspect="1"/>
          </p:cNvPicPr>
          <p:nvPr/>
        </p:nvPicPr>
        <p:blipFill>
          <a:blip r:embed="rId3"/>
          <a:stretch>
            <a:fillRect/>
          </a:stretch>
        </p:blipFill>
        <p:spPr>
          <a:xfrm>
            <a:off x="852245" y="1181100"/>
            <a:ext cx="4961053" cy="5283200"/>
          </a:xfrm>
          <a:prstGeom prst="rect">
            <a:avLst/>
          </a:prstGeom>
        </p:spPr>
      </p:pic>
    </p:spTree>
    <p:extLst>
      <p:ext uri="{BB962C8B-B14F-4D97-AF65-F5344CB8AC3E}">
        <p14:creationId xmlns:p14="http://schemas.microsoft.com/office/powerpoint/2010/main" val="3422923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88C4E-AEF7-0840-BB00-CC769798309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780BFE5-BB9B-1B3E-42D5-33B62A965C29}"/>
              </a:ext>
            </a:extLst>
          </p:cNvPr>
          <p:cNvSpPr>
            <a:spLocks noGrp="1"/>
          </p:cNvSpPr>
          <p:nvPr>
            <p:ph type="title"/>
          </p:nvPr>
        </p:nvSpPr>
        <p:spPr/>
        <p:txBody>
          <a:bodyPr/>
          <a:lstStyle/>
          <a:p>
            <a:r>
              <a:rPr lang="fi-FI" dirty="0"/>
              <a:t>Terveydentila</a:t>
            </a:r>
          </a:p>
        </p:txBody>
      </p:sp>
      <p:sp>
        <p:nvSpPr>
          <p:cNvPr id="7" name="Tekstiruutu 6">
            <a:extLst>
              <a:ext uri="{FF2B5EF4-FFF2-40B4-BE49-F238E27FC236}">
                <a16:creationId xmlns:a16="http://schemas.microsoft.com/office/drawing/2014/main" id="{E32C7033-E1C4-B2E0-238F-5E74C8BF0B43}"/>
              </a:ext>
            </a:extLst>
          </p:cNvPr>
          <p:cNvSpPr txBox="1"/>
          <p:nvPr/>
        </p:nvSpPr>
        <p:spPr>
          <a:xfrm>
            <a:off x="5367251" y="671636"/>
            <a:ext cx="5135338" cy="4832092"/>
          </a:xfrm>
          <a:prstGeom prst="rect">
            <a:avLst/>
          </a:prstGeom>
          <a:noFill/>
        </p:spPr>
        <p:txBody>
          <a:bodyPr wrap="square">
            <a:spAutoFit/>
          </a:bodyPr>
          <a:lstStyle/>
          <a:p>
            <a:r>
              <a:rPr lang="fi-FI" sz="1400" dirty="0"/>
              <a:t>Nousiaisissa vuonna 2023 10% 4.-5. luokan oppilaista koki terveydentilansa keskinkertaiseksi tai huonoksi ja vuonna 2025 lukema oli laskenut 3,6%:iin. Miehistä useampi (7,5%) kokee terveydentilansa keskinkertaiseksi tai huonoksi naisiin verrattuna (6,3%). Tilanne Nousiaisissa 4. ja 5. luokan oppilaiden osalta on paras verrattuna muihin alueen kuntiin, koko suomen lukemiin ja Varsinais-Suomen hyvinvointialueen lukemiin. </a:t>
            </a:r>
          </a:p>
          <a:p>
            <a:endParaRPr lang="fi-FI" sz="1400" dirty="0"/>
          </a:p>
          <a:p>
            <a:r>
              <a:rPr lang="fi-FI" sz="1400" dirty="0"/>
              <a:t>Noin neljäosa 8.-9. luokkalaisista (26,1%) koki vuonna 2023 terveydentilansa keskinkertaiseksi tai huonoksi ja vuonna 2025 tämä luku oli laskenut 20,7%:iin. Naisista useampi (23,9%) kokee terveydentilansa keskinkertaiseksi tai huonoksi miehiin verrattuna (17,4%). Tilanne on 8. ja 9. luokkalaisten osalta 7. paras alueellisesti ja koko maan lukuun vertaillessa. </a:t>
            </a:r>
          </a:p>
          <a:p>
            <a:endParaRPr lang="fi-FI" sz="1400" dirty="0"/>
          </a:p>
          <a:p>
            <a:r>
              <a:rPr lang="fi-FI" sz="1400" dirty="0"/>
              <a:t>Reilu viidesosa lukion 1. ja 2. vuoden opiskelijoista koki terveydentilansa keskinkertaiseksi tai huonoksi vuonna 2023 ja vuonna 2025 luku on laskenut 11,4%:iin. Naisista useampi (29,2%) kokee terveydentilansa keskinkertaiseksi tai huonoksi miehiin verrattuna (13,5%). Tilanne lukion 1. ja 2. vuoden opiskelijoiden suhteen on toiseksi paras verrattuna muihin alueen kuntiin ja koko maan lukuihin</a:t>
            </a:r>
          </a:p>
        </p:txBody>
      </p:sp>
      <p:pic>
        <p:nvPicPr>
          <p:cNvPr id="5" name="Kuva 4" descr="Kuva, joka sisältää kohteen teksti, kuvakaappaus, diagrammi, muotoilu&#10;&#10;Tekoälyllä luotu sisältö voi olla virheellistä.">
            <a:extLst>
              <a:ext uri="{FF2B5EF4-FFF2-40B4-BE49-F238E27FC236}">
                <a16:creationId xmlns:a16="http://schemas.microsoft.com/office/drawing/2014/main" id="{53CAF07C-94C0-65F5-B05A-DCF908E19A2D}"/>
              </a:ext>
            </a:extLst>
          </p:cNvPr>
          <p:cNvPicPr>
            <a:picLocks noChangeAspect="1"/>
          </p:cNvPicPr>
          <p:nvPr/>
        </p:nvPicPr>
        <p:blipFill>
          <a:blip r:embed="rId2"/>
          <a:stretch>
            <a:fillRect/>
          </a:stretch>
        </p:blipFill>
        <p:spPr>
          <a:xfrm>
            <a:off x="827999" y="1349954"/>
            <a:ext cx="4237682" cy="5508046"/>
          </a:xfrm>
          <a:prstGeom prst="rect">
            <a:avLst/>
          </a:prstGeom>
        </p:spPr>
      </p:pic>
      <p:pic>
        <p:nvPicPr>
          <p:cNvPr id="3" name="Kuva 2" descr="Kuva, joka sisältää kohteen kuvakaappaus, graafinen suunnittelu, Grafiikka, muotoilu">
            <a:extLst>
              <a:ext uri="{FF2B5EF4-FFF2-40B4-BE49-F238E27FC236}">
                <a16:creationId xmlns:a16="http://schemas.microsoft.com/office/drawing/2014/main" id="{6EB2AD69-5016-1854-728E-AA7F78EE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858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ABD66-A162-458F-B708-9F34D902AE5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D651B08-DC8A-810E-8FEE-E7C0981234CA}"/>
              </a:ext>
            </a:extLst>
          </p:cNvPr>
          <p:cNvSpPr>
            <a:spLocks noGrp="1"/>
          </p:cNvSpPr>
          <p:nvPr>
            <p:ph type="title"/>
          </p:nvPr>
        </p:nvSpPr>
        <p:spPr/>
        <p:txBody>
          <a:bodyPr/>
          <a:lstStyle/>
          <a:p>
            <a:r>
              <a:rPr lang="fi-FI" dirty="0"/>
              <a:t>Mielen hyvinvointi –ahdistuneisuus</a:t>
            </a:r>
          </a:p>
        </p:txBody>
      </p:sp>
      <p:sp>
        <p:nvSpPr>
          <p:cNvPr id="7" name="Tekstiruutu 6">
            <a:extLst>
              <a:ext uri="{FF2B5EF4-FFF2-40B4-BE49-F238E27FC236}">
                <a16:creationId xmlns:a16="http://schemas.microsoft.com/office/drawing/2014/main" id="{963DB8D8-6E30-D871-DB7D-6061535DFCB2}"/>
              </a:ext>
            </a:extLst>
          </p:cNvPr>
          <p:cNvSpPr txBox="1"/>
          <p:nvPr/>
        </p:nvSpPr>
        <p:spPr>
          <a:xfrm>
            <a:off x="6547104" y="1752057"/>
            <a:ext cx="5135338" cy="954107"/>
          </a:xfrm>
          <a:prstGeom prst="rect">
            <a:avLst/>
          </a:prstGeom>
          <a:noFill/>
        </p:spPr>
        <p:txBody>
          <a:bodyPr wrap="square">
            <a:spAutoFit/>
          </a:bodyPr>
          <a:lstStyle/>
          <a:p>
            <a:r>
              <a:rPr lang="fi-FI" sz="1400" dirty="0"/>
              <a:t>Kohtalaisen tai vaikean ahdistuneisuuden kokemukset ovat laskeneet sekä 8.-9. luokkalaisten (18,7%) että lukion 1. ja 2. vuoden opiskelijoiden (18,9%) keskuudessa. Lukemat ovat koko maahan ja alueelliseen tilanteeseen verrattuna parempia.</a:t>
            </a:r>
          </a:p>
        </p:txBody>
      </p:sp>
      <p:pic>
        <p:nvPicPr>
          <p:cNvPr id="3" name="Kuva 2">
            <a:extLst>
              <a:ext uri="{FF2B5EF4-FFF2-40B4-BE49-F238E27FC236}">
                <a16:creationId xmlns:a16="http://schemas.microsoft.com/office/drawing/2014/main" id="{63F52A9B-62E6-57EF-C4E2-9ACE82C5C92F}"/>
              </a:ext>
            </a:extLst>
          </p:cNvPr>
          <p:cNvPicPr>
            <a:picLocks noChangeAspect="1"/>
          </p:cNvPicPr>
          <p:nvPr/>
        </p:nvPicPr>
        <p:blipFill>
          <a:blip r:embed="rId2"/>
          <a:stretch>
            <a:fillRect/>
          </a:stretch>
        </p:blipFill>
        <p:spPr>
          <a:xfrm>
            <a:off x="986790" y="1869953"/>
            <a:ext cx="5109210" cy="4139565"/>
          </a:xfrm>
          <a:prstGeom prst="rect">
            <a:avLst/>
          </a:prstGeom>
        </p:spPr>
      </p:pic>
      <p:pic>
        <p:nvPicPr>
          <p:cNvPr id="4" name="Kuva 3" descr="Kuva, joka sisältää kohteen kuvakaappaus, graafinen suunnittelu, Grafiikka, muotoilu">
            <a:extLst>
              <a:ext uri="{FF2B5EF4-FFF2-40B4-BE49-F238E27FC236}">
                <a16:creationId xmlns:a16="http://schemas.microsoft.com/office/drawing/2014/main" id="{26F5A622-7489-B8FE-D7A4-B2CBDE5F7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5492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C1A0-7980-3041-5016-B065FB8BA26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9C60DFA-8B2A-4E38-DB85-90B075E5A12C}"/>
              </a:ext>
            </a:extLst>
          </p:cNvPr>
          <p:cNvSpPr>
            <a:spLocks noGrp="1"/>
          </p:cNvSpPr>
          <p:nvPr>
            <p:ph type="title"/>
          </p:nvPr>
        </p:nvSpPr>
        <p:spPr/>
        <p:txBody>
          <a:bodyPr/>
          <a:lstStyle/>
          <a:p>
            <a:r>
              <a:rPr lang="fi-FI" dirty="0"/>
              <a:t>Mielen hyvinvointi – positiivinen mielenterveys</a:t>
            </a:r>
          </a:p>
        </p:txBody>
      </p:sp>
      <p:sp>
        <p:nvSpPr>
          <p:cNvPr id="7" name="Tekstiruutu 6">
            <a:extLst>
              <a:ext uri="{FF2B5EF4-FFF2-40B4-BE49-F238E27FC236}">
                <a16:creationId xmlns:a16="http://schemas.microsoft.com/office/drawing/2014/main" id="{01B3D57A-CAF0-CBA7-F180-0CD54C4E5FD5}"/>
              </a:ext>
            </a:extLst>
          </p:cNvPr>
          <p:cNvSpPr txBox="1"/>
          <p:nvPr/>
        </p:nvSpPr>
        <p:spPr>
          <a:xfrm>
            <a:off x="6537960" y="1523690"/>
            <a:ext cx="5135338" cy="2462213"/>
          </a:xfrm>
          <a:prstGeom prst="rect">
            <a:avLst/>
          </a:prstGeom>
          <a:noFill/>
        </p:spPr>
        <p:txBody>
          <a:bodyPr wrap="square">
            <a:spAutoFit/>
          </a:bodyPr>
          <a:lstStyle/>
          <a:p>
            <a:r>
              <a:rPr lang="fi-FI" sz="1400" dirty="0"/>
              <a:t>Vuonna 2025 vahvaa positiivista mielenterveyttä kahden viime viikon aikana on kokenut aiempaa useampi (10%) 8.- ja 9. luokkalaisista. Luku on kärkipäässä Varsinais-Suomen alueeseen verrattuna ja on sama koko maan lukuun verrattuna. Nousiaisissa miehistä useampi (11%) on kokenut positiivista mielenterveyttä naisiin (3%) verrattuna.</a:t>
            </a:r>
          </a:p>
          <a:p>
            <a:endParaRPr lang="fi-FI" sz="1400" dirty="0"/>
          </a:p>
          <a:p>
            <a:r>
              <a:rPr lang="fi-FI" sz="1400" dirty="0"/>
              <a:t>Lukion 1. ja 2. luokan opiskelijoiden positiivisen mielenterveyden kokemus kahden viime viikon aikana on myös kasvanut (11%) aiemmasta. Myös lukiolaisista miehistä useampi (16%) on kokenut positiivista mielenterveyttä naisiin (2%) verrattuna.</a:t>
            </a:r>
          </a:p>
        </p:txBody>
      </p:sp>
      <p:pic>
        <p:nvPicPr>
          <p:cNvPr id="4" name="Kuva 3">
            <a:extLst>
              <a:ext uri="{FF2B5EF4-FFF2-40B4-BE49-F238E27FC236}">
                <a16:creationId xmlns:a16="http://schemas.microsoft.com/office/drawing/2014/main" id="{5BD080B1-9D08-C17A-E889-8B9FD8987CC5}"/>
              </a:ext>
            </a:extLst>
          </p:cNvPr>
          <p:cNvPicPr>
            <a:picLocks noChangeAspect="1"/>
          </p:cNvPicPr>
          <p:nvPr/>
        </p:nvPicPr>
        <p:blipFill>
          <a:blip r:embed="rId2"/>
          <a:stretch>
            <a:fillRect/>
          </a:stretch>
        </p:blipFill>
        <p:spPr>
          <a:xfrm>
            <a:off x="827999" y="1645921"/>
            <a:ext cx="5473860" cy="4300890"/>
          </a:xfrm>
          <a:prstGeom prst="rect">
            <a:avLst/>
          </a:prstGeom>
        </p:spPr>
      </p:pic>
      <p:pic>
        <p:nvPicPr>
          <p:cNvPr id="3" name="Kuva 2" descr="Kuva, joka sisältää kohteen kuvakaappaus, graafinen suunnittelu, Grafiikka, muotoilu">
            <a:extLst>
              <a:ext uri="{FF2B5EF4-FFF2-40B4-BE49-F238E27FC236}">
                <a16:creationId xmlns:a16="http://schemas.microsoft.com/office/drawing/2014/main" id="{B483A879-DCB9-1CC4-1EF0-59C28B5CD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1294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C8EC0-32A7-86A6-38C0-A82C89347C1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19AA767-46D4-5D6D-F88B-FE1BB36FD51A}"/>
              </a:ext>
            </a:extLst>
          </p:cNvPr>
          <p:cNvSpPr>
            <a:spLocks noGrp="1"/>
          </p:cNvSpPr>
          <p:nvPr>
            <p:ph type="title"/>
          </p:nvPr>
        </p:nvSpPr>
        <p:spPr/>
        <p:txBody>
          <a:bodyPr/>
          <a:lstStyle/>
          <a:p>
            <a:r>
              <a:rPr lang="fi-FI" dirty="0"/>
              <a:t>Mielen hyvinvointi – tyytyväisyys elämään</a:t>
            </a:r>
          </a:p>
        </p:txBody>
      </p:sp>
      <p:sp>
        <p:nvSpPr>
          <p:cNvPr id="7" name="Tekstiruutu 6">
            <a:extLst>
              <a:ext uri="{FF2B5EF4-FFF2-40B4-BE49-F238E27FC236}">
                <a16:creationId xmlns:a16="http://schemas.microsoft.com/office/drawing/2014/main" id="{90A07074-B030-58F7-9E3C-AD9B17E90F7C}"/>
              </a:ext>
            </a:extLst>
          </p:cNvPr>
          <p:cNvSpPr txBox="1"/>
          <p:nvPr/>
        </p:nvSpPr>
        <p:spPr>
          <a:xfrm>
            <a:off x="5384013" y="1364363"/>
            <a:ext cx="5135338" cy="4401205"/>
          </a:xfrm>
          <a:prstGeom prst="rect">
            <a:avLst/>
          </a:prstGeom>
          <a:noFill/>
        </p:spPr>
        <p:txBody>
          <a:bodyPr wrap="square">
            <a:spAutoFit/>
          </a:bodyPr>
          <a:lstStyle/>
          <a:p>
            <a:r>
              <a:rPr lang="fi-FI" sz="1400" dirty="0"/>
              <a:t>4. ja 5. luokan oppilaat ovat muihin ikäryhmiin verrattaessa tyytyväisimpiä (84%) elämäänsä tällä hetkellä. Kokemus tyytyväisyydestä elämäänsä on jaetulla 9. sijalla verrattaessa tietoja Varsinais-Suomen muihin kuntiin. Koko maan arvoon (85%) verrattuna luku on hieman matalampi ja Varsinais-Suomen hyvinvointialueen arvoon (84%) verrattuna luku on sama. Miehistä useampi (91%) on tyytyväinen elämäänsä naisiin verrattuna (77%).</a:t>
            </a:r>
          </a:p>
          <a:p>
            <a:endParaRPr lang="fi-FI" sz="1400" dirty="0"/>
          </a:p>
          <a:p>
            <a:r>
              <a:rPr lang="fi-FI" sz="1400" dirty="0"/>
              <a:t>8. ja 9. luokan oppilaiden tyytyväisyys elämään on noussut vuoden 2023 (60%) lukemasta vuoden 2025 lukemiin (68%) verrattaessa. Arvo on jaetulla sijalla 6 verrattuna Varsinais-Suomen muihin kuntiin. Koko maan arvo on sama ja Varsinais-Suomen hyvinvointialueen arvo hieman matalampi (66%). Miehistä useampi (71%) on tyytyväinen elämäänsä naisiin verrattuna (65%).</a:t>
            </a:r>
          </a:p>
          <a:p>
            <a:endParaRPr lang="fi-FI" sz="1400" dirty="0"/>
          </a:p>
          <a:p>
            <a:r>
              <a:rPr lang="fi-FI" sz="1400" dirty="0"/>
              <a:t>Myös lukion 1. ja 2. vuoden opiskelijoiden tyytyväisyys elämäänsä on noussut vuonna 2025 (80%) vuoden 2023 lukemiin verrattuna (73%). Sija on paras alueen muihin kuntiin, koko suomen lukuihin ja Varsinais-Suomen hyvinvointialueen lukuihin verrattuna. Miehistä useampi (83%) on tyytyväinen elämäänsä naisiin verrattuna (78%).</a:t>
            </a:r>
          </a:p>
        </p:txBody>
      </p:sp>
      <p:pic>
        <p:nvPicPr>
          <p:cNvPr id="3" name="Kuva 2">
            <a:extLst>
              <a:ext uri="{FF2B5EF4-FFF2-40B4-BE49-F238E27FC236}">
                <a16:creationId xmlns:a16="http://schemas.microsoft.com/office/drawing/2014/main" id="{A71367F4-9349-1E7D-87BD-3AE8E5BB7354}"/>
              </a:ext>
            </a:extLst>
          </p:cNvPr>
          <p:cNvPicPr>
            <a:picLocks noChangeAspect="1"/>
          </p:cNvPicPr>
          <p:nvPr/>
        </p:nvPicPr>
        <p:blipFill>
          <a:blip r:embed="rId2"/>
          <a:stretch>
            <a:fillRect/>
          </a:stretch>
        </p:blipFill>
        <p:spPr>
          <a:xfrm>
            <a:off x="932550" y="1286965"/>
            <a:ext cx="4142369" cy="5397875"/>
          </a:xfrm>
          <a:prstGeom prst="rect">
            <a:avLst/>
          </a:prstGeom>
        </p:spPr>
      </p:pic>
      <p:pic>
        <p:nvPicPr>
          <p:cNvPr id="4" name="Kuva 3" descr="Kuva, joka sisältää kohteen kuvakaappaus, graafinen suunnittelu, Grafiikka, muotoilu">
            <a:extLst>
              <a:ext uri="{FF2B5EF4-FFF2-40B4-BE49-F238E27FC236}">
                <a16:creationId xmlns:a16="http://schemas.microsoft.com/office/drawing/2014/main" id="{3551ED1D-E3D3-846B-F282-B00B7BB9F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1734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A75358-B479-B838-CF6C-4F0990F866E8}"/>
              </a:ext>
            </a:extLst>
          </p:cNvPr>
          <p:cNvSpPr>
            <a:spLocks noGrp="1"/>
          </p:cNvSpPr>
          <p:nvPr>
            <p:ph type="title"/>
          </p:nvPr>
        </p:nvSpPr>
        <p:spPr>
          <a:xfrm>
            <a:off x="495771" y="354203"/>
            <a:ext cx="5396071" cy="826366"/>
          </a:xfrm>
        </p:spPr>
        <p:txBody>
          <a:bodyPr/>
          <a:lstStyle/>
          <a:p>
            <a:r>
              <a:rPr lang="fi-FI" dirty="0"/>
              <a:t>Elintavat</a:t>
            </a:r>
          </a:p>
        </p:txBody>
      </p:sp>
      <p:sp>
        <p:nvSpPr>
          <p:cNvPr id="3" name="Tekstiruutu 2">
            <a:extLst>
              <a:ext uri="{FF2B5EF4-FFF2-40B4-BE49-F238E27FC236}">
                <a16:creationId xmlns:a16="http://schemas.microsoft.com/office/drawing/2014/main" id="{2A740800-17C6-71F6-94C8-9E9AFCD0170C}"/>
              </a:ext>
            </a:extLst>
          </p:cNvPr>
          <p:cNvSpPr txBox="1"/>
          <p:nvPr/>
        </p:nvSpPr>
        <p:spPr>
          <a:xfrm>
            <a:off x="360218" y="1191492"/>
            <a:ext cx="5825762" cy="369332"/>
          </a:xfrm>
          <a:prstGeom prst="rect">
            <a:avLst/>
          </a:prstGeom>
          <a:noFill/>
        </p:spPr>
        <p:txBody>
          <a:bodyPr wrap="none" rtlCol="0">
            <a:spAutoFit/>
          </a:bodyPr>
          <a:lstStyle/>
          <a:p>
            <a:r>
              <a:rPr lang="fi-FI"/>
              <a:t>Lasten ja nuorten fyysinen toimintakyky, MOVE! –mittaus, %</a:t>
            </a:r>
          </a:p>
        </p:txBody>
      </p:sp>
      <p:sp>
        <p:nvSpPr>
          <p:cNvPr id="5" name="Tekstiruutu 4">
            <a:extLst>
              <a:ext uri="{FF2B5EF4-FFF2-40B4-BE49-F238E27FC236}">
                <a16:creationId xmlns:a16="http://schemas.microsoft.com/office/drawing/2014/main" id="{B5BA22F3-0370-61E9-518E-C806A28EB67F}"/>
              </a:ext>
            </a:extLst>
          </p:cNvPr>
          <p:cNvSpPr txBox="1"/>
          <p:nvPr/>
        </p:nvSpPr>
        <p:spPr>
          <a:xfrm>
            <a:off x="7491241" y="828288"/>
            <a:ext cx="2890982" cy="5847755"/>
          </a:xfrm>
          <a:prstGeom prst="rect">
            <a:avLst/>
          </a:prstGeom>
          <a:noFill/>
        </p:spPr>
        <p:txBody>
          <a:bodyPr wrap="square" rtlCol="0">
            <a:spAutoFit/>
          </a:bodyPr>
          <a:lstStyle/>
          <a:p>
            <a:pPr algn="just"/>
            <a:r>
              <a:rPr lang="fi-FI" sz="1400" dirty="0"/>
              <a:t>Nousiaisissa 5. luokkalaisten fyysinen toimintakyky on parantunut viime vuoteen verrattuna. Miesten fyysinen toimintakyky on parantunut huomattavasti 47,6:sta 27,3:een, kun taas naisten on huonontunut merkittävästi: 20,6:sta 38,5:een. 8. luokkalaisten fyysinen toimintakyky on heikentynyt edellisen vuoden tilanteeseen nähden sekä miesten että naisten osalta. Miesten tulos on heikentynyt 71,4:stä 72,4:ään ja naisten 46,7:stä 56,5:een.</a:t>
            </a:r>
          </a:p>
          <a:p>
            <a:pPr algn="just"/>
            <a:endParaRPr lang="fi-FI" sz="1200" dirty="0"/>
          </a:p>
          <a:p>
            <a:pPr algn="just"/>
            <a:r>
              <a:rPr lang="fi-FI" sz="1200" dirty="0"/>
              <a:t>Indikaattori ilmaisee prosenttiosuuden henkilöistä, joiden fyysinen toimintakyky on heikko fyysisen </a:t>
            </a:r>
            <a:r>
              <a:rPr lang="fi-FI" sz="1200" dirty="0" err="1"/>
              <a:t>toiintakyvyn</a:t>
            </a:r>
            <a:r>
              <a:rPr lang="fi-FI" sz="1200" dirty="0"/>
              <a:t> tasoa mittaavien </a:t>
            </a:r>
            <a:r>
              <a:rPr lang="fi-FI" sz="1200" dirty="0" err="1"/>
              <a:t>Move</a:t>
            </a:r>
            <a:r>
              <a:rPr lang="fi-FI" sz="1200" dirty="0"/>
              <a:t>! –mittausten perusteella. Heikko fyysinen toimintakyky voi vaikuttaa heikentävästi henkilön kykyihin selviytyä arkipäivän toiminnoista, vähentää osallistumista ohjattuun liikuntatoimintaan sekä vaikuttaa jopa oppimiseen heikentävästi.</a:t>
            </a:r>
          </a:p>
          <a:p>
            <a:pPr algn="just"/>
            <a:endParaRPr lang="fi-FI" sz="1200" dirty="0"/>
          </a:p>
          <a:p>
            <a:pPr algn="just"/>
            <a:r>
              <a:rPr lang="fi-FI" sz="1200" dirty="0"/>
              <a:t>Kunnan tehtäviin kuuluu mahdollistaa liikunnan harrastamisen edellytyksiä terveyden ja hyvinvoinnin edistämisen näkökulmasta.</a:t>
            </a:r>
          </a:p>
        </p:txBody>
      </p:sp>
      <p:pic>
        <p:nvPicPr>
          <p:cNvPr id="4" name="Graphic 3" descr="Jalkapallo ääriviiva">
            <a:extLst>
              <a:ext uri="{FF2B5EF4-FFF2-40B4-BE49-F238E27FC236}">
                <a16:creationId xmlns:a16="http://schemas.microsoft.com/office/drawing/2014/main" id="{E64D2E75-C5A0-8AE6-38AD-9CCBECB5AB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8430" y="318911"/>
            <a:ext cx="914400" cy="914400"/>
          </a:xfrm>
          <a:prstGeom prst="rect">
            <a:avLst/>
          </a:prstGeom>
        </p:spPr>
      </p:pic>
      <p:pic>
        <p:nvPicPr>
          <p:cNvPr id="18" name="Kuva 17" descr="Kuva, joka sisältää kohteen teksti, kuvakaappaus, diagrammi, Tontti&#10;&#10;Tekoälyllä luotu sisältö voi olla virheellistä.">
            <a:extLst>
              <a:ext uri="{FF2B5EF4-FFF2-40B4-BE49-F238E27FC236}">
                <a16:creationId xmlns:a16="http://schemas.microsoft.com/office/drawing/2014/main" id="{EFC7D68D-DD64-FB5D-9B92-C3EBD3734B35}"/>
              </a:ext>
            </a:extLst>
          </p:cNvPr>
          <p:cNvPicPr>
            <a:picLocks noChangeAspect="1"/>
          </p:cNvPicPr>
          <p:nvPr/>
        </p:nvPicPr>
        <p:blipFill>
          <a:blip r:embed="rId4"/>
          <a:stretch>
            <a:fillRect/>
          </a:stretch>
        </p:blipFill>
        <p:spPr>
          <a:xfrm>
            <a:off x="495771" y="1571747"/>
            <a:ext cx="5174286" cy="5004310"/>
          </a:xfrm>
          <a:prstGeom prst="rect">
            <a:avLst/>
          </a:prstGeom>
        </p:spPr>
      </p:pic>
      <p:pic>
        <p:nvPicPr>
          <p:cNvPr id="19" name="Kuva 18" descr="Kuva, joka sisältää kohteen kuvakaappaus, graafinen suunnittelu, Grafiikka, muotoilu&#10;&#10;Kuvaus luotu automaattisesti">
            <a:extLst>
              <a:ext uri="{FF2B5EF4-FFF2-40B4-BE49-F238E27FC236}">
                <a16:creationId xmlns:a16="http://schemas.microsoft.com/office/drawing/2014/main" id="{2A49543E-DF88-CF21-662B-F4AAC6E5E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882"/>
            <a:ext cx="12192000" cy="6858000"/>
          </a:xfrm>
          <a:prstGeom prst="rect">
            <a:avLst/>
          </a:prstGeom>
        </p:spPr>
      </p:pic>
    </p:spTree>
    <p:extLst>
      <p:ext uri="{BB962C8B-B14F-4D97-AF65-F5344CB8AC3E}">
        <p14:creationId xmlns:p14="http://schemas.microsoft.com/office/powerpoint/2010/main" val="2838650209"/>
      </p:ext>
    </p:extLst>
  </p:cSld>
  <p:clrMapOvr>
    <a:masterClrMapping/>
  </p:clrMapOvr>
  <mc:AlternateContent xmlns:mc="http://schemas.openxmlformats.org/markup-compatibility/2006" xmlns:p14="http://schemas.microsoft.com/office/powerpoint/2010/main">
    <mc:Choice Requires="p14">
      <p:transition spd="slow" p14:dur="2000" advTm="19111"/>
    </mc:Choice>
    <mc:Fallback xmlns="">
      <p:transition spd="slow" advTm="1911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9E843-840D-7E0A-47B4-7DB34F87C570}"/>
            </a:ext>
          </a:extLst>
        </p:cNvPr>
        <p:cNvGrpSpPr/>
        <p:nvPr/>
      </p:nvGrpSpPr>
      <p:grpSpPr>
        <a:xfrm>
          <a:off x="0" y="0"/>
          <a:ext cx="0" cy="0"/>
          <a:chOff x="0" y="0"/>
          <a:chExt cx="0" cy="0"/>
        </a:xfrm>
      </p:grpSpPr>
      <p:pic>
        <p:nvPicPr>
          <p:cNvPr id="7" name="Kuva 6" descr="Kuva, joka sisältää kohteen kuvakaappaus, graafinen suunnittelu, Grafiikka, muotoilu&#10;&#10;Kuvaus luotu automaattisesti">
            <a:extLst>
              <a:ext uri="{FF2B5EF4-FFF2-40B4-BE49-F238E27FC236}">
                <a16:creationId xmlns:a16="http://schemas.microsoft.com/office/drawing/2014/main" id="{38F1360C-CCCF-1F5B-8B2D-5A0BC262B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tsikko 1">
            <a:extLst>
              <a:ext uri="{FF2B5EF4-FFF2-40B4-BE49-F238E27FC236}">
                <a16:creationId xmlns:a16="http://schemas.microsoft.com/office/drawing/2014/main" id="{0E3E29D1-D62A-3FE3-66A5-93E95475733E}"/>
              </a:ext>
            </a:extLst>
          </p:cNvPr>
          <p:cNvSpPr>
            <a:spLocks noGrp="1"/>
          </p:cNvSpPr>
          <p:nvPr>
            <p:ph type="title"/>
          </p:nvPr>
        </p:nvSpPr>
        <p:spPr>
          <a:xfrm>
            <a:off x="474306" y="355794"/>
            <a:ext cx="10515600" cy="1325563"/>
          </a:xfrm>
        </p:spPr>
        <p:txBody>
          <a:bodyPr>
            <a:normAutofit/>
          </a:bodyPr>
          <a:lstStyle/>
          <a:p>
            <a:r>
              <a:rPr lang="fi-FI" dirty="0"/>
              <a:t>Osallisuus</a:t>
            </a:r>
            <a:br>
              <a:rPr lang="fi-FI" dirty="0"/>
            </a:br>
            <a:r>
              <a:rPr lang="fi-FI" sz="1600" b="1" dirty="0"/>
              <a:t>Erittäin heikko osallisuuden kokemus</a:t>
            </a:r>
            <a:endParaRPr lang="fi-FI" sz="1600" dirty="0"/>
          </a:p>
        </p:txBody>
      </p:sp>
      <p:sp>
        <p:nvSpPr>
          <p:cNvPr id="12" name="Suorakulmio 11">
            <a:extLst>
              <a:ext uri="{FF2B5EF4-FFF2-40B4-BE49-F238E27FC236}">
                <a16:creationId xmlns:a16="http://schemas.microsoft.com/office/drawing/2014/main" id="{762E5FFC-0EC9-733F-95DD-E3CA8EE6E352}"/>
              </a:ext>
            </a:extLst>
          </p:cNvPr>
          <p:cNvSpPr/>
          <p:nvPr/>
        </p:nvSpPr>
        <p:spPr>
          <a:xfrm>
            <a:off x="474306" y="5702137"/>
            <a:ext cx="8751821" cy="938505"/>
          </a:xfrm>
          <a:prstGeom prst="rect">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i-FI" sz="1400" dirty="0">
                <a:solidFill>
                  <a:schemeClr val="tx1"/>
                </a:solidFill>
              </a:rPr>
              <a:t>Erittäin heikko osallisuuden kokemus on Nousiaisissa vähäisempää 8. ja 9. luokan oppilaissa verrattuna moneen muuhun Varsinais-Suomen kuntaan ja Varsinais-Suomen alueeseen. Lukion 1. ja 2. luokan opiskelijoiden erittäin heikko osallisuuden kokemus on lisääntynyt hieman aiempaan vuoteen verrattuna. Muihin Varsinais-Suomen kuntiin verrattaessa lukiolaisten heikko osallisuuden kokemus on keskivaiheilla Nousiaisissa.</a:t>
            </a:r>
          </a:p>
        </p:txBody>
      </p:sp>
      <p:pic>
        <p:nvPicPr>
          <p:cNvPr id="2" name="Graphic 1" descr="Kippis ääriviiva">
            <a:extLst>
              <a:ext uri="{FF2B5EF4-FFF2-40B4-BE49-F238E27FC236}">
                <a16:creationId xmlns:a16="http://schemas.microsoft.com/office/drawing/2014/main" id="{F54825FB-A129-4281-6171-40DC05746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6250" y="355794"/>
            <a:ext cx="914400" cy="914400"/>
          </a:xfrm>
          <a:prstGeom prst="rect">
            <a:avLst/>
          </a:prstGeom>
        </p:spPr>
      </p:pic>
      <p:pic>
        <p:nvPicPr>
          <p:cNvPr id="4" name="Kuva 3">
            <a:extLst>
              <a:ext uri="{FF2B5EF4-FFF2-40B4-BE49-F238E27FC236}">
                <a16:creationId xmlns:a16="http://schemas.microsoft.com/office/drawing/2014/main" id="{5B1FBD8F-D51A-097D-BA78-121101ED84BB}"/>
              </a:ext>
            </a:extLst>
          </p:cNvPr>
          <p:cNvPicPr>
            <a:picLocks noChangeAspect="1"/>
          </p:cNvPicPr>
          <p:nvPr/>
        </p:nvPicPr>
        <p:blipFill>
          <a:blip r:embed="rId5"/>
          <a:stretch>
            <a:fillRect/>
          </a:stretch>
        </p:blipFill>
        <p:spPr>
          <a:xfrm>
            <a:off x="648090" y="1429977"/>
            <a:ext cx="3684067" cy="2217249"/>
          </a:xfrm>
          <a:prstGeom prst="rect">
            <a:avLst/>
          </a:prstGeom>
        </p:spPr>
      </p:pic>
      <p:sp>
        <p:nvSpPr>
          <p:cNvPr id="5" name="Tekstiruutu 4">
            <a:extLst>
              <a:ext uri="{FF2B5EF4-FFF2-40B4-BE49-F238E27FC236}">
                <a16:creationId xmlns:a16="http://schemas.microsoft.com/office/drawing/2014/main" id="{36BB4CC7-DA7F-D873-72FE-9C41F6C1CBAE}"/>
              </a:ext>
            </a:extLst>
          </p:cNvPr>
          <p:cNvSpPr txBox="1"/>
          <p:nvPr/>
        </p:nvSpPr>
        <p:spPr>
          <a:xfrm>
            <a:off x="6993421" y="812994"/>
            <a:ext cx="3909853" cy="2724150"/>
          </a:xfrm>
          <a:prstGeom prst="roundRect">
            <a:avLst/>
          </a:prstGeom>
          <a:ln w="38100">
            <a:solidFill>
              <a:srgbClr val="00903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fi-FI" sz="1400"/>
              <a:t>Osallisuuden kokemus on yhteydessä muun muassa terveyteen, toiminta- ja työkykyyn, mielenterveyteen, elämänlaatuun, koettuun yksinäisyyteen, taloudellisiin vaikeuksiin ja koulutusasemaan. Osallisuuden kokemus koostuu esimerkiksi henkilön kokemuksesta vaikutusmahdollisuuksistaan omaa elämää ja elinympäristöä koskevaan päätöksentekoon, merkityksellisyyden kokemuksesta ja kokemuksesta sosiaalisen vuorovaikutuksen laadusta. </a:t>
            </a:r>
          </a:p>
        </p:txBody>
      </p:sp>
      <p:sp>
        <p:nvSpPr>
          <p:cNvPr id="6" name="Tekstiruutu 5">
            <a:extLst>
              <a:ext uri="{FF2B5EF4-FFF2-40B4-BE49-F238E27FC236}">
                <a16:creationId xmlns:a16="http://schemas.microsoft.com/office/drawing/2014/main" id="{97B009E4-E050-2731-1E41-962868141C44}"/>
              </a:ext>
            </a:extLst>
          </p:cNvPr>
          <p:cNvSpPr txBox="1"/>
          <p:nvPr/>
        </p:nvSpPr>
        <p:spPr>
          <a:xfrm>
            <a:off x="7056607" y="3688455"/>
            <a:ext cx="3783480" cy="1600438"/>
          </a:xfrm>
          <a:prstGeom prst="roundRect">
            <a:avLst/>
          </a:prstGeom>
          <a:ln w="38100">
            <a:solidFill>
              <a:srgbClr val="00903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i-FI" sz="1100" dirty="0"/>
              <a:t>Erittäin heikko osallisuuden kokemus on yhteydessä syrjäytymiseen tai henkilö voi kokea itsensä syrjäytetyksi. </a:t>
            </a:r>
          </a:p>
          <a:p>
            <a:pPr algn="just"/>
            <a:endParaRPr lang="fi-FI" sz="1100" dirty="0"/>
          </a:p>
          <a:p>
            <a:pPr algn="just"/>
            <a:endParaRPr lang="fi-FI" sz="1100" dirty="0"/>
          </a:p>
          <a:p>
            <a:pPr algn="just"/>
            <a:r>
              <a:rPr lang="fi-FI" sz="1100" dirty="0"/>
              <a:t>Erityisesti heikommassa asemassa olevien henkilöiden osallisuuden kokemuksen vahvistaminen on tärkeää terveyden, hyvinvoinnin ja turvallisuuden näkökulmista.</a:t>
            </a:r>
          </a:p>
        </p:txBody>
      </p:sp>
      <p:pic>
        <p:nvPicPr>
          <p:cNvPr id="9" name="Kuva 8" descr="Kuva, joka sisältää kohteen teksti, Fontti, numero, viiva&#10;&#10;Tekoälyllä luotu sisältö voi olla virheellistä.">
            <a:extLst>
              <a:ext uri="{FF2B5EF4-FFF2-40B4-BE49-F238E27FC236}">
                <a16:creationId xmlns:a16="http://schemas.microsoft.com/office/drawing/2014/main" id="{C82EC269-F47B-B652-9EE6-34A36F0F66A3}"/>
              </a:ext>
            </a:extLst>
          </p:cNvPr>
          <p:cNvPicPr>
            <a:picLocks noChangeAspect="1"/>
          </p:cNvPicPr>
          <p:nvPr/>
        </p:nvPicPr>
        <p:blipFill>
          <a:blip r:embed="rId6"/>
          <a:stretch>
            <a:fillRect/>
          </a:stretch>
        </p:blipFill>
        <p:spPr>
          <a:xfrm>
            <a:off x="715509" y="3700310"/>
            <a:ext cx="5645575" cy="1912918"/>
          </a:xfrm>
          <a:prstGeom prst="rect">
            <a:avLst/>
          </a:prstGeom>
        </p:spPr>
      </p:pic>
    </p:spTree>
    <p:extLst>
      <p:ext uri="{BB962C8B-B14F-4D97-AF65-F5344CB8AC3E}">
        <p14:creationId xmlns:p14="http://schemas.microsoft.com/office/powerpoint/2010/main" val="1429574410"/>
      </p:ext>
    </p:extLst>
  </p:cSld>
  <p:clrMapOvr>
    <a:masterClrMapping/>
  </p:clrMapOvr>
  <mc:AlternateContent xmlns:mc="http://schemas.openxmlformats.org/markup-compatibility/2006" xmlns:p14="http://schemas.microsoft.com/office/powerpoint/2010/main">
    <mc:Choice Requires="p14">
      <p:transition spd="slow" p14:dur="2000" advTm="10757"/>
    </mc:Choice>
    <mc:Fallback xmlns="">
      <p:transition spd="slow" advTm="1075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2C55D-D007-1370-88AC-5C9E23F3969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84405B2-4003-9A1D-5966-230F67F6EEB4}"/>
              </a:ext>
            </a:extLst>
          </p:cNvPr>
          <p:cNvSpPr>
            <a:spLocks noGrp="1"/>
          </p:cNvSpPr>
          <p:nvPr>
            <p:ph type="title"/>
          </p:nvPr>
        </p:nvSpPr>
        <p:spPr/>
        <p:txBody>
          <a:bodyPr/>
          <a:lstStyle/>
          <a:p>
            <a:r>
              <a:rPr lang="fi-FI" dirty="0"/>
              <a:t>Mielen hyvinvointi - koulukiusaaminen</a:t>
            </a:r>
          </a:p>
        </p:txBody>
      </p:sp>
      <p:sp>
        <p:nvSpPr>
          <p:cNvPr id="7" name="Tekstiruutu 6">
            <a:extLst>
              <a:ext uri="{FF2B5EF4-FFF2-40B4-BE49-F238E27FC236}">
                <a16:creationId xmlns:a16="http://schemas.microsoft.com/office/drawing/2014/main" id="{3D3D3A97-A514-4574-42FF-245ECE7D5AAC}"/>
              </a:ext>
            </a:extLst>
          </p:cNvPr>
          <p:cNvSpPr txBox="1"/>
          <p:nvPr/>
        </p:nvSpPr>
        <p:spPr>
          <a:xfrm>
            <a:off x="6537960" y="1523690"/>
            <a:ext cx="5135338" cy="3108543"/>
          </a:xfrm>
          <a:prstGeom prst="rect">
            <a:avLst/>
          </a:prstGeom>
          <a:noFill/>
        </p:spPr>
        <p:txBody>
          <a:bodyPr wrap="square">
            <a:spAutoFit/>
          </a:bodyPr>
          <a:lstStyle/>
          <a:p>
            <a:r>
              <a:rPr lang="fi-FI" sz="1400" dirty="0"/>
              <a:t>Nousiaisissa 4.-5. luokan oppilaista 9% on kokenut koulukiusaamista vähintään kerran viikossa vuoden 2025 kouluterveyskyselyn tulosten perusteella. Luku on laskenut vuoden 2023 lukuun (10%) verrattuna. Sukupuolten välisiä eroja ei ole saatavilla.</a:t>
            </a:r>
          </a:p>
          <a:p>
            <a:endParaRPr lang="fi-FI" sz="1400" dirty="0"/>
          </a:p>
          <a:p>
            <a:r>
              <a:rPr lang="fi-FI" sz="1400" dirty="0"/>
              <a:t>8.-9. luokan oppilaiden prosentuaalinen määrä on noussut vuoden 2023 luvusta (3%) merkittävästi vuonna 2025 (23%). Kyseinen ikäryhmä kokee koulukiusaamista vähintään kerran viikossa useammin kuin muissa alueen kunnissa sekä koko maassa (8%). Miehistä useampi (33%) kokee koulukiusaamista naisiin verrattuna (13%). </a:t>
            </a:r>
          </a:p>
          <a:p>
            <a:endParaRPr lang="fi-FI" sz="1400" dirty="0"/>
          </a:p>
          <a:p>
            <a:r>
              <a:rPr lang="fi-FI" sz="1400" dirty="0"/>
              <a:t>Lukion 1.-2. luokan opiskelijoista 2% vuodesta 2023 on noussut 3%:iin. Sukupuolten välisiä eroja ei ole saatavilla.</a:t>
            </a:r>
          </a:p>
        </p:txBody>
      </p:sp>
      <p:pic>
        <p:nvPicPr>
          <p:cNvPr id="4" name="Kuva 3">
            <a:extLst>
              <a:ext uri="{FF2B5EF4-FFF2-40B4-BE49-F238E27FC236}">
                <a16:creationId xmlns:a16="http://schemas.microsoft.com/office/drawing/2014/main" id="{6DEC03FA-BD63-72B4-1458-7242365E1042}"/>
              </a:ext>
            </a:extLst>
          </p:cNvPr>
          <p:cNvPicPr>
            <a:picLocks noChangeAspect="1"/>
          </p:cNvPicPr>
          <p:nvPr/>
        </p:nvPicPr>
        <p:blipFill>
          <a:blip r:embed="rId2"/>
          <a:stretch>
            <a:fillRect/>
          </a:stretch>
        </p:blipFill>
        <p:spPr>
          <a:xfrm>
            <a:off x="1002391" y="1413896"/>
            <a:ext cx="4209690" cy="5417976"/>
          </a:xfrm>
          <a:prstGeom prst="rect">
            <a:avLst/>
          </a:prstGeom>
        </p:spPr>
      </p:pic>
      <p:pic>
        <p:nvPicPr>
          <p:cNvPr id="3" name="Kuva 2" descr="Kuva, joka sisältää kohteen kuvakaappaus, graafinen suunnittelu, Grafiikka, muotoilu">
            <a:extLst>
              <a:ext uri="{FF2B5EF4-FFF2-40B4-BE49-F238E27FC236}">
                <a16:creationId xmlns:a16="http://schemas.microsoft.com/office/drawing/2014/main" id="{347E9220-B047-99B3-5777-BBD0EBAEE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8322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1DE3-77F9-5342-B76B-07996BF2987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37FAD58-953D-6C50-043C-0DB6AF596339}"/>
              </a:ext>
            </a:extLst>
          </p:cNvPr>
          <p:cNvSpPr>
            <a:spLocks noGrp="1"/>
          </p:cNvSpPr>
          <p:nvPr>
            <p:ph type="title"/>
          </p:nvPr>
        </p:nvSpPr>
        <p:spPr/>
        <p:txBody>
          <a:bodyPr/>
          <a:lstStyle/>
          <a:p>
            <a:r>
              <a:rPr lang="fi-FI" dirty="0"/>
              <a:t>Mielen hyvinvointi - väkivalta</a:t>
            </a:r>
          </a:p>
        </p:txBody>
      </p:sp>
      <p:sp>
        <p:nvSpPr>
          <p:cNvPr id="7" name="Tekstiruutu 6">
            <a:extLst>
              <a:ext uri="{FF2B5EF4-FFF2-40B4-BE49-F238E27FC236}">
                <a16:creationId xmlns:a16="http://schemas.microsoft.com/office/drawing/2014/main" id="{12B7FF83-A9D5-CE80-2ADF-71B15275076F}"/>
              </a:ext>
            </a:extLst>
          </p:cNvPr>
          <p:cNvSpPr txBox="1"/>
          <p:nvPr/>
        </p:nvSpPr>
        <p:spPr>
          <a:xfrm>
            <a:off x="6537960" y="1523690"/>
            <a:ext cx="5135338" cy="3754874"/>
          </a:xfrm>
          <a:prstGeom prst="rect">
            <a:avLst/>
          </a:prstGeom>
          <a:noFill/>
        </p:spPr>
        <p:txBody>
          <a:bodyPr wrap="square">
            <a:spAutoFit/>
          </a:bodyPr>
          <a:lstStyle/>
          <a:p>
            <a:r>
              <a:rPr lang="fi-FI" sz="1400" dirty="0"/>
              <a:t>Fyysisen väkivallan kokeminen on yleisempää pienemmissä ikäluokissa. Nousiaisissa 4.-5. luokan oppilaista 9% on kokenut vanhempien tai muiden </a:t>
            </a:r>
            <a:r>
              <a:rPr lang="fi-FI" sz="1400" dirty="0" err="1"/>
              <a:t>huoltapitävien</a:t>
            </a:r>
            <a:r>
              <a:rPr lang="fi-FI" sz="1400" dirty="0"/>
              <a:t> aikuisten fyysistä väkivaltaa vuoden aikana vuoden 2025 kouluterveyskyselyn mukaan. Luku on laskenut vuoden 2023 kouluterveyskyselyn 10%:</a:t>
            </a:r>
            <a:r>
              <a:rPr lang="fi-FI" sz="1400" dirty="0" err="1"/>
              <a:t>sta</a:t>
            </a:r>
            <a:r>
              <a:rPr lang="fi-FI" sz="1400" dirty="0"/>
              <a:t>. </a:t>
            </a:r>
          </a:p>
          <a:p>
            <a:endParaRPr lang="fi-FI" sz="1400" dirty="0"/>
          </a:p>
          <a:p>
            <a:r>
              <a:rPr lang="fi-FI" sz="1400" dirty="0"/>
              <a:t>8. ja 9. luokkalaisista vastaava luku on 8% ja nousua edelliseen kyselyyn 1%. Lukion 1. ja 2. vuoden opiskelijoista 2% on kokenut vanhempien tai muiden </a:t>
            </a:r>
            <a:r>
              <a:rPr lang="fi-FI" sz="1400" dirty="0" err="1"/>
              <a:t>huoltapitävien</a:t>
            </a:r>
            <a:r>
              <a:rPr lang="fi-FI" sz="1400" dirty="0"/>
              <a:t> aikuisten fyysistä väkivaltaa vuoden aikana vuoden 2025 kouluterveyskyselyn mukaan, luku on laskenut vuoden 2023 kyselyn 5%:</a:t>
            </a:r>
            <a:r>
              <a:rPr lang="fi-FI" sz="1400" dirty="0" err="1"/>
              <a:t>sta</a:t>
            </a:r>
            <a:r>
              <a:rPr lang="fi-FI" sz="1400" dirty="0"/>
              <a:t>. </a:t>
            </a:r>
          </a:p>
          <a:p>
            <a:endParaRPr lang="fi-FI" sz="1400" dirty="0"/>
          </a:p>
          <a:p>
            <a:r>
              <a:rPr lang="fi-FI" sz="1400" dirty="0"/>
              <a:t>Alueellisessa ja koko maan kattavassa vertailussa fyysistä väkivaltaa vanhempien tai muiden </a:t>
            </a:r>
            <a:r>
              <a:rPr lang="fi-FI" sz="1400" dirty="0" err="1"/>
              <a:t>huoltapitävien</a:t>
            </a:r>
            <a:r>
              <a:rPr lang="fi-FI" sz="1400" dirty="0"/>
              <a:t> aikuisten taholta kokeneiden % osuus 4. ja 5. luokan oppilaista on kolmanneksi pienen, 8. ja 9. luokkalaisten osuus 6. pienin ja lukion 1. ja 2. vuoden opiskelijoista pienimmät.</a:t>
            </a:r>
          </a:p>
        </p:txBody>
      </p:sp>
      <p:pic>
        <p:nvPicPr>
          <p:cNvPr id="3" name="Kuva 2" descr="Kuva, joka sisältää kohteen teksti, kuvakaappaus, diagrammi, muotoilu&#10;&#10;Tekoälyllä luotu sisältö voi olla virheellistä.">
            <a:extLst>
              <a:ext uri="{FF2B5EF4-FFF2-40B4-BE49-F238E27FC236}">
                <a16:creationId xmlns:a16="http://schemas.microsoft.com/office/drawing/2014/main" id="{04E6AE58-5C90-A1DF-0E8C-26B0AAD83FF7}"/>
              </a:ext>
            </a:extLst>
          </p:cNvPr>
          <p:cNvPicPr>
            <a:picLocks noChangeAspect="1"/>
          </p:cNvPicPr>
          <p:nvPr/>
        </p:nvPicPr>
        <p:blipFill>
          <a:blip r:embed="rId2"/>
          <a:stretch>
            <a:fillRect/>
          </a:stretch>
        </p:blipFill>
        <p:spPr>
          <a:xfrm>
            <a:off x="982218" y="1307592"/>
            <a:ext cx="4318540" cy="5550408"/>
          </a:xfrm>
          <a:prstGeom prst="rect">
            <a:avLst/>
          </a:prstGeom>
        </p:spPr>
      </p:pic>
      <p:pic>
        <p:nvPicPr>
          <p:cNvPr id="4" name="Kuva 3" descr="Kuva, joka sisältää kohteen kuvakaappaus, graafinen suunnittelu, Grafiikka, muotoilu">
            <a:extLst>
              <a:ext uri="{FF2B5EF4-FFF2-40B4-BE49-F238E27FC236}">
                <a16:creationId xmlns:a16="http://schemas.microsoft.com/office/drawing/2014/main" id="{AD11F189-57C2-DEA8-941C-43CB6A437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4280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46E8C-3D06-233B-F1EC-3D1A8503765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2F8E5B5-E8A5-1263-A190-5CFB018CFD16}"/>
              </a:ext>
            </a:extLst>
          </p:cNvPr>
          <p:cNvSpPr>
            <a:spLocks noGrp="1"/>
          </p:cNvSpPr>
          <p:nvPr>
            <p:ph type="title"/>
          </p:nvPr>
        </p:nvSpPr>
        <p:spPr/>
        <p:txBody>
          <a:bodyPr/>
          <a:lstStyle/>
          <a:p>
            <a:r>
              <a:rPr lang="fi-FI" dirty="0"/>
              <a:t>Tapaturmaindeksi</a:t>
            </a:r>
          </a:p>
        </p:txBody>
      </p:sp>
      <p:sp>
        <p:nvSpPr>
          <p:cNvPr id="7" name="Tekstiruutu 6">
            <a:extLst>
              <a:ext uri="{FF2B5EF4-FFF2-40B4-BE49-F238E27FC236}">
                <a16:creationId xmlns:a16="http://schemas.microsoft.com/office/drawing/2014/main" id="{033C1DD2-E28F-98A9-875A-207350D2BE29}"/>
              </a:ext>
            </a:extLst>
          </p:cNvPr>
          <p:cNvSpPr txBox="1"/>
          <p:nvPr/>
        </p:nvSpPr>
        <p:spPr>
          <a:xfrm>
            <a:off x="8124669" y="1714296"/>
            <a:ext cx="3428708" cy="1169551"/>
          </a:xfrm>
          <a:prstGeom prst="rect">
            <a:avLst/>
          </a:prstGeom>
          <a:noFill/>
        </p:spPr>
        <p:txBody>
          <a:bodyPr wrap="square">
            <a:spAutoFit/>
          </a:bodyPr>
          <a:lstStyle/>
          <a:p>
            <a:r>
              <a:rPr lang="fi-FI" sz="1400" dirty="0"/>
              <a:t>Indikaattori ilmaisee vammojen ja myrkytysten vuoksi sairaalassa hoitoa saaneiden tai tapaturmaisesti kuolleiden henkilöiden määrää alueen väestössä suhteessa koko maan tasoon.</a:t>
            </a:r>
          </a:p>
        </p:txBody>
      </p:sp>
      <p:pic>
        <p:nvPicPr>
          <p:cNvPr id="5" name="Kuva 4" descr="Kuva, joka sisältää kohteen teksti, kuvakaappaus, Fontti, numero&#10;&#10;Tekoälyllä luotu sisältö voi olla virheellistä.">
            <a:extLst>
              <a:ext uri="{FF2B5EF4-FFF2-40B4-BE49-F238E27FC236}">
                <a16:creationId xmlns:a16="http://schemas.microsoft.com/office/drawing/2014/main" id="{79D95D67-9DD4-80FE-158A-260F294F9E4A}"/>
              </a:ext>
            </a:extLst>
          </p:cNvPr>
          <p:cNvPicPr>
            <a:picLocks noChangeAspect="1"/>
          </p:cNvPicPr>
          <p:nvPr/>
        </p:nvPicPr>
        <p:blipFill>
          <a:blip r:embed="rId2"/>
          <a:stretch>
            <a:fillRect/>
          </a:stretch>
        </p:blipFill>
        <p:spPr>
          <a:xfrm>
            <a:off x="838201" y="1690688"/>
            <a:ext cx="6801096" cy="3555869"/>
          </a:xfrm>
          <a:prstGeom prst="rect">
            <a:avLst/>
          </a:prstGeom>
        </p:spPr>
      </p:pic>
      <p:pic>
        <p:nvPicPr>
          <p:cNvPr id="6" name="Kuva 5" descr="Kuva, joka sisältää kohteen kuvakaappaus, graafinen suunnittelu, Grafiikka, muotoilu">
            <a:extLst>
              <a:ext uri="{FF2B5EF4-FFF2-40B4-BE49-F238E27FC236}">
                <a16:creationId xmlns:a16="http://schemas.microsoft.com/office/drawing/2014/main" id="{D9432710-E4A6-6B64-80B0-90B2219A8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8125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13" descr="Kuva, joka sisältää kohteen kuvakaappaus, graafinen suunnittelu, Grafiikka, muotoilu">
            <a:extLst>
              <a:ext uri="{FF2B5EF4-FFF2-40B4-BE49-F238E27FC236}">
                <a16:creationId xmlns:a16="http://schemas.microsoft.com/office/drawing/2014/main" id="{A064FD98-5B57-9F7D-9D28-02FA6A9F5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56ED0074-7DBF-D34E-ADD6-E2C07D0FAB44}"/>
              </a:ext>
            </a:extLst>
          </p:cNvPr>
          <p:cNvSpPr>
            <a:spLocks noGrp="1"/>
          </p:cNvSpPr>
          <p:nvPr>
            <p:ph type="title"/>
          </p:nvPr>
        </p:nvSpPr>
        <p:spPr>
          <a:xfrm>
            <a:off x="215900" y="0"/>
            <a:ext cx="10515600" cy="1052425"/>
          </a:xfrm>
        </p:spPr>
        <p:txBody>
          <a:bodyPr>
            <a:normAutofit fontScale="90000"/>
          </a:bodyPr>
          <a:lstStyle/>
          <a:p>
            <a:r>
              <a:rPr lang="fi-FI" dirty="0"/>
              <a:t>Turvallisuus</a:t>
            </a:r>
            <a:br>
              <a:rPr lang="fi-FI" dirty="0"/>
            </a:br>
            <a:r>
              <a:rPr lang="fi-FI" sz="1400" dirty="0"/>
              <a:t>Vahingoissa vammautuneet ja kuolleet henkilöt, poliisin tietoon tulleet henkeen ja terveyteen kohdistuneet rikokset/1000 asukasta, poliisin tietoon tulleet omaisuusrikokset/1000 asukasta</a:t>
            </a:r>
          </a:p>
        </p:txBody>
      </p:sp>
      <p:pic>
        <p:nvPicPr>
          <p:cNvPr id="4" name="Kuva 3">
            <a:extLst>
              <a:ext uri="{FF2B5EF4-FFF2-40B4-BE49-F238E27FC236}">
                <a16:creationId xmlns:a16="http://schemas.microsoft.com/office/drawing/2014/main" id="{D9E8C57D-875C-03A4-A482-BC1D2A512500}"/>
              </a:ext>
            </a:extLst>
          </p:cNvPr>
          <p:cNvPicPr>
            <a:picLocks noChangeAspect="1"/>
          </p:cNvPicPr>
          <p:nvPr/>
        </p:nvPicPr>
        <p:blipFill>
          <a:blip r:embed="rId3"/>
          <a:stretch>
            <a:fillRect/>
          </a:stretch>
        </p:blipFill>
        <p:spPr>
          <a:xfrm>
            <a:off x="274407" y="1052425"/>
            <a:ext cx="3993213" cy="4944311"/>
          </a:xfrm>
          <a:prstGeom prst="rect">
            <a:avLst/>
          </a:prstGeom>
        </p:spPr>
      </p:pic>
      <p:pic>
        <p:nvPicPr>
          <p:cNvPr id="11" name="Kuva 10">
            <a:extLst>
              <a:ext uri="{FF2B5EF4-FFF2-40B4-BE49-F238E27FC236}">
                <a16:creationId xmlns:a16="http://schemas.microsoft.com/office/drawing/2014/main" id="{04AD63FE-D4FA-7A15-44B2-D7318CAFC490}"/>
              </a:ext>
            </a:extLst>
          </p:cNvPr>
          <p:cNvPicPr>
            <a:picLocks noChangeAspect="1"/>
          </p:cNvPicPr>
          <p:nvPr/>
        </p:nvPicPr>
        <p:blipFill>
          <a:blip r:embed="rId4"/>
          <a:stretch>
            <a:fillRect/>
          </a:stretch>
        </p:blipFill>
        <p:spPr>
          <a:xfrm>
            <a:off x="4336684" y="850406"/>
            <a:ext cx="4750044" cy="4540483"/>
          </a:xfrm>
          <a:prstGeom prst="rect">
            <a:avLst/>
          </a:prstGeom>
        </p:spPr>
      </p:pic>
      <p:pic>
        <p:nvPicPr>
          <p:cNvPr id="9" name="Kuva 8">
            <a:extLst>
              <a:ext uri="{FF2B5EF4-FFF2-40B4-BE49-F238E27FC236}">
                <a16:creationId xmlns:a16="http://schemas.microsoft.com/office/drawing/2014/main" id="{C7FF8DE1-968F-D5AD-BACF-4FEBDB862610}"/>
              </a:ext>
            </a:extLst>
          </p:cNvPr>
          <p:cNvPicPr>
            <a:picLocks noChangeAspect="1"/>
          </p:cNvPicPr>
          <p:nvPr/>
        </p:nvPicPr>
        <p:blipFill>
          <a:blip r:embed="rId5"/>
          <a:stretch>
            <a:fillRect/>
          </a:stretch>
        </p:blipFill>
        <p:spPr>
          <a:xfrm>
            <a:off x="7513228" y="1052425"/>
            <a:ext cx="3492679" cy="4540483"/>
          </a:xfrm>
          <a:prstGeom prst="rect">
            <a:avLst/>
          </a:prstGeom>
        </p:spPr>
      </p:pic>
      <p:sp>
        <p:nvSpPr>
          <p:cNvPr id="13" name="Tekstiruutu 12">
            <a:extLst>
              <a:ext uri="{FF2B5EF4-FFF2-40B4-BE49-F238E27FC236}">
                <a16:creationId xmlns:a16="http://schemas.microsoft.com/office/drawing/2014/main" id="{7902F240-193C-4C2D-B473-1D2AD57ABCB9}"/>
              </a:ext>
            </a:extLst>
          </p:cNvPr>
          <p:cNvSpPr txBox="1"/>
          <p:nvPr/>
        </p:nvSpPr>
        <p:spPr>
          <a:xfrm>
            <a:off x="215900" y="6167616"/>
            <a:ext cx="9991356" cy="461665"/>
          </a:xfrm>
          <a:prstGeom prst="rect">
            <a:avLst/>
          </a:prstGeom>
          <a:noFill/>
        </p:spPr>
        <p:txBody>
          <a:bodyPr wrap="square">
            <a:spAutoFit/>
          </a:bodyPr>
          <a:lstStyle/>
          <a:p>
            <a:r>
              <a:rPr lang="fi-FI" sz="800" dirty="0"/>
              <a:t>Lähde. Liikennevakuutuskeskus / Onnettomuustietoinstituutti OTI: https://www.lvk.fi/onnettomuustietoinstituutti/otin-liikennevahinkoportti/  (Viitattu 3.1.2025). </a:t>
            </a:r>
            <a:r>
              <a:rPr lang="fi-FI" sz="800" b="0" i="0" dirty="0">
                <a:solidFill>
                  <a:srgbClr val="303030"/>
                </a:solidFill>
                <a:effectLst/>
                <a:latin typeface="Source Sans Pro" panose="020B0503030403020204" pitchFamily="34" charset="0"/>
              </a:rPr>
              <a:t>Tilasto- ja indikaattoripankki Sotkanet. Terveyden ja hyvinvoinnin laitos. P</a:t>
            </a:r>
            <a:r>
              <a:rPr lang="fi-FI" sz="800" dirty="0"/>
              <a:t>oliisin tietoon tulleet henkeen ja terveyteen kohdistuneet rikokset/1000 asukasta,</a:t>
            </a:r>
            <a:r>
              <a:rPr lang="fi-FI" sz="800" b="0" i="0" dirty="0">
                <a:solidFill>
                  <a:srgbClr val="303030"/>
                </a:solidFill>
                <a:effectLst/>
                <a:latin typeface="Source Sans Pro" panose="020B0503030403020204" pitchFamily="34" charset="0"/>
              </a:rPr>
              <a:t>(THL) (ind. </a:t>
            </a:r>
            <a:r>
              <a:rPr lang="fi-FI" sz="800" dirty="0">
                <a:solidFill>
                  <a:srgbClr val="303030"/>
                </a:solidFill>
                <a:latin typeface="Source Sans Pro" panose="020B0503030403020204" pitchFamily="34" charset="0"/>
              </a:rPr>
              <a:t>3113</a:t>
            </a:r>
            <a:r>
              <a:rPr lang="fi-FI" sz="800" b="0" i="0" dirty="0">
                <a:solidFill>
                  <a:srgbClr val="303030"/>
                </a:solidFill>
                <a:effectLst/>
                <a:latin typeface="Source Sans Pro" panose="020B0503030403020204" pitchFamily="34" charset="0"/>
              </a:rPr>
              <a:t>). Viitattu </a:t>
            </a:r>
            <a:r>
              <a:rPr lang="fi-FI" sz="800" dirty="0">
                <a:solidFill>
                  <a:srgbClr val="303030"/>
                </a:solidFill>
                <a:latin typeface="Source Sans Pro" panose="020B0503030403020204" pitchFamily="34" charset="0"/>
              </a:rPr>
              <a:t>13.1.2025. </a:t>
            </a:r>
            <a:r>
              <a:rPr lang="fi-FI" sz="800" b="0" i="0" dirty="0">
                <a:solidFill>
                  <a:srgbClr val="303030"/>
                </a:solidFill>
                <a:effectLst/>
                <a:latin typeface="Source Sans Pro" panose="020B0503030403020204" pitchFamily="34" charset="0"/>
              </a:rPr>
              <a:t>Tilasto- ja indikaattoripankki Sotkanet. Terveyden ja hyvinvoinnin laitos. P</a:t>
            </a:r>
            <a:r>
              <a:rPr lang="fi-FI" sz="800" dirty="0"/>
              <a:t>oliisin tietoon tulleet omaisuusrikokset/1000 asukasta,</a:t>
            </a:r>
            <a:r>
              <a:rPr lang="fi-FI" sz="800" b="0" i="0" dirty="0">
                <a:solidFill>
                  <a:srgbClr val="303030"/>
                </a:solidFill>
                <a:effectLst/>
                <a:latin typeface="Source Sans Pro" panose="020B0503030403020204" pitchFamily="34" charset="0"/>
              </a:rPr>
              <a:t>(THL) (ind. </a:t>
            </a:r>
            <a:r>
              <a:rPr lang="fi-FI" sz="800" dirty="0">
                <a:solidFill>
                  <a:srgbClr val="303030"/>
                </a:solidFill>
                <a:latin typeface="Source Sans Pro" panose="020B0503030403020204" pitchFamily="34" charset="0"/>
              </a:rPr>
              <a:t>3114</a:t>
            </a:r>
            <a:r>
              <a:rPr lang="fi-FI" sz="800" b="0" i="0" dirty="0">
                <a:solidFill>
                  <a:srgbClr val="303030"/>
                </a:solidFill>
                <a:effectLst/>
                <a:latin typeface="Source Sans Pro" panose="020B0503030403020204" pitchFamily="34" charset="0"/>
              </a:rPr>
              <a:t>). Viitattu </a:t>
            </a:r>
            <a:r>
              <a:rPr lang="fi-FI" sz="800" dirty="0">
                <a:solidFill>
                  <a:srgbClr val="303030"/>
                </a:solidFill>
                <a:latin typeface="Source Sans Pro" panose="020B0503030403020204" pitchFamily="34" charset="0"/>
              </a:rPr>
              <a:t>13.1.2025. </a:t>
            </a:r>
            <a:endParaRPr lang="fi-FI" sz="800" dirty="0"/>
          </a:p>
        </p:txBody>
      </p:sp>
    </p:spTree>
    <p:extLst>
      <p:ext uri="{BB962C8B-B14F-4D97-AF65-F5344CB8AC3E}">
        <p14:creationId xmlns:p14="http://schemas.microsoft.com/office/powerpoint/2010/main" val="333991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7ED02F8-3164-F379-9831-09B04D889608}"/>
              </a:ext>
            </a:extLst>
          </p:cNvPr>
          <p:cNvSpPr>
            <a:spLocks noGrp="1"/>
          </p:cNvSpPr>
          <p:nvPr>
            <p:ph type="title"/>
          </p:nvPr>
        </p:nvSpPr>
        <p:spPr>
          <a:xfrm>
            <a:off x="271167" y="183954"/>
            <a:ext cx="5462883" cy="1606386"/>
          </a:xfrm>
        </p:spPr>
        <p:txBody>
          <a:bodyPr anchor="ctr">
            <a:noAutofit/>
          </a:bodyPr>
          <a:lstStyle/>
          <a:p>
            <a:r>
              <a:rPr lang="fi-FI" sz="3600" dirty="0">
                <a:latin typeface="Calibri" panose="020F0502020204030204" pitchFamily="34" charset="0"/>
                <a:ea typeface="Calibri" panose="020F0502020204030204" pitchFamily="34" charset="0"/>
              </a:rPr>
              <a:t>Nousiaisten HYTE-kerroin on noususuunnassa</a:t>
            </a:r>
            <a:endParaRPr lang="fi-FI" sz="3500" dirty="0"/>
          </a:p>
        </p:txBody>
      </p:sp>
      <p:sp>
        <p:nvSpPr>
          <p:cNvPr id="10" name="Tekstiruutu 9">
            <a:extLst>
              <a:ext uri="{FF2B5EF4-FFF2-40B4-BE49-F238E27FC236}">
                <a16:creationId xmlns:a16="http://schemas.microsoft.com/office/drawing/2014/main" id="{030B4578-0145-7EEB-30A3-DF40277F3096}"/>
              </a:ext>
            </a:extLst>
          </p:cNvPr>
          <p:cNvSpPr txBox="1"/>
          <p:nvPr/>
        </p:nvSpPr>
        <p:spPr>
          <a:xfrm>
            <a:off x="6005217" y="298589"/>
            <a:ext cx="4989872" cy="1225868"/>
          </a:xfrm>
          <a:prstGeom prst="roundRect">
            <a:avLst/>
          </a:prstGeom>
          <a:noFill/>
          <a:ln w="38100">
            <a:solidFill>
              <a:srgbClr val="009036"/>
            </a:solidFill>
          </a:ln>
        </p:spPr>
        <p:txBody>
          <a:bodyPr wrap="square" rtlCol="0">
            <a:spAutoFit/>
          </a:bodyPr>
          <a:lstStyle/>
          <a:p>
            <a:r>
              <a:rPr lang="fi-FI" sz="1100" b="1" dirty="0"/>
              <a:t>Nousiaisten HYTE-kerroin on noussut kolmannelle sijalle Varsinais-Suomen kuntiin verrattuna.</a:t>
            </a:r>
          </a:p>
          <a:p>
            <a:pPr algn="just"/>
            <a:r>
              <a:rPr lang="fi-FI" sz="1100" dirty="0">
                <a:effectLst/>
                <a:latin typeface="Calibri" panose="020F0502020204030204" pitchFamily="34" charset="0"/>
                <a:ea typeface="Calibri" panose="020F0502020204030204" pitchFamily="34" charset="0"/>
              </a:rPr>
              <a:t>HYTE-kerroin tarkoittaa hyvinvoinnin ja terveyden edistämisen valtionosuuden lisäosaa, joka toimii kannustimena kunnille toteuttaa hyvinvoinnin ja terveyden edistämisen työtä. Valtionosuuden rahoituksen suuruus määräytyy kunnan tekemän hyvinvoinnin ja terveyden edistämisen työn mukaisesti. </a:t>
            </a:r>
            <a:endParaRPr lang="fi-FI" sz="1100" dirty="0"/>
          </a:p>
        </p:txBody>
      </p:sp>
      <p:sp>
        <p:nvSpPr>
          <p:cNvPr id="3" name="Tekstiruutu 2">
            <a:extLst>
              <a:ext uri="{FF2B5EF4-FFF2-40B4-BE49-F238E27FC236}">
                <a16:creationId xmlns:a16="http://schemas.microsoft.com/office/drawing/2014/main" id="{1CD850F8-9D55-E2BA-F518-B73F927E812D}"/>
              </a:ext>
            </a:extLst>
          </p:cNvPr>
          <p:cNvSpPr txBox="1"/>
          <p:nvPr/>
        </p:nvSpPr>
        <p:spPr>
          <a:xfrm>
            <a:off x="576072" y="6376454"/>
            <a:ext cx="6104556" cy="461665"/>
          </a:xfrm>
          <a:prstGeom prst="rect">
            <a:avLst/>
          </a:prstGeom>
          <a:noFill/>
        </p:spPr>
        <p:txBody>
          <a:bodyPr wrap="none" rtlCol="0">
            <a:spAutoFit/>
          </a:bodyPr>
          <a:lstStyle/>
          <a:p>
            <a:r>
              <a:rPr lang="fi-FI" sz="800" dirty="0"/>
              <a:t>Lähde. </a:t>
            </a:r>
            <a:r>
              <a:rPr lang="fi-FI" sz="800" b="0" i="0" dirty="0">
                <a:solidFill>
                  <a:srgbClr val="303030"/>
                </a:solidFill>
                <a:effectLst/>
                <a:latin typeface="Source Sans Pro" panose="020B0503030403020204" pitchFamily="34" charset="0"/>
              </a:rPr>
              <a:t>Tilasto- ja indikaattoripankki Sotkanet. Terveyden ja hyvinvoinnin laitos. HYTE-kerroin, 0-100. (THL) (ind. </a:t>
            </a:r>
            <a:r>
              <a:rPr lang="fi-FI" sz="800" dirty="0">
                <a:solidFill>
                  <a:srgbClr val="303030"/>
                </a:solidFill>
                <a:latin typeface="Source Sans Pro" panose="020B0503030403020204" pitchFamily="34" charset="0"/>
              </a:rPr>
              <a:t>5340</a:t>
            </a:r>
            <a:r>
              <a:rPr lang="fi-FI" sz="800" b="0" i="0" dirty="0">
                <a:solidFill>
                  <a:srgbClr val="303030"/>
                </a:solidFill>
                <a:effectLst/>
                <a:latin typeface="Source Sans Pro" panose="020B0503030403020204" pitchFamily="34" charset="0"/>
              </a:rPr>
              <a:t>). Viitattu </a:t>
            </a:r>
            <a:r>
              <a:rPr lang="fi-FI" sz="800" dirty="0">
                <a:solidFill>
                  <a:srgbClr val="303030"/>
                </a:solidFill>
                <a:latin typeface="Source Sans Pro" panose="020B0503030403020204" pitchFamily="34" charset="0"/>
              </a:rPr>
              <a:t>9.1.2026</a:t>
            </a:r>
            <a:endParaRPr lang="fi-FI" sz="800" b="0" i="0" dirty="0">
              <a:solidFill>
                <a:srgbClr val="303030"/>
              </a:solidFill>
              <a:effectLst/>
              <a:latin typeface="Source Sans Pro" panose="020B0503030403020204" pitchFamily="34" charset="0"/>
            </a:endParaRPr>
          </a:p>
          <a:p>
            <a:r>
              <a:rPr lang="fi-FI" sz="800" b="0" i="0" dirty="0">
                <a:solidFill>
                  <a:srgbClr val="303030"/>
                </a:solidFill>
                <a:effectLst/>
                <a:latin typeface="Source Sans Pro" panose="020B0503030403020204" pitchFamily="34" charset="0"/>
              </a:rPr>
              <a:t>Tilasto- ja indikaattoripankki Sotkanet. Terveyden ja hyvinvoinnin laitos. HYTE-kerroin, 1000 euroa. (THL) (ind. </a:t>
            </a:r>
            <a:r>
              <a:rPr lang="fi-FI" sz="800" dirty="0">
                <a:solidFill>
                  <a:srgbClr val="303030"/>
                </a:solidFill>
                <a:latin typeface="Source Sans Pro" panose="020B0503030403020204" pitchFamily="34" charset="0"/>
              </a:rPr>
              <a:t>5355</a:t>
            </a:r>
            <a:r>
              <a:rPr lang="fi-FI" sz="800" b="0" i="0" dirty="0">
                <a:solidFill>
                  <a:srgbClr val="303030"/>
                </a:solidFill>
                <a:effectLst/>
                <a:latin typeface="Source Sans Pro" panose="020B0503030403020204" pitchFamily="34" charset="0"/>
              </a:rPr>
              <a:t>). Viitattu </a:t>
            </a:r>
            <a:r>
              <a:rPr lang="fi-FI" sz="800" dirty="0">
                <a:solidFill>
                  <a:srgbClr val="303030"/>
                </a:solidFill>
                <a:latin typeface="Source Sans Pro" panose="020B0503030403020204" pitchFamily="34" charset="0"/>
              </a:rPr>
              <a:t>9.1.2026</a:t>
            </a:r>
          </a:p>
          <a:p>
            <a:r>
              <a:rPr lang="fi-FI" sz="800" b="0" i="0" dirty="0">
                <a:solidFill>
                  <a:srgbClr val="303030"/>
                </a:solidFill>
                <a:effectLst/>
                <a:latin typeface="Source Sans Pro" panose="020B0503030403020204" pitchFamily="34" charset="0"/>
              </a:rPr>
              <a:t>Tilasto- ja indikaattoripankki Sotkanet. Terveyden ja hyvinvoinnin laitos. HYTE-kerroin, euroa / asukas. (THL) (ind. </a:t>
            </a:r>
            <a:r>
              <a:rPr lang="fi-FI" sz="800" dirty="0">
                <a:solidFill>
                  <a:srgbClr val="303030"/>
                </a:solidFill>
                <a:latin typeface="Source Sans Pro" panose="020B0503030403020204" pitchFamily="34" charset="0"/>
              </a:rPr>
              <a:t>5341</a:t>
            </a:r>
            <a:r>
              <a:rPr lang="fi-FI" sz="800" b="0" i="0" dirty="0">
                <a:solidFill>
                  <a:srgbClr val="303030"/>
                </a:solidFill>
                <a:effectLst/>
                <a:latin typeface="Source Sans Pro" panose="020B0503030403020204" pitchFamily="34" charset="0"/>
              </a:rPr>
              <a:t>). Viitattu </a:t>
            </a:r>
            <a:r>
              <a:rPr lang="fi-FI" sz="800" dirty="0">
                <a:solidFill>
                  <a:srgbClr val="303030"/>
                </a:solidFill>
                <a:latin typeface="Source Sans Pro" panose="020B0503030403020204" pitchFamily="34" charset="0"/>
              </a:rPr>
              <a:t>9.1.2026</a:t>
            </a:r>
            <a:endParaRPr lang="fi-FI" sz="800" dirty="0"/>
          </a:p>
        </p:txBody>
      </p:sp>
      <p:pic>
        <p:nvPicPr>
          <p:cNvPr id="8" name="Kuva 7" descr="Kuva, joka sisältää kohteen teksti, viiva, Tontti, kuvakaappaus&#10;&#10;Tekoälyllä luotu sisältö voi olla virheellistä.">
            <a:extLst>
              <a:ext uri="{FF2B5EF4-FFF2-40B4-BE49-F238E27FC236}">
                <a16:creationId xmlns:a16="http://schemas.microsoft.com/office/drawing/2014/main" id="{1ED7B47E-0C5B-B480-C288-C391CCD07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02" y="1790340"/>
            <a:ext cx="6463326" cy="4467094"/>
          </a:xfrm>
          <a:prstGeom prst="rect">
            <a:avLst/>
          </a:prstGeom>
        </p:spPr>
      </p:pic>
      <p:grpSp>
        <p:nvGrpSpPr>
          <p:cNvPr id="19" name="Ryhmä 18">
            <a:extLst>
              <a:ext uri="{FF2B5EF4-FFF2-40B4-BE49-F238E27FC236}">
                <a16:creationId xmlns:a16="http://schemas.microsoft.com/office/drawing/2014/main" id="{80F67507-996B-C887-5C8F-44EB475E9FDA}"/>
              </a:ext>
            </a:extLst>
          </p:cNvPr>
          <p:cNvGrpSpPr/>
          <p:nvPr/>
        </p:nvGrpSpPr>
        <p:grpSpPr>
          <a:xfrm rot="21157345" flipH="1">
            <a:off x="2681777" y="4103224"/>
            <a:ext cx="945664" cy="921989"/>
            <a:chOff x="7947177" y="3831612"/>
            <a:chExt cx="931251" cy="910495"/>
          </a:xfrm>
        </p:grpSpPr>
        <p:sp>
          <p:nvSpPr>
            <p:cNvPr id="13" name="Kyynel 12">
              <a:extLst>
                <a:ext uri="{FF2B5EF4-FFF2-40B4-BE49-F238E27FC236}">
                  <a16:creationId xmlns:a16="http://schemas.microsoft.com/office/drawing/2014/main" id="{99E4B507-27C8-8409-61FD-9AA54574A67F}"/>
                </a:ext>
              </a:extLst>
            </p:cNvPr>
            <p:cNvSpPr/>
            <p:nvPr/>
          </p:nvSpPr>
          <p:spPr>
            <a:xfrm rot="12625660">
              <a:off x="7947177" y="3831612"/>
              <a:ext cx="931251" cy="910495"/>
            </a:xfrm>
            <a:prstGeom prst="teardrop">
              <a:avLst>
                <a:gd name="adj" fmla="val 113208"/>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Tekstiruutu 14">
              <a:extLst>
                <a:ext uri="{FF2B5EF4-FFF2-40B4-BE49-F238E27FC236}">
                  <a16:creationId xmlns:a16="http://schemas.microsoft.com/office/drawing/2014/main" id="{95DE6CC3-4450-255D-AC8A-7514EDC270BA}"/>
                </a:ext>
              </a:extLst>
            </p:cNvPr>
            <p:cNvSpPr txBox="1"/>
            <p:nvPr/>
          </p:nvSpPr>
          <p:spPr>
            <a:xfrm rot="21157345">
              <a:off x="8117819" y="4012761"/>
              <a:ext cx="589124" cy="516697"/>
            </a:xfrm>
            <a:prstGeom prst="rect">
              <a:avLst/>
            </a:prstGeom>
            <a:solidFill>
              <a:schemeClr val="bg1"/>
            </a:solidFill>
          </p:spPr>
          <p:txBody>
            <a:bodyPr wrap="none" rtlCol="0">
              <a:spAutoFit/>
            </a:bodyPr>
            <a:lstStyle/>
            <a:p>
              <a:pPr algn="ctr"/>
              <a:r>
                <a:rPr lang="fi-FI" sz="1400" dirty="0"/>
                <a:t>2023:</a:t>
              </a:r>
            </a:p>
            <a:p>
              <a:pPr algn="ctr"/>
              <a:r>
                <a:rPr lang="fi-FI" sz="1400" dirty="0"/>
                <a:t>54</a:t>
              </a:r>
            </a:p>
          </p:txBody>
        </p:sp>
      </p:grpSp>
      <p:grpSp>
        <p:nvGrpSpPr>
          <p:cNvPr id="20" name="Ryhmä 19">
            <a:extLst>
              <a:ext uri="{FF2B5EF4-FFF2-40B4-BE49-F238E27FC236}">
                <a16:creationId xmlns:a16="http://schemas.microsoft.com/office/drawing/2014/main" id="{DB074C64-835F-925A-FDE2-634DBC8787BB}"/>
              </a:ext>
            </a:extLst>
          </p:cNvPr>
          <p:cNvGrpSpPr/>
          <p:nvPr/>
        </p:nvGrpSpPr>
        <p:grpSpPr>
          <a:xfrm rot="460723">
            <a:off x="5521953" y="3308445"/>
            <a:ext cx="1332051" cy="976426"/>
            <a:chOff x="8370800" y="2451943"/>
            <a:chExt cx="1243692" cy="963251"/>
          </a:xfrm>
        </p:grpSpPr>
        <p:pic>
          <p:nvPicPr>
            <p:cNvPr id="4" name="Kuva 3">
              <a:extLst>
                <a:ext uri="{FF2B5EF4-FFF2-40B4-BE49-F238E27FC236}">
                  <a16:creationId xmlns:a16="http://schemas.microsoft.com/office/drawing/2014/main" id="{B2F5A8C2-770F-950E-0B27-FF41655F99F3}"/>
                </a:ext>
              </a:extLst>
            </p:cNvPr>
            <p:cNvPicPr>
              <a:picLocks noChangeAspect="1"/>
            </p:cNvPicPr>
            <p:nvPr/>
          </p:nvPicPr>
          <p:blipFill>
            <a:blip r:embed="rId3"/>
            <a:stretch>
              <a:fillRect/>
            </a:stretch>
          </p:blipFill>
          <p:spPr>
            <a:xfrm>
              <a:off x="8370800" y="2451943"/>
              <a:ext cx="1243692" cy="963251"/>
            </a:xfrm>
            <a:prstGeom prst="rect">
              <a:avLst/>
            </a:prstGeom>
          </p:spPr>
        </p:pic>
        <p:sp>
          <p:nvSpPr>
            <p:cNvPr id="14" name="Tekstiruutu 13">
              <a:extLst>
                <a:ext uri="{FF2B5EF4-FFF2-40B4-BE49-F238E27FC236}">
                  <a16:creationId xmlns:a16="http://schemas.microsoft.com/office/drawing/2014/main" id="{15AF85E9-C2B1-2CB3-8D36-8466F455B744}"/>
                </a:ext>
              </a:extLst>
            </p:cNvPr>
            <p:cNvSpPr txBox="1"/>
            <p:nvPr/>
          </p:nvSpPr>
          <p:spPr>
            <a:xfrm rot="21147803">
              <a:off x="8838372" y="2675488"/>
              <a:ext cx="558559" cy="516160"/>
            </a:xfrm>
            <a:prstGeom prst="rect">
              <a:avLst/>
            </a:prstGeom>
            <a:solidFill>
              <a:schemeClr val="bg1"/>
            </a:solidFill>
          </p:spPr>
          <p:txBody>
            <a:bodyPr wrap="none" rtlCol="0">
              <a:spAutoFit/>
            </a:bodyPr>
            <a:lstStyle/>
            <a:p>
              <a:pPr algn="ctr"/>
              <a:r>
                <a:rPr lang="fi-FI" sz="1400" dirty="0"/>
                <a:t>2024:</a:t>
              </a:r>
            </a:p>
            <a:p>
              <a:pPr algn="ctr"/>
              <a:r>
                <a:rPr lang="fi-FI" sz="1400" dirty="0"/>
                <a:t>64</a:t>
              </a:r>
            </a:p>
          </p:txBody>
        </p:sp>
      </p:grpSp>
      <p:grpSp>
        <p:nvGrpSpPr>
          <p:cNvPr id="18" name="Ryhmä 17">
            <a:extLst>
              <a:ext uri="{FF2B5EF4-FFF2-40B4-BE49-F238E27FC236}">
                <a16:creationId xmlns:a16="http://schemas.microsoft.com/office/drawing/2014/main" id="{E7496D84-B9CB-E904-C337-260CE4A3DBA8}"/>
              </a:ext>
            </a:extLst>
          </p:cNvPr>
          <p:cNvGrpSpPr/>
          <p:nvPr/>
        </p:nvGrpSpPr>
        <p:grpSpPr>
          <a:xfrm rot="575022">
            <a:off x="3402999" y="3078930"/>
            <a:ext cx="931251" cy="910495"/>
            <a:chOff x="6175692" y="2564391"/>
            <a:chExt cx="931251" cy="910495"/>
          </a:xfrm>
        </p:grpSpPr>
        <p:sp>
          <p:nvSpPr>
            <p:cNvPr id="5" name="Kyynel 4">
              <a:extLst>
                <a:ext uri="{FF2B5EF4-FFF2-40B4-BE49-F238E27FC236}">
                  <a16:creationId xmlns:a16="http://schemas.microsoft.com/office/drawing/2014/main" id="{EE1AA60E-CF92-F2BA-4028-BFDBCA878031}"/>
                </a:ext>
              </a:extLst>
            </p:cNvPr>
            <p:cNvSpPr/>
            <p:nvPr/>
          </p:nvSpPr>
          <p:spPr>
            <a:xfrm rot="12625660">
              <a:off x="6175692" y="2564391"/>
              <a:ext cx="931251" cy="910495"/>
            </a:xfrm>
            <a:prstGeom prst="teardrop">
              <a:avLst>
                <a:gd name="adj" fmla="val 113208"/>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Tekstiruutu 5">
              <a:extLst>
                <a:ext uri="{FF2B5EF4-FFF2-40B4-BE49-F238E27FC236}">
                  <a16:creationId xmlns:a16="http://schemas.microsoft.com/office/drawing/2014/main" id="{A0ACCE1E-2B68-283F-9568-CCAA0DBF99FE}"/>
                </a:ext>
              </a:extLst>
            </p:cNvPr>
            <p:cNvSpPr txBox="1"/>
            <p:nvPr/>
          </p:nvSpPr>
          <p:spPr>
            <a:xfrm rot="21024978">
              <a:off x="6315467" y="2758028"/>
              <a:ext cx="598242" cy="523220"/>
            </a:xfrm>
            <a:prstGeom prst="rect">
              <a:avLst/>
            </a:prstGeom>
            <a:solidFill>
              <a:schemeClr val="bg1"/>
            </a:solidFill>
          </p:spPr>
          <p:txBody>
            <a:bodyPr wrap="none" rtlCol="0">
              <a:spAutoFit/>
            </a:bodyPr>
            <a:lstStyle/>
            <a:p>
              <a:pPr algn="ctr"/>
              <a:r>
                <a:rPr lang="fi-FI" sz="1400" dirty="0"/>
                <a:t>2022:</a:t>
              </a:r>
            </a:p>
            <a:p>
              <a:pPr algn="ctr"/>
              <a:r>
                <a:rPr lang="fi-FI" sz="1400" dirty="0"/>
                <a:t>68</a:t>
              </a:r>
            </a:p>
          </p:txBody>
        </p:sp>
      </p:grpSp>
      <p:grpSp>
        <p:nvGrpSpPr>
          <p:cNvPr id="11" name="Ryhmä 10">
            <a:extLst>
              <a:ext uri="{FF2B5EF4-FFF2-40B4-BE49-F238E27FC236}">
                <a16:creationId xmlns:a16="http://schemas.microsoft.com/office/drawing/2014/main" id="{50D0BD0C-DF77-1D77-60A9-26672E8C801E}"/>
              </a:ext>
            </a:extLst>
          </p:cNvPr>
          <p:cNvGrpSpPr/>
          <p:nvPr/>
        </p:nvGrpSpPr>
        <p:grpSpPr>
          <a:xfrm rot="20914651" flipH="1">
            <a:off x="5077763" y="2471883"/>
            <a:ext cx="945664" cy="921989"/>
            <a:chOff x="7947177" y="3831612"/>
            <a:chExt cx="931251" cy="910495"/>
          </a:xfrm>
        </p:grpSpPr>
        <p:sp>
          <p:nvSpPr>
            <p:cNvPr id="12" name="Kyynel 11">
              <a:extLst>
                <a:ext uri="{FF2B5EF4-FFF2-40B4-BE49-F238E27FC236}">
                  <a16:creationId xmlns:a16="http://schemas.microsoft.com/office/drawing/2014/main" id="{D6B02451-203F-2233-46E8-C1A40D9B40EB}"/>
                </a:ext>
              </a:extLst>
            </p:cNvPr>
            <p:cNvSpPr/>
            <p:nvPr/>
          </p:nvSpPr>
          <p:spPr>
            <a:xfrm rot="12625660">
              <a:off x="7947177" y="3831612"/>
              <a:ext cx="931251" cy="910495"/>
            </a:xfrm>
            <a:prstGeom prst="teardrop">
              <a:avLst>
                <a:gd name="adj" fmla="val 113208"/>
              </a:avLst>
            </a:prstGeom>
            <a:solidFill>
              <a:schemeClr val="bg1"/>
            </a:solid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Tekstiruutu 15">
              <a:extLst>
                <a:ext uri="{FF2B5EF4-FFF2-40B4-BE49-F238E27FC236}">
                  <a16:creationId xmlns:a16="http://schemas.microsoft.com/office/drawing/2014/main" id="{92EEF301-07E5-C72F-2C1F-F045483247FC}"/>
                </a:ext>
              </a:extLst>
            </p:cNvPr>
            <p:cNvSpPr txBox="1"/>
            <p:nvPr/>
          </p:nvSpPr>
          <p:spPr>
            <a:xfrm rot="20837858">
              <a:off x="8118239" y="4015995"/>
              <a:ext cx="589124" cy="516697"/>
            </a:xfrm>
            <a:prstGeom prst="rect">
              <a:avLst/>
            </a:prstGeom>
            <a:solidFill>
              <a:schemeClr val="bg1"/>
            </a:solidFill>
          </p:spPr>
          <p:txBody>
            <a:bodyPr wrap="none" rtlCol="0">
              <a:spAutoFit/>
            </a:bodyPr>
            <a:lstStyle/>
            <a:p>
              <a:pPr algn="ctr"/>
              <a:r>
                <a:rPr lang="fi-FI" sz="1400" dirty="0"/>
                <a:t>2025:</a:t>
              </a:r>
            </a:p>
            <a:p>
              <a:pPr algn="ctr"/>
              <a:r>
                <a:rPr lang="fi-FI" sz="1400" dirty="0"/>
                <a:t>77</a:t>
              </a:r>
            </a:p>
          </p:txBody>
        </p:sp>
      </p:grpSp>
      <p:pic>
        <p:nvPicPr>
          <p:cNvPr id="23" name="Kuva 22" descr="Kuva, joka sisältää kohteen teksti, kuvakaappaus, numero, Fontti&#10;&#10;Tekoälyllä luotu sisältö voi olla virheellistä.">
            <a:extLst>
              <a:ext uri="{FF2B5EF4-FFF2-40B4-BE49-F238E27FC236}">
                <a16:creationId xmlns:a16="http://schemas.microsoft.com/office/drawing/2014/main" id="{AE005AF5-42DB-7EB2-BD0B-BA5DCD876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220" y="1833073"/>
            <a:ext cx="2993809" cy="4381627"/>
          </a:xfrm>
          <a:prstGeom prst="rect">
            <a:avLst/>
          </a:prstGeom>
          <a:ln w="28575">
            <a:solidFill>
              <a:srgbClr val="009036"/>
            </a:solidFill>
          </a:ln>
        </p:spPr>
      </p:pic>
      <p:pic>
        <p:nvPicPr>
          <p:cNvPr id="25" name="Kuva 24" descr="Kuva, joka sisältää kohteen kuvakaappaus, graafinen suunnittelu, Grafiikka, muotoilu&#10;&#10;Kuvaus luotu automaattisesti">
            <a:extLst>
              <a:ext uri="{FF2B5EF4-FFF2-40B4-BE49-F238E27FC236}">
                <a16:creationId xmlns:a16="http://schemas.microsoft.com/office/drawing/2014/main" id="{9223963C-6A3E-05E3-F873-E2B76261CD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881"/>
            <a:ext cx="12192000" cy="6877881"/>
          </a:xfrm>
          <a:prstGeom prst="rect">
            <a:avLst/>
          </a:prstGeom>
        </p:spPr>
      </p:pic>
    </p:spTree>
    <p:extLst>
      <p:ext uri="{BB962C8B-B14F-4D97-AF65-F5344CB8AC3E}">
        <p14:creationId xmlns:p14="http://schemas.microsoft.com/office/powerpoint/2010/main" val="105388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96272" y="2768404"/>
            <a:ext cx="4281121" cy="4214115"/>
            <a:chOff x="-598947" y="-713520"/>
            <a:chExt cx="8562244" cy="8428231"/>
          </a:xfrm>
        </p:grpSpPr>
        <p:sp>
          <p:nvSpPr>
            <p:cNvPr id="3" name="TextBox 3"/>
            <p:cNvSpPr txBox="1"/>
            <p:nvPr/>
          </p:nvSpPr>
          <p:spPr>
            <a:xfrm>
              <a:off x="248189" y="5302383"/>
              <a:ext cx="7208906" cy="2412328"/>
            </a:xfrm>
            <a:prstGeom prst="rect">
              <a:avLst/>
            </a:prstGeom>
          </p:spPr>
          <p:txBody>
            <a:bodyPr lIns="0" tIns="0" rIns="0" bIns="0" rtlCol="0" anchor="t">
              <a:spAutoFit/>
            </a:bodyPr>
            <a:lstStyle/>
            <a:p>
              <a:pPr algn="just">
                <a:lnSpc>
                  <a:spcPts val="1880"/>
                </a:lnSpc>
              </a:pPr>
              <a:r>
                <a:rPr lang="en-US" sz="1333">
                  <a:solidFill>
                    <a:srgbClr val="131313"/>
                  </a:solidFill>
                  <a:latin typeface="DM Sans"/>
                  <a:ea typeface="DM Sans"/>
                  <a:cs typeface="DM Sans"/>
                  <a:sym typeface="DM Sans"/>
                </a:rPr>
                <a:t>Vuoden 2025 aikana tavoitteellinen työskentely aloitettiin 52 nuoren kanssa ja 14 ohjattiin kertaluontoisesti. Tavoitteita kirjattiin yhteensä 239 kpl. </a:t>
              </a:r>
            </a:p>
            <a:p>
              <a:pPr algn="just">
                <a:lnSpc>
                  <a:spcPts val="1880"/>
                </a:lnSpc>
              </a:pPr>
              <a:endParaRPr lang="en-US" sz="1333">
                <a:solidFill>
                  <a:srgbClr val="131313"/>
                </a:solidFill>
                <a:latin typeface="DM Sans"/>
                <a:ea typeface="DM Sans"/>
                <a:cs typeface="DM Sans"/>
                <a:sym typeface="DM Sans"/>
              </a:endParaRPr>
            </a:p>
          </p:txBody>
        </p:sp>
        <p:pic>
          <p:nvPicPr>
            <p:cNvPr id="4" name="Picture 4"/>
            <p:cNvPicPr>
              <a:picLocks noChangeAspect="1"/>
            </p:cNvPicPr>
            <p:nvPr/>
          </p:nvPicPr>
          <p:blipFill>
            <a:blip r:embed="rId2"/>
            <a:stretch>
              <a:fillRect/>
            </a:stretch>
          </p:blipFill>
          <p:spPr>
            <a:xfrm>
              <a:off x="-598947" y="-713520"/>
              <a:ext cx="8562244" cy="6513475"/>
            </a:xfrm>
            <a:prstGeom prst="rect">
              <a:avLst/>
            </a:prstGeom>
          </p:spPr>
        </p:pic>
        <p:sp>
          <p:nvSpPr>
            <p:cNvPr id="5" name="TextBox 5"/>
            <p:cNvSpPr txBox="1"/>
            <p:nvPr/>
          </p:nvSpPr>
          <p:spPr>
            <a:xfrm>
              <a:off x="-1" y="-22994"/>
              <a:ext cx="4845147" cy="673134"/>
            </a:xfrm>
            <a:prstGeom prst="rect">
              <a:avLst/>
            </a:prstGeom>
          </p:spPr>
          <p:txBody>
            <a:bodyPr lIns="0" tIns="0" rIns="0" bIns="0" rtlCol="0" anchor="t">
              <a:spAutoFit/>
            </a:bodyPr>
            <a:lstStyle/>
            <a:p>
              <a:pPr algn="ctr">
                <a:lnSpc>
                  <a:spcPts val="2800"/>
                </a:lnSpc>
                <a:spcBef>
                  <a:spcPct val="0"/>
                </a:spcBef>
              </a:pPr>
              <a:r>
                <a:rPr lang="en-US" sz="2000">
                  <a:solidFill>
                    <a:srgbClr val="131313"/>
                  </a:solidFill>
                  <a:latin typeface="Anton"/>
                  <a:ea typeface="Anton"/>
                  <a:cs typeface="Anton"/>
                  <a:sym typeface="Anton"/>
                </a:rPr>
                <a:t>TAVOITTEET</a:t>
              </a:r>
            </a:p>
          </p:txBody>
        </p:sp>
      </p:grpSp>
      <p:sp>
        <p:nvSpPr>
          <p:cNvPr id="6" name="TextBox 6"/>
          <p:cNvSpPr txBox="1"/>
          <p:nvPr/>
        </p:nvSpPr>
        <p:spPr>
          <a:xfrm>
            <a:off x="2624117" y="1269800"/>
            <a:ext cx="175767" cy="97719"/>
          </a:xfrm>
          <a:prstGeom prst="rect">
            <a:avLst/>
          </a:prstGeom>
        </p:spPr>
        <p:txBody>
          <a:bodyPr lIns="0" tIns="0" rIns="0" bIns="0" rtlCol="0" anchor="t">
            <a:spAutoFit/>
          </a:bodyPr>
          <a:lstStyle/>
          <a:p>
            <a:pPr algn="ctr">
              <a:lnSpc>
                <a:spcPts val="800"/>
              </a:lnSpc>
            </a:pPr>
            <a:r>
              <a:rPr lang="en-US" sz="567">
                <a:solidFill>
                  <a:srgbClr val="FFFFFF"/>
                </a:solidFill>
                <a:latin typeface="DM Sans"/>
                <a:ea typeface="DM Sans"/>
                <a:cs typeface="DM Sans"/>
                <a:sym typeface="DM Sans"/>
              </a:rPr>
              <a:t>9</a:t>
            </a:r>
          </a:p>
        </p:txBody>
      </p:sp>
      <p:sp>
        <p:nvSpPr>
          <p:cNvPr id="7" name="TextBox 7"/>
          <p:cNvSpPr txBox="1"/>
          <p:nvPr/>
        </p:nvSpPr>
        <p:spPr>
          <a:xfrm>
            <a:off x="3344117" y="1593800"/>
            <a:ext cx="175767" cy="97719"/>
          </a:xfrm>
          <a:prstGeom prst="rect">
            <a:avLst/>
          </a:prstGeom>
        </p:spPr>
        <p:txBody>
          <a:bodyPr lIns="0" tIns="0" rIns="0" bIns="0" rtlCol="0" anchor="t">
            <a:spAutoFit/>
          </a:bodyPr>
          <a:lstStyle/>
          <a:p>
            <a:pPr algn="ctr">
              <a:lnSpc>
                <a:spcPts val="800"/>
              </a:lnSpc>
            </a:pPr>
            <a:r>
              <a:rPr lang="en-US" sz="567">
                <a:solidFill>
                  <a:srgbClr val="FFFFFF"/>
                </a:solidFill>
                <a:latin typeface="DM Sans"/>
                <a:ea typeface="DM Sans"/>
                <a:cs typeface="DM Sans"/>
                <a:sym typeface="DM Sans"/>
              </a:rPr>
              <a:t>28</a:t>
            </a:r>
          </a:p>
        </p:txBody>
      </p:sp>
      <p:sp>
        <p:nvSpPr>
          <p:cNvPr id="8" name="TextBox 8"/>
          <p:cNvSpPr txBox="1"/>
          <p:nvPr/>
        </p:nvSpPr>
        <p:spPr>
          <a:xfrm>
            <a:off x="2624117" y="1917800"/>
            <a:ext cx="175767" cy="97719"/>
          </a:xfrm>
          <a:prstGeom prst="rect">
            <a:avLst/>
          </a:prstGeom>
        </p:spPr>
        <p:txBody>
          <a:bodyPr lIns="0" tIns="0" rIns="0" bIns="0" rtlCol="0" anchor="t">
            <a:spAutoFit/>
          </a:bodyPr>
          <a:lstStyle/>
          <a:p>
            <a:pPr algn="ctr">
              <a:lnSpc>
                <a:spcPts val="800"/>
              </a:lnSpc>
            </a:pPr>
            <a:r>
              <a:rPr lang="en-US" sz="567">
                <a:solidFill>
                  <a:srgbClr val="FFFFFF"/>
                </a:solidFill>
                <a:latin typeface="DM Sans"/>
                <a:ea typeface="DM Sans"/>
                <a:cs typeface="DM Sans"/>
                <a:sym typeface="DM Sans"/>
              </a:rPr>
              <a:t>13</a:t>
            </a:r>
          </a:p>
        </p:txBody>
      </p:sp>
      <p:sp>
        <p:nvSpPr>
          <p:cNvPr id="9" name="Freeform 9"/>
          <p:cNvSpPr/>
          <p:nvPr/>
        </p:nvSpPr>
        <p:spPr>
          <a:xfrm flipH="1">
            <a:off x="192899" y="328113"/>
            <a:ext cx="4068527" cy="6548937"/>
          </a:xfrm>
          <a:custGeom>
            <a:avLst/>
            <a:gdLst/>
            <a:ahLst/>
            <a:cxnLst/>
            <a:rect l="l" t="t" r="r" b="b"/>
            <a:pathLst>
              <a:path w="6102791" h="9823406">
                <a:moveTo>
                  <a:pt x="6102791" y="0"/>
                </a:moveTo>
                <a:lnTo>
                  <a:pt x="0" y="0"/>
                </a:lnTo>
                <a:lnTo>
                  <a:pt x="0" y="9823406"/>
                </a:lnTo>
                <a:lnTo>
                  <a:pt x="6102791" y="9823406"/>
                </a:lnTo>
                <a:lnTo>
                  <a:pt x="6102791"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fi-FI" sz="1200"/>
          </a:p>
        </p:txBody>
      </p:sp>
      <p:grpSp>
        <p:nvGrpSpPr>
          <p:cNvPr id="10" name="Group 10"/>
          <p:cNvGrpSpPr/>
          <p:nvPr/>
        </p:nvGrpSpPr>
        <p:grpSpPr>
          <a:xfrm>
            <a:off x="3654884" y="223338"/>
            <a:ext cx="4882233" cy="3251528"/>
            <a:chOff x="-813706" y="-57149"/>
            <a:chExt cx="9764466" cy="6503057"/>
          </a:xfrm>
        </p:grpSpPr>
        <p:sp>
          <p:nvSpPr>
            <p:cNvPr id="11" name="TextBox 11"/>
            <p:cNvSpPr txBox="1"/>
            <p:nvPr/>
          </p:nvSpPr>
          <p:spPr>
            <a:xfrm>
              <a:off x="1000522" y="-57149"/>
              <a:ext cx="5403422" cy="673262"/>
            </a:xfrm>
            <a:prstGeom prst="rect">
              <a:avLst/>
            </a:prstGeom>
          </p:spPr>
          <p:txBody>
            <a:bodyPr lIns="0" tIns="0" rIns="0" bIns="0" rtlCol="0" anchor="t">
              <a:spAutoFit/>
            </a:bodyPr>
            <a:lstStyle/>
            <a:p>
              <a:pPr algn="ctr">
                <a:lnSpc>
                  <a:spcPts val="2801"/>
                </a:lnSpc>
                <a:spcBef>
                  <a:spcPct val="0"/>
                </a:spcBef>
              </a:pPr>
              <a:r>
                <a:rPr lang="en-US" sz="2001">
                  <a:solidFill>
                    <a:srgbClr val="131313"/>
                  </a:solidFill>
                  <a:latin typeface="Anton"/>
                  <a:ea typeface="Anton"/>
                  <a:cs typeface="Anton"/>
                  <a:sym typeface="Anton"/>
                </a:rPr>
                <a:t>OHJAUTUMINEN</a:t>
              </a:r>
            </a:p>
          </p:txBody>
        </p:sp>
        <p:pic>
          <p:nvPicPr>
            <p:cNvPr id="12" name="Picture 12"/>
            <p:cNvPicPr>
              <a:picLocks noChangeAspect="1"/>
            </p:cNvPicPr>
            <p:nvPr/>
          </p:nvPicPr>
          <p:blipFill>
            <a:blip r:embed="rId5"/>
            <a:stretch>
              <a:fillRect/>
            </a:stretch>
          </p:blipFill>
          <p:spPr>
            <a:xfrm>
              <a:off x="-813706" y="185791"/>
              <a:ext cx="9764466" cy="6260117"/>
            </a:xfrm>
            <a:prstGeom prst="rect">
              <a:avLst/>
            </a:prstGeom>
          </p:spPr>
        </p:pic>
      </p:grpSp>
      <p:sp>
        <p:nvSpPr>
          <p:cNvPr id="13" name="Freeform 13"/>
          <p:cNvSpPr/>
          <p:nvPr/>
        </p:nvSpPr>
        <p:spPr>
          <a:xfrm flipH="1">
            <a:off x="8145966" y="366605"/>
            <a:ext cx="3743506" cy="6510445"/>
          </a:xfrm>
          <a:custGeom>
            <a:avLst/>
            <a:gdLst/>
            <a:ahLst/>
            <a:cxnLst/>
            <a:rect l="l" t="t" r="r" b="b"/>
            <a:pathLst>
              <a:path w="5615259" h="9765668">
                <a:moveTo>
                  <a:pt x="5615259" y="0"/>
                </a:moveTo>
                <a:lnTo>
                  <a:pt x="0" y="0"/>
                </a:lnTo>
                <a:lnTo>
                  <a:pt x="0" y="9765668"/>
                </a:lnTo>
                <a:lnTo>
                  <a:pt x="5615259" y="9765668"/>
                </a:lnTo>
                <a:lnTo>
                  <a:pt x="5615259" y="0"/>
                </a:lnTo>
                <a:close/>
              </a:path>
            </a:pathLst>
          </a:custGeom>
          <a:blipFill>
            <a:blip r:embed="rId6">
              <a:alphaModFix amt="32999"/>
              <a:extLst>
                <a:ext uri="{96DAC541-7B7A-43D3-8B79-37D633B846F1}">
                  <asvg:svgBlip xmlns:asvg="http://schemas.microsoft.com/office/drawing/2016/SVG/main" r:embed="rId7"/>
                </a:ext>
              </a:extLst>
            </a:blip>
            <a:stretch>
              <a:fillRect/>
            </a:stretch>
          </a:blipFill>
        </p:spPr>
        <p:txBody>
          <a:bodyPr/>
          <a:lstStyle/>
          <a:p>
            <a:endParaRPr lang="fi-FI" sz="1200"/>
          </a:p>
        </p:txBody>
      </p:sp>
      <p:grpSp>
        <p:nvGrpSpPr>
          <p:cNvPr id="14" name="Group 14"/>
          <p:cNvGrpSpPr/>
          <p:nvPr/>
        </p:nvGrpSpPr>
        <p:grpSpPr>
          <a:xfrm>
            <a:off x="8134280" y="708416"/>
            <a:ext cx="3559929" cy="2439575"/>
            <a:chOff x="-593322" y="-472855"/>
            <a:chExt cx="7119860" cy="4879151"/>
          </a:xfrm>
        </p:grpSpPr>
        <p:pic>
          <p:nvPicPr>
            <p:cNvPr id="15" name="Picture 15"/>
            <p:cNvPicPr>
              <a:picLocks noChangeAspect="1"/>
            </p:cNvPicPr>
            <p:nvPr/>
          </p:nvPicPr>
          <p:blipFill>
            <a:blip r:embed="rId8"/>
            <a:stretch>
              <a:fillRect/>
            </a:stretch>
          </p:blipFill>
          <p:spPr>
            <a:xfrm>
              <a:off x="-593322" y="-472855"/>
              <a:ext cx="7119860" cy="4879151"/>
            </a:xfrm>
            <a:prstGeom prst="rect">
              <a:avLst/>
            </a:prstGeom>
          </p:spPr>
        </p:pic>
        <p:grpSp>
          <p:nvGrpSpPr>
            <p:cNvPr id="16" name="Group 16"/>
            <p:cNvGrpSpPr/>
            <p:nvPr/>
          </p:nvGrpSpPr>
          <p:grpSpPr>
            <a:xfrm>
              <a:off x="334355" y="0"/>
              <a:ext cx="5428566" cy="2211597"/>
              <a:chOff x="0" y="0"/>
              <a:chExt cx="407604" cy="166058"/>
            </a:xfrm>
          </p:grpSpPr>
          <p:sp>
            <p:nvSpPr>
              <p:cNvPr id="17" name="Freeform 17"/>
              <p:cNvSpPr/>
              <p:nvPr/>
            </p:nvSpPr>
            <p:spPr>
              <a:xfrm>
                <a:off x="0" y="0"/>
                <a:ext cx="407604" cy="166058"/>
              </a:xfrm>
              <a:custGeom>
                <a:avLst/>
                <a:gdLst/>
                <a:ahLst/>
                <a:cxnLst/>
                <a:rect l="l" t="t" r="r" b="b"/>
                <a:pathLst>
                  <a:path w="407604" h="166058">
                    <a:moveTo>
                      <a:pt x="83029" y="0"/>
                    </a:moveTo>
                    <a:lnTo>
                      <a:pt x="324575" y="0"/>
                    </a:lnTo>
                    <a:cubicBezTo>
                      <a:pt x="346596" y="0"/>
                      <a:pt x="367715" y="8748"/>
                      <a:pt x="383285" y="24319"/>
                    </a:cubicBezTo>
                    <a:cubicBezTo>
                      <a:pt x="398856" y="39890"/>
                      <a:pt x="407604" y="61008"/>
                      <a:pt x="407604" y="83029"/>
                    </a:cubicBezTo>
                    <a:lnTo>
                      <a:pt x="407604" y="83029"/>
                    </a:lnTo>
                    <a:cubicBezTo>
                      <a:pt x="407604" y="128885"/>
                      <a:pt x="370431" y="166058"/>
                      <a:pt x="324575" y="166058"/>
                    </a:cubicBezTo>
                    <a:lnTo>
                      <a:pt x="83029" y="166058"/>
                    </a:lnTo>
                    <a:cubicBezTo>
                      <a:pt x="37173" y="166058"/>
                      <a:pt x="0" y="128885"/>
                      <a:pt x="0" y="83029"/>
                    </a:cubicBezTo>
                    <a:lnTo>
                      <a:pt x="0" y="83029"/>
                    </a:lnTo>
                    <a:cubicBezTo>
                      <a:pt x="0" y="37173"/>
                      <a:pt x="37173" y="0"/>
                      <a:pt x="83029" y="0"/>
                    </a:cubicBezTo>
                    <a:close/>
                  </a:path>
                </a:pathLst>
              </a:custGeom>
              <a:solidFill>
                <a:srgbClr val="C3D7C5"/>
              </a:solidFill>
            </p:spPr>
            <p:txBody>
              <a:bodyPr/>
              <a:lstStyle/>
              <a:p>
                <a:endParaRPr lang="fi-FI" sz="1200"/>
              </a:p>
            </p:txBody>
          </p:sp>
          <p:sp>
            <p:nvSpPr>
              <p:cNvPr id="18" name="TextBox 18"/>
              <p:cNvSpPr txBox="1"/>
              <p:nvPr/>
            </p:nvSpPr>
            <p:spPr>
              <a:xfrm>
                <a:off x="0" y="9525"/>
                <a:ext cx="407604" cy="156533"/>
              </a:xfrm>
              <a:prstGeom prst="rect">
                <a:avLst/>
              </a:prstGeom>
            </p:spPr>
            <p:txBody>
              <a:bodyPr lIns="73077" tIns="73077" rIns="73077" bIns="73077" rtlCol="0" anchor="ctr"/>
              <a:lstStyle/>
              <a:p>
                <a:pPr algn="ctr">
                  <a:lnSpc>
                    <a:spcPts val="671"/>
                  </a:lnSpc>
                </a:pPr>
                <a:endParaRPr sz="1200"/>
              </a:p>
            </p:txBody>
          </p:sp>
        </p:grpSp>
        <p:grpSp>
          <p:nvGrpSpPr>
            <p:cNvPr id="19" name="Group 19"/>
            <p:cNvGrpSpPr/>
            <p:nvPr/>
          </p:nvGrpSpPr>
          <p:grpSpPr>
            <a:xfrm rot="-3593652">
              <a:off x="-258763" y="1004960"/>
              <a:ext cx="1925239" cy="510942"/>
              <a:chOff x="0" y="0"/>
              <a:chExt cx="311922" cy="82782"/>
            </a:xfrm>
          </p:grpSpPr>
          <p:sp>
            <p:nvSpPr>
              <p:cNvPr id="20" name="Freeform 20"/>
              <p:cNvSpPr/>
              <p:nvPr/>
            </p:nvSpPr>
            <p:spPr>
              <a:xfrm>
                <a:off x="0" y="0"/>
                <a:ext cx="311922" cy="82782"/>
              </a:xfrm>
              <a:custGeom>
                <a:avLst/>
                <a:gdLst/>
                <a:ahLst/>
                <a:cxnLst/>
                <a:rect l="l" t="t" r="r" b="b"/>
                <a:pathLst>
                  <a:path w="311922" h="82782">
                    <a:moveTo>
                      <a:pt x="41391" y="0"/>
                    </a:moveTo>
                    <a:lnTo>
                      <a:pt x="270532" y="0"/>
                    </a:lnTo>
                    <a:cubicBezTo>
                      <a:pt x="281509" y="0"/>
                      <a:pt x="292037" y="4361"/>
                      <a:pt x="299799" y="12123"/>
                    </a:cubicBezTo>
                    <a:cubicBezTo>
                      <a:pt x="307562" y="19885"/>
                      <a:pt x="311922" y="30413"/>
                      <a:pt x="311922" y="41391"/>
                    </a:cubicBezTo>
                    <a:lnTo>
                      <a:pt x="311922" y="41391"/>
                    </a:lnTo>
                    <a:cubicBezTo>
                      <a:pt x="311922" y="64250"/>
                      <a:pt x="293391" y="82782"/>
                      <a:pt x="270532" y="82782"/>
                    </a:cubicBezTo>
                    <a:lnTo>
                      <a:pt x="41391" y="82782"/>
                    </a:lnTo>
                    <a:cubicBezTo>
                      <a:pt x="30413" y="82782"/>
                      <a:pt x="19885" y="78421"/>
                      <a:pt x="12123" y="70659"/>
                    </a:cubicBezTo>
                    <a:cubicBezTo>
                      <a:pt x="4361" y="62896"/>
                      <a:pt x="0" y="52368"/>
                      <a:pt x="0" y="41391"/>
                    </a:cubicBezTo>
                    <a:lnTo>
                      <a:pt x="0" y="41391"/>
                    </a:lnTo>
                    <a:cubicBezTo>
                      <a:pt x="0" y="30413"/>
                      <a:pt x="4361" y="19885"/>
                      <a:pt x="12123" y="12123"/>
                    </a:cubicBezTo>
                    <a:cubicBezTo>
                      <a:pt x="19885" y="4361"/>
                      <a:pt x="30413" y="0"/>
                      <a:pt x="41391" y="0"/>
                    </a:cubicBezTo>
                    <a:close/>
                  </a:path>
                </a:pathLst>
              </a:custGeom>
              <a:solidFill>
                <a:srgbClr val="B72230"/>
              </a:solidFill>
            </p:spPr>
            <p:txBody>
              <a:bodyPr/>
              <a:lstStyle/>
              <a:p>
                <a:endParaRPr lang="fi-FI" sz="1200"/>
              </a:p>
            </p:txBody>
          </p:sp>
          <p:sp>
            <p:nvSpPr>
              <p:cNvPr id="21" name="TextBox 21"/>
              <p:cNvSpPr txBox="1"/>
              <p:nvPr/>
            </p:nvSpPr>
            <p:spPr>
              <a:xfrm>
                <a:off x="0" y="9525"/>
                <a:ext cx="311922" cy="73257"/>
              </a:xfrm>
              <a:prstGeom prst="rect">
                <a:avLst/>
              </a:prstGeom>
            </p:spPr>
            <p:txBody>
              <a:bodyPr lIns="33867" tIns="33867" rIns="33867" bIns="33867" rtlCol="0" anchor="ctr"/>
              <a:lstStyle/>
              <a:p>
                <a:pPr algn="ctr">
                  <a:lnSpc>
                    <a:spcPts val="671"/>
                  </a:lnSpc>
                </a:pPr>
                <a:endParaRPr sz="1200"/>
              </a:p>
            </p:txBody>
          </p:sp>
        </p:grpSp>
        <p:sp>
          <p:nvSpPr>
            <p:cNvPr id="22" name="TextBox 22"/>
            <p:cNvSpPr txBox="1"/>
            <p:nvPr/>
          </p:nvSpPr>
          <p:spPr>
            <a:xfrm rot="18006348">
              <a:off x="-38540" y="962999"/>
              <a:ext cx="1571296" cy="388698"/>
            </a:xfrm>
            <a:prstGeom prst="rect">
              <a:avLst/>
            </a:prstGeom>
          </p:spPr>
          <p:txBody>
            <a:bodyPr lIns="0" tIns="0" rIns="0" bIns="0" rtlCol="0" anchor="t">
              <a:spAutoFit/>
            </a:bodyPr>
            <a:lstStyle/>
            <a:p>
              <a:pPr algn="just">
                <a:lnSpc>
                  <a:spcPts val="1559"/>
                </a:lnSpc>
              </a:pPr>
              <a:r>
                <a:rPr lang="en-US" sz="1105">
                  <a:solidFill>
                    <a:srgbClr val="F9FFEB"/>
                  </a:solidFill>
                  <a:latin typeface="DM Sans"/>
                  <a:ea typeface="DM Sans"/>
                  <a:cs typeface="DM Sans"/>
                  <a:sym typeface="DM Sans"/>
                </a:rPr>
                <a:t>alle 16 v</a:t>
              </a:r>
            </a:p>
          </p:txBody>
        </p:sp>
        <p:grpSp>
          <p:nvGrpSpPr>
            <p:cNvPr id="23" name="Group 23"/>
            <p:cNvGrpSpPr/>
            <p:nvPr/>
          </p:nvGrpSpPr>
          <p:grpSpPr>
            <a:xfrm rot="-3579325">
              <a:off x="397928" y="1001479"/>
              <a:ext cx="1925239" cy="510942"/>
              <a:chOff x="0" y="0"/>
              <a:chExt cx="311922" cy="82782"/>
            </a:xfrm>
          </p:grpSpPr>
          <p:sp>
            <p:nvSpPr>
              <p:cNvPr id="24" name="Freeform 24"/>
              <p:cNvSpPr/>
              <p:nvPr/>
            </p:nvSpPr>
            <p:spPr>
              <a:xfrm>
                <a:off x="0" y="0"/>
                <a:ext cx="311922" cy="82782"/>
              </a:xfrm>
              <a:custGeom>
                <a:avLst/>
                <a:gdLst/>
                <a:ahLst/>
                <a:cxnLst/>
                <a:rect l="l" t="t" r="r" b="b"/>
                <a:pathLst>
                  <a:path w="311922" h="82782">
                    <a:moveTo>
                      <a:pt x="41391" y="0"/>
                    </a:moveTo>
                    <a:lnTo>
                      <a:pt x="270532" y="0"/>
                    </a:lnTo>
                    <a:cubicBezTo>
                      <a:pt x="281509" y="0"/>
                      <a:pt x="292037" y="4361"/>
                      <a:pt x="299799" y="12123"/>
                    </a:cubicBezTo>
                    <a:cubicBezTo>
                      <a:pt x="307562" y="19885"/>
                      <a:pt x="311922" y="30413"/>
                      <a:pt x="311922" y="41391"/>
                    </a:cubicBezTo>
                    <a:lnTo>
                      <a:pt x="311922" y="41391"/>
                    </a:lnTo>
                    <a:cubicBezTo>
                      <a:pt x="311922" y="64250"/>
                      <a:pt x="293391" y="82782"/>
                      <a:pt x="270532" y="82782"/>
                    </a:cubicBezTo>
                    <a:lnTo>
                      <a:pt x="41391" y="82782"/>
                    </a:lnTo>
                    <a:cubicBezTo>
                      <a:pt x="30413" y="82782"/>
                      <a:pt x="19885" y="78421"/>
                      <a:pt x="12123" y="70659"/>
                    </a:cubicBezTo>
                    <a:cubicBezTo>
                      <a:pt x="4361" y="62896"/>
                      <a:pt x="0" y="52368"/>
                      <a:pt x="0" y="41391"/>
                    </a:cubicBezTo>
                    <a:lnTo>
                      <a:pt x="0" y="41391"/>
                    </a:lnTo>
                    <a:cubicBezTo>
                      <a:pt x="0" y="30413"/>
                      <a:pt x="4361" y="19885"/>
                      <a:pt x="12123" y="12123"/>
                    </a:cubicBezTo>
                    <a:cubicBezTo>
                      <a:pt x="19885" y="4361"/>
                      <a:pt x="30413" y="0"/>
                      <a:pt x="41391" y="0"/>
                    </a:cubicBezTo>
                    <a:close/>
                  </a:path>
                </a:pathLst>
              </a:custGeom>
              <a:solidFill>
                <a:srgbClr val="FFFFFF"/>
              </a:solidFill>
            </p:spPr>
            <p:txBody>
              <a:bodyPr/>
              <a:lstStyle/>
              <a:p>
                <a:endParaRPr lang="fi-FI" sz="1200"/>
              </a:p>
            </p:txBody>
          </p:sp>
          <p:sp>
            <p:nvSpPr>
              <p:cNvPr id="25" name="TextBox 25"/>
              <p:cNvSpPr txBox="1"/>
              <p:nvPr/>
            </p:nvSpPr>
            <p:spPr>
              <a:xfrm>
                <a:off x="0" y="9525"/>
                <a:ext cx="311922" cy="73257"/>
              </a:xfrm>
              <a:prstGeom prst="rect">
                <a:avLst/>
              </a:prstGeom>
            </p:spPr>
            <p:txBody>
              <a:bodyPr lIns="33867" tIns="33867" rIns="33867" bIns="33867" rtlCol="0" anchor="ctr"/>
              <a:lstStyle/>
              <a:p>
                <a:pPr algn="ctr">
                  <a:lnSpc>
                    <a:spcPts val="671"/>
                  </a:lnSpc>
                </a:pPr>
                <a:endParaRPr sz="1200"/>
              </a:p>
            </p:txBody>
          </p:sp>
        </p:grpSp>
        <p:sp>
          <p:nvSpPr>
            <p:cNvPr id="26" name="TextBox 26"/>
            <p:cNvSpPr txBox="1"/>
            <p:nvPr/>
          </p:nvSpPr>
          <p:spPr>
            <a:xfrm rot="18020675">
              <a:off x="618584" y="959697"/>
              <a:ext cx="1571296" cy="388698"/>
            </a:xfrm>
            <a:prstGeom prst="rect">
              <a:avLst/>
            </a:prstGeom>
          </p:spPr>
          <p:txBody>
            <a:bodyPr lIns="0" tIns="0" rIns="0" bIns="0" rtlCol="0" anchor="t">
              <a:spAutoFit/>
            </a:bodyPr>
            <a:lstStyle/>
            <a:p>
              <a:pPr algn="just">
                <a:lnSpc>
                  <a:spcPts val="1559"/>
                </a:lnSpc>
              </a:pPr>
              <a:r>
                <a:rPr lang="en-US" sz="1105">
                  <a:solidFill>
                    <a:srgbClr val="000000"/>
                  </a:solidFill>
                  <a:latin typeface="DM Sans"/>
                  <a:ea typeface="DM Sans"/>
                  <a:cs typeface="DM Sans"/>
                  <a:sym typeface="DM Sans"/>
                </a:rPr>
                <a:t> 16-17 v</a:t>
              </a:r>
            </a:p>
          </p:txBody>
        </p:sp>
        <p:grpSp>
          <p:nvGrpSpPr>
            <p:cNvPr id="27" name="Group 27"/>
            <p:cNvGrpSpPr/>
            <p:nvPr/>
          </p:nvGrpSpPr>
          <p:grpSpPr>
            <a:xfrm rot="-3594850">
              <a:off x="1686044" y="1009841"/>
              <a:ext cx="1925239" cy="510942"/>
              <a:chOff x="0" y="0"/>
              <a:chExt cx="311922" cy="82782"/>
            </a:xfrm>
          </p:grpSpPr>
          <p:sp>
            <p:nvSpPr>
              <p:cNvPr id="28" name="Freeform 28"/>
              <p:cNvSpPr/>
              <p:nvPr/>
            </p:nvSpPr>
            <p:spPr>
              <a:xfrm>
                <a:off x="0" y="0"/>
                <a:ext cx="311922" cy="82782"/>
              </a:xfrm>
              <a:custGeom>
                <a:avLst/>
                <a:gdLst/>
                <a:ahLst/>
                <a:cxnLst/>
                <a:rect l="l" t="t" r="r" b="b"/>
                <a:pathLst>
                  <a:path w="311922" h="82782">
                    <a:moveTo>
                      <a:pt x="41391" y="0"/>
                    </a:moveTo>
                    <a:lnTo>
                      <a:pt x="270532" y="0"/>
                    </a:lnTo>
                    <a:cubicBezTo>
                      <a:pt x="281509" y="0"/>
                      <a:pt x="292037" y="4361"/>
                      <a:pt x="299799" y="12123"/>
                    </a:cubicBezTo>
                    <a:cubicBezTo>
                      <a:pt x="307562" y="19885"/>
                      <a:pt x="311922" y="30413"/>
                      <a:pt x="311922" y="41391"/>
                    </a:cubicBezTo>
                    <a:lnTo>
                      <a:pt x="311922" y="41391"/>
                    </a:lnTo>
                    <a:cubicBezTo>
                      <a:pt x="311922" y="64250"/>
                      <a:pt x="293391" y="82782"/>
                      <a:pt x="270532" y="82782"/>
                    </a:cubicBezTo>
                    <a:lnTo>
                      <a:pt x="41391" y="82782"/>
                    </a:lnTo>
                    <a:cubicBezTo>
                      <a:pt x="30413" y="82782"/>
                      <a:pt x="19885" y="78421"/>
                      <a:pt x="12123" y="70659"/>
                    </a:cubicBezTo>
                    <a:cubicBezTo>
                      <a:pt x="4361" y="62896"/>
                      <a:pt x="0" y="52368"/>
                      <a:pt x="0" y="41391"/>
                    </a:cubicBezTo>
                    <a:lnTo>
                      <a:pt x="0" y="41391"/>
                    </a:lnTo>
                    <a:cubicBezTo>
                      <a:pt x="0" y="30413"/>
                      <a:pt x="4361" y="19885"/>
                      <a:pt x="12123" y="12123"/>
                    </a:cubicBezTo>
                    <a:cubicBezTo>
                      <a:pt x="19885" y="4361"/>
                      <a:pt x="30413" y="0"/>
                      <a:pt x="41391" y="0"/>
                    </a:cubicBezTo>
                    <a:close/>
                  </a:path>
                </a:pathLst>
              </a:custGeom>
              <a:solidFill>
                <a:srgbClr val="B2D467"/>
              </a:solidFill>
            </p:spPr>
            <p:txBody>
              <a:bodyPr/>
              <a:lstStyle/>
              <a:p>
                <a:endParaRPr lang="fi-FI" sz="1200"/>
              </a:p>
            </p:txBody>
          </p:sp>
          <p:sp>
            <p:nvSpPr>
              <p:cNvPr id="29" name="TextBox 29"/>
              <p:cNvSpPr txBox="1"/>
              <p:nvPr/>
            </p:nvSpPr>
            <p:spPr>
              <a:xfrm>
                <a:off x="0" y="9525"/>
                <a:ext cx="311922" cy="73257"/>
              </a:xfrm>
              <a:prstGeom prst="rect">
                <a:avLst/>
              </a:prstGeom>
            </p:spPr>
            <p:txBody>
              <a:bodyPr lIns="33867" tIns="33867" rIns="33867" bIns="33867" rtlCol="0" anchor="ctr"/>
              <a:lstStyle/>
              <a:p>
                <a:pPr algn="ctr">
                  <a:lnSpc>
                    <a:spcPts val="671"/>
                  </a:lnSpc>
                </a:pPr>
                <a:endParaRPr sz="1200"/>
              </a:p>
            </p:txBody>
          </p:sp>
        </p:grpSp>
        <p:sp>
          <p:nvSpPr>
            <p:cNvPr id="30" name="TextBox 30"/>
            <p:cNvSpPr txBox="1"/>
            <p:nvPr/>
          </p:nvSpPr>
          <p:spPr>
            <a:xfrm rot="18005150">
              <a:off x="1906233" y="967865"/>
              <a:ext cx="1571296" cy="388698"/>
            </a:xfrm>
            <a:prstGeom prst="rect">
              <a:avLst/>
            </a:prstGeom>
          </p:spPr>
          <p:txBody>
            <a:bodyPr lIns="0" tIns="0" rIns="0" bIns="0" rtlCol="0" anchor="t">
              <a:spAutoFit/>
            </a:bodyPr>
            <a:lstStyle/>
            <a:p>
              <a:pPr algn="just">
                <a:lnSpc>
                  <a:spcPts val="1559"/>
                </a:lnSpc>
              </a:pPr>
              <a:r>
                <a:rPr lang="en-US" sz="1105">
                  <a:solidFill>
                    <a:srgbClr val="F9FFEB"/>
                  </a:solidFill>
                  <a:latin typeface="DM Sans"/>
                  <a:ea typeface="DM Sans"/>
                  <a:cs typeface="DM Sans"/>
                  <a:sym typeface="DM Sans"/>
                </a:rPr>
                <a:t>18-20 v</a:t>
              </a:r>
            </a:p>
          </p:txBody>
        </p:sp>
        <p:grpSp>
          <p:nvGrpSpPr>
            <p:cNvPr id="31" name="Group 31"/>
            <p:cNvGrpSpPr/>
            <p:nvPr/>
          </p:nvGrpSpPr>
          <p:grpSpPr>
            <a:xfrm rot="-3572116">
              <a:off x="3472483" y="1008091"/>
              <a:ext cx="1925239" cy="510942"/>
              <a:chOff x="0" y="0"/>
              <a:chExt cx="311922" cy="82782"/>
            </a:xfrm>
          </p:grpSpPr>
          <p:sp>
            <p:nvSpPr>
              <p:cNvPr id="32" name="Freeform 32"/>
              <p:cNvSpPr/>
              <p:nvPr/>
            </p:nvSpPr>
            <p:spPr>
              <a:xfrm>
                <a:off x="0" y="0"/>
                <a:ext cx="311922" cy="82782"/>
              </a:xfrm>
              <a:custGeom>
                <a:avLst/>
                <a:gdLst/>
                <a:ahLst/>
                <a:cxnLst/>
                <a:rect l="l" t="t" r="r" b="b"/>
                <a:pathLst>
                  <a:path w="311922" h="82782">
                    <a:moveTo>
                      <a:pt x="41391" y="0"/>
                    </a:moveTo>
                    <a:lnTo>
                      <a:pt x="270532" y="0"/>
                    </a:lnTo>
                    <a:cubicBezTo>
                      <a:pt x="281509" y="0"/>
                      <a:pt x="292037" y="4361"/>
                      <a:pt x="299799" y="12123"/>
                    </a:cubicBezTo>
                    <a:cubicBezTo>
                      <a:pt x="307562" y="19885"/>
                      <a:pt x="311922" y="30413"/>
                      <a:pt x="311922" y="41391"/>
                    </a:cubicBezTo>
                    <a:lnTo>
                      <a:pt x="311922" y="41391"/>
                    </a:lnTo>
                    <a:cubicBezTo>
                      <a:pt x="311922" y="64250"/>
                      <a:pt x="293391" y="82782"/>
                      <a:pt x="270532" y="82782"/>
                    </a:cubicBezTo>
                    <a:lnTo>
                      <a:pt x="41391" y="82782"/>
                    </a:lnTo>
                    <a:cubicBezTo>
                      <a:pt x="30413" y="82782"/>
                      <a:pt x="19885" y="78421"/>
                      <a:pt x="12123" y="70659"/>
                    </a:cubicBezTo>
                    <a:cubicBezTo>
                      <a:pt x="4361" y="62896"/>
                      <a:pt x="0" y="52368"/>
                      <a:pt x="0" y="41391"/>
                    </a:cubicBezTo>
                    <a:lnTo>
                      <a:pt x="0" y="41391"/>
                    </a:lnTo>
                    <a:cubicBezTo>
                      <a:pt x="0" y="30413"/>
                      <a:pt x="4361" y="19885"/>
                      <a:pt x="12123" y="12123"/>
                    </a:cubicBezTo>
                    <a:cubicBezTo>
                      <a:pt x="19885" y="4361"/>
                      <a:pt x="30413" y="0"/>
                      <a:pt x="41391" y="0"/>
                    </a:cubicBezTo>
                    <a:close/>
                  </a:path>
                </a:pathLst>
              </a:custGeom>
              <a:solidFill>
                <a:srgbClr val="71AF74"/>
              </a:solidFill>
            </p:spPr>
            <p:txBody>
              <a:bodyPr/>
              <a:lstStyle/>
              <a:p>
                <a:endParaRPr lang="fi-FI" sz="1200"/>
              </a:p>
            </p:txBody>
          </p:sp>
          <p:sp>
            <p:nvSpPr>
              <p:cNvPr id="33" name="TextBox 33"/>
              <p:cNvSpPr txBox="1"/>
              <p:nvPr/>
            </p:nvSpPr>
            <p:spPr>
              <a:xfrm>
                <a:off x="0" y="9525"/>
                <a:ext cx="311922" cy="73257"/>
              </a:xfrm>
              <a:prstGeom prst="rect">
                <a:avLst/>
              </a:prstGeom>
            </p:spPr>
            <p:txBody>
              <a:bodyPr lIns="33867" tIns="33867" rIns="33867" bIns="33867" rtlCol="0" anchor="ctr"/>
              <a:lstStyle/>
              <a:p>
                <a:pPr algn="ctr">
                  <a:lnSpc>
                    <a:spcPts val="671"/>
                  </a:lnSpc>
                </a:pPr>
                <a:endParaRPr sz="1200"/>
              </a:p>
            </p:txBody>
          </p:sp>
        </p:grpSp>
        <p:sp>
          <p:nvSpPr>
            <p:cNvPr id="34" name="TextBox 34"/>
            <p:cNvSpPr txBox="1"/>
            <p:nvPr/>
          </p:nvSpPr>
          <p:spPr>
            <a:xfrm rot="18027884">
              <a:off x="3693353" y="966403"/>
              <a:ext cx="1571296" cy="388698"/>
            </a:xfrm>
            <a:prstGeom prst="rect">
              <a:avLst/>
            </a:prstGeom>
          </p:spPr>
          <p:txBody>
            <a:bodyPr lIns="0" tIns="0" rIns="0" bIns="0" rtlCol="0" anchor="t">
              <a:spAutoFit/>
            </a:bodyPr>
            <a:lstStyle/>
            <a:p>
              <a:pPr algn="just">
                <a:lnSpc>
                  <a:spcPts val="1559"/>
                </a:lnSpc>
              </a:pPr>
              <a:r>
                <a:rPr lang="en-US" sz="1105">
                  <a:solidFill>
                    <a:srgbClr val="F9FFEB"/>
                  </a:solidFill>
                  <a:latin typeface="DM Sans"/>
                  <a:ea typeface="DM Sans"/>
                  <a:cs typeface="DM Sans"/>
                  <a:sym typeface="DM Sans"/>
                </a:rPr>
                <a:t>21-25 v</a:t>
              </a:r>
            </a:p>
          </p:txBody>
        </p:sp>
        <p:grpSp>
          <p:nvGrpSpPr>
            <p:cNvPr id="35" name="Group 35"/>
            <p:cNvGrpSpPr/>
            <p:nvPr/>
          </p:nvGrpSpPr>
          <p:grpSpPr>
            <a:xfrm rot="-3603366">
              <a:off x="4682631" y="1005696"/>
              <a:ext cx="1925239" cy="510942"/>
              <a:chOff x="0" y="0"/>
              <a:chExt cx="311922" cy="82782"/>
            </a:xfrm>
          </p:grpSpPr>
          <p:sp>
            <p:nvSpPr>
              <p:cNvPr id="36" name="Freeform 36"/>
              <p:cNvSpPr/>
              <p:nvPr/>
            </p:nvSpPr>
            <p:spPr>
              <a:xfrm>
                <a:off x="0" y="0"/>
                <a:ext cx="311922" cy="82782"/>
              </a:xfrm>
              <a:custGeom>
                <a:avLst/>
                <a:gdLst/>
                <a:ahLst/>
                <a:cxnLst/>
                <a:rect l="l" t="t" r="r" b="b"/>
                <a:pathLst>
                  <a:path w="311922" h="82782">
                    <a:moveTo>
                      <a:pt x="41391" y="0"/>
                    </a:moveTo>
                    <a:lnTo>
                      <a:pt x="270532" y="0"/>
                    </a:lnTo>
                    <a:cubicBezTo>
                      <a:pt x="281509" y="0"/>
                      <a:pt x="292037" y="4361"/>
                      <a:pt x="299799" y="12123"/>
                    </a:cubicBezTo>
                    <a:cubicBezTo>
                      <a:pt x="307562" y="19885"/>
                      <a:pt x="311922" y="30413"/>
                      <a:pt x="311922" y="41391"/>
                    </a:cubicBezTo>
                    <a:lnTo>
                      <a:pt x="311922" y="41391"/>
                    </a:lnTo>
                    <a:cubicBezTo>
                      <a:pt x="311922" y="64250"/>
                      <a:pt x="293391" y="82782"/>
                      <a:pt x="270532" y="82782"/>
                    </a:cubicBezTo>
                    <a:lnTo>
                      <a:pt x="41391" y="82782"/>
                    </a:lnTo>
                    <a:cubicBezTo>
                      <a:pt x="30413" y="82782"/>
                      <a:pt x="19885" y="78421"/>
                      <a:pt x="12123" y="70659"/>
                    </a:cubicBezTo>
                    <a:cubicBezTo>
                      <a:pt x="4361" y="62896"/>
                      <a:pt x="0" y="52368"/>
                      <a:pt x="0" y="41391"/>
                    </a:cubicBezTo>
                    <a:lnTo>
                      <a:pt x="0" y="41391"/>
                    </a:lnTo>
                    <a:cubicBezTo>
                      <a:pt x="0" y="30413"/>
                      <a:pt x="4361" y="19885"/>
                      <a:pt x="12123" y="12123"/>
                    </a:cubicBezTo>
                    <a:cubicBezTo>
                      <a:pt x="19885" y="4361"/>
                      <a:pt x="30413" y="0"/>
                      <a:pt x="41391" y="0"/>
                    </a:cubicBezTo>
                    <a:close/>
                  </a:path>
                </a:pathLst>
              </a:custGeom>
              <a:solidFill>
                <a:srgbClr val="48864F"/>
              </a:solidFill>
            </p:spPr>
            <p:txBody>
              <a:bodyPr/>
              <a:lstStyle/>
              <a:p>
                <a:endParaRPr lang="fi-FI" sz="1200"/>
              </a:p>
            </p:txBody>
          </p:sp>
          <p:sp>
            <p:nvSpPr>
              <p:cNvPr id="37" name="TextBox 37"/>
              <p:cNvSpPr txBox="1"/>
              <p:nvPr/>
            </p:nvSpPr>
            <p:spPr>
              <a:xfrm>
                <a:off x="0" y="9525"/>
                <a:ext cx="311922" cy="73257"/>
              </a:xfrm>
              <a:prstGeom prst="rect">
                <a:avLst/>
              </a:prstGeom>
            </p:spPr>
            <p:txBody>
              <a:bodyPr lIns="33867" tIns="33867" rIns="33867" bIns="33867" rtlCol="0" anchor="ctr"/>
              <a:lstStyle/>
              <a:p>
                <a:pPr algn="ctr">
                  <a:lnSpc>
                    <a:spcPts val="671"/>
                  </a:lnSpc>
                </a:pPr>
                <a:endParaRPr sz="1200"/>
              </a:p>
            </p:txBody>
          </p:sp>
        </p:grpSp>
        <p:sp>
          <p:nvSpPr>
            <p:cNvPr id="38" name="TextBox 38"/>
            <p:cNvSpPr txBox="1"/>
            <p:nvPr/>
          </p:nvSpPr>
          <p:spPr>
            <a:xfrm rot="17996634">
              <a:off x="4902564" y="963613"/>
              <a:ext cx="1571296" cy="388698"/>
            </a:xfrm>
            <a:prstGeom prst="rect">
              <a:avLst/>
            </a:prstGeom>
          </p:spPr>
          <p:txBody>
            <a:bodyPr lIns="0" tIns="0" rIns="0" bIns="0" rtlCol="0" anchor="t">
              <a:spAutoFit/>
            </a:bodyPr>
            <a:lstStyle/>
            <a:p>
              <a:pPr algn="just">
                <a:lnSpc>
                  <a:spcPts val="1559"/>
                </a:lnSpc>
              </a:pPr>
              <a:r>
                <a:rPr lang="en-US" sz="1105">
                  <a:solidFill>
                    <a:srgbClr val="F9FFEB"/>
                  </a:solidFill>
                  <a:latin typeface="DM Sans"/>
                  <a:ea typeface="DM Sans"/>
                  <a:cs typeface="DM Sans"/>
                  <a:sym typeface="DM Sans"/>
                </a:rPr>
                <a:t>26-28 v</a:t>
              </a:r>
            </a:p>
          </p:txBody>
        </p:sp>
      </p:grpSp>
      <p:grpSp>
        <p:nvGrpSpPr>
          <p:cNvPr id="39" name="Group 39"/>
          <p:cNvGrpSpPr/>
          <p:nvPr/>
        </p:nvGrpSpPr>
        <p:grpSpPr>
          <a:xfrm>
            <a:off x="7896362" y="3127375"/>
            <a:ext cx="4350862" cy="2413291"/>
            <a:chOff x="-725144" y="-57149"/>
            <a:chExt cx="8701724" cy="4826582"/>
          </a:xfrm>
        </p:grpSpPr>
        <p:pic>
          <p:nvPicPr>
            <p:cNvPr id="40" name="Picture 40"/>
            <p:cNvPicPr>
              <a:picLocks noChangeAspect="1"/>
            </p:cNvPicPr>
            <p:nvPr/>
          </p:nvPicPr>
          <p:blipFill>
            <a:blip r:embed="rId9"/>
            <a:stretch>
              <a:fillRect/>
            </a:stretch>
          </p:blipFill>
          <p:spPr>
            <a:xfrm>
              <a:off x="-725144" y="2204826"/>
              <a:ext cx="8701724" cy="2564607"/>
            </a:xfrm>
            <a:prstGeom prst="rect">
              <a:avLst/>
            </a:prstGeom>
          </p:spPr>
        </p:pic>
        <p:sp>
          <p:nvSpPr>
            <p:cNvPr id="41" name="TextBox 41"/>
            <p:cNvSpPr txBox="1"/>
            <p:nvPr/>
          </p:nvSpPr>
          <p:spPr>
            <a:xfrm>
              <a:off x="689440" y="-57149"/>
              <a:ext cx="5026850" cy="673134"/>
            </a:xfrm>
            <a:prstGeom prst="rect">
              <a:avLst/>
            </a:prstGeom>
          </p:spPr>
          <p:txBody>
            <a:bodyPr lIns="0" tIns="0" rIns="0" bIns="0" rtlCol="0" anchor="t">
              <a:spAutoFit/>
            </a:bodyPr>
            <a:lstStyle/>
            <a:p>
              <a:pPr algn="ctr">
                <a:lnSpc>
                  <a:spcPts val="2799"/>
                </a:lnSpc>
                <a:spcBef>
                  <a:spcPct val="0"/>
                </a:spcBef>
              </a:pPr>
              <a:r>
                <a:rPr lang="en-US" sz="1999">
                  <a:solidFill>
                    <a:srgbClr val="131313"/>
                  </a:solidFill>
                  <a:latin typeface="Anton"/>
                  <a:ea typeface="Anton"/>
                  <a:cs typeface="Anton"/>
                  <a:sym typeface="Anton"/>
                </a:rPr>
                <a:t>ETEENPÄIN SIIRTYMINEN</a:t>
              </a:r>
            </a:p>
          </p:txBody>
        </p:sp>
        <p:sp>
          <p:nvSpPr>
            <p:cNvPr id="42" name="TextBox 42"/>
            <p:cNvSpPr txBox="1"/>
            <p:nvPr/>
          </p:nvSpPr>
          <p:spPr>
            <a:xfrm>
              <a:off x="0" y="638175"/>
              <a:ext cx="7261078" cy="1925016"/>
            </a:xfrm>
            <a:prstGeom prst="rect">
              <a:avLst/>
            </a:prstGeom>
          </p:spPr>
          <p:txBody>
            <a:bodyPr lIns="0" tIns="0" rIns="0" bIns="0" rtlCol="0" anchor="t">
              <a:spAutoFit/>
            </a:bodyPr>
            <a:lstStyle/>
            <a:p>
              <a:pPr algn="just">
                <a:lnSpc>
                  <a:spcPts val="1880"/>
                </a:lnSpc>
              </a:pPr>
              <a:r>
                <a:rPr lang="en-US" sz="1333">
                  <a:solidFill>
                    <a:srgbClr val="131313"/>
                  </a:solidFill>
                  <a:latin typeface="DM Sans"/>
                  <a:ea typeface="DM Sans"/>
                  <a:cs typeface="DM Sans"/>
                  <a:sym typeface="DM Sans"/>
                </a:rPr>
                <a:t>Nuoret siirtyneet pääosin opintojen pariin ja työhön. Palveluiden vetovoima ja määrä on hidastanut eteenpäin ohjausta. Nuorten rinnalla kuljetaan pitkäkestoisesti.</a:t>
              </a:r>
            </a:p>
          </p:txBody>
        </p:sp>
      </p:grpSp>
      <p:grpSp>
        <p:nvGrpSpPr>
          <p:cNvPr id="43" name="Group 43"/>
          <p:cNvGrpSpPr/>
          <p:nvPr/>
        </p:nvGrpSpPr>
        <p:grpSpPr>
          <a:xfrm>
            <a:off x="162725" y="2811669"/>
            <a:ext cx="3856552" cy="4042151"/>
            <a:chOff x="-644360" y="-512689"/>
            <a:chExt cx="7713104" cy="8084302"/>
          </a:xfrm>
        </p:grpSpPr>
        <p:sp>
          <p:nvSpPr>
            <p:cNvPr id="44" name="TextBox 44"/>
            <p:cNvSpPr txBox="1"/>
            <p:nvPr/>
          </p:nvSpPr>
          <p:spPr>
            <a:xfrm>
              <a:off x="328894" y="6621223"/>
              <a:ext cx="6640134" cy="950390"/>
            </a:xfrm>
            <a:prstGeom prst="rect">
              <a:avLst/>
            </a:prstGeom>
          </p:spPr>
          <p:txBody>
            <a:bodyPr lIns="0" tIns="0" rIns="0" bIns="0" rtlCol="0" anchor="t">
              <a:spAutoFit/>
            </a:bodyPr>
            <a:lstStyle/>
            <a:p>
              <a:pPr algn="ctr">
                <a:lnSpc>
                  <a:spcPts val="1880"/>
                </a:lnSpc>
              </a:pPr>
              <a:r>
                <a:rPr lang="en-US" sz="1333">
                  <a:solidFill>
                    <a:srgbClr val="131313"/>
                  </a:solidFill>
                  <a:latin typeface="DM Sans"/>
                  <a:ea typeface="DM Sans"/>
                  <a:cs typeface="DM Sans"/>
                  <a:sym typeface="DM Sans"/>
                </a:rPr>
                <a:t>Yhteydenottoja yhteensä 79 nuoresta.</a:t>
              </a:r>
            </a:p>
            <a:p>
              <a:pPr algn="ctr">
                <a:lnSpc>
                  <a:spcPts val="1880"/>
                </a:lnSpc>
              </a:pPr>
              <a:endParaRPr lang="en-US" sz="1333">
                <a:solidFill>
                  <a:srgbClr val="131313"/>
                </a:solidFill>
                <a:latin typeface="DM Sans"/>
                <a:ea typeface="DM Sans"/>
                <a:cs typeface="DM Sans"/>
                <a:sym typeface="DM Sans"/>
              </a:endParaRPr>
            </a:p>
          </p:txBody>
        </p:sp>
        <p:pic>
          <p:nvPicPr>
            <p:cNvPr id="45" name="Picture 45"/>
            <p:cNvPicPr>
              <a:picLocks noChangeAspect="1"/>
            </p:cNvPicPr>
            <p:nvPr/>
          </p:nvPicPr>
          <p:blipFill>
            <a:blip r:embed="rId10"/>
            <a:stretch>
              <a:fillRect/>
            </a:stretch>
          </p:blipFill>
          <p:spPr>
            <a:xfrm>
              <a:off x="-644360" y="-512689"/>
              <a:ext cx="7713104" cy="7732314"/>
            </a:xfrm>
            <a:prstGeom prst="rect">
              <a:avLst/>
            </a:prstGeom>
          </p:spPr>
        </p:pic>
        <p:grpSp>
          <p:nvGrpSpPr>
            <p:cNvPr id="46" name="Group 46"/>
            <p:cNvGrpSpPr/>
            <p:nvPr/>
          </p:nvGrpSpPr>
          <p:grpSpPr>
            <a:xfrm>
              <a:off x="1561689" y="0"/>
              <a:ext cx="5209249" cy="1497430"/>
              <a:chOff x="0" y="0"/>
              <a:chExt cx="812800" cy="233644"/>
            </a:xfrm>
          </p:grpSpPr>
          <p:sp>
            <p:nvSpPr>
              <p:cNvPr id="47" name="Freeform 47"/>
              <p:cNvSpPr/>
              <p:nvPr/>
            </p:nvSpPr>
            <p:spPr>
              <a:xfrm>
                <a:off x="0" y="0"/>
                <a:ext cx="812800" cy="233644"/>
              </a:xfrm>
              <a:custGeom>
                <a:avLst/>
                <a:gdLst/>
                <a:ahLst/>
                <a:cxnLst/>
                <a:rect l="l" t="t" r="r" b="b"/>
                <a:pathLst>
                  <a:path w="812800" h="233644">
                    <a:moveTo>
                      <a:pt x="116822" y="0"/>
                    </a:moveTo>
                    <a:lnTo>
                      <a:pt x="695978" y="0"/>
                    </a:lnTo>
                    <a:cubicBezTo>
                      <a:pt x="760497" y="0"/>
                      <a:pt x="812800" y="52303"/>
                      <a:pt x="812800" y="116822"/>
                    </a:cubicBezTo>
                    <a:lnTo>
                      <a:pt x="812800" y="116822"/>
                    </a:lnTo>
                    <a:cubicBezTo>
                      <a:pt x="812800" y="147805"/>
                      <a:pt x="800492" y="177519"/>
                      <a:pt x="778584" y="199428"/>
                    </a:cubicBezTo>
                    <a:cubicBezTo>
                      <a:pt x="756675" y="221336"/>
                      <a:pt x="726961" y="233644"/>
                      <a:pt x="695978" y="233644"/>
                    </a:cubicBezTo>
                    <a:lnTo>
                      <a:pt x="116822" y="233644"/>
                    </a:lnTo>
                    <a:cubicBezTo>
                      <a:pt x="52303" y="233644"/>
                      <a:pt x="0" y="181341"/>
                      <a:pt x="0" y="116822"/>
                    </a:cubicBezTo>
                    <a:lnTo>
                      <a:pt x="0" y="116822"/>
                    </a:lnTo>
                    <a:cubicBezTo>
                      <a:pt x="0" y="52303"/>
                      <a:pt x="52303" y="0"/>
                      <a:pt x="116822" y="0"/>
                    </a:cubicBezTo>
                    <a:close/>
                  </a:path>
                </a:pathLst>
              </a:custGeom>
              <a:solidFill>
                <a:srgbClr val="B2C0B5"/>
              </a:solidFill>
            </p:spPr>
            <p:txBody>
              <a:bodyPr/>
              <a:lstStyle/>
              <a:p>
                <a:endParaRPr lang="fi-FI" sz="1200"/>
              </a:p>
            </p:txBody>
          </p:sp>
          <p:sp>
            <p:nvSpPr>
              <p:cNvPr id="48" name="TextBox 48"/>
              <p:cNvSpPr txBox="1"/>
              <p:nvPr/>
            </p:nvSpPr>
            <p:spPr>
              <a:xfrm>
                <a:off x="0" y="9525"/>
                <a:ext cx="812800" cy="224119"/>
              </a:xfrm>
              <a:prstGeom prst="rect">
                <a:avLst/>
              </a:prstGeom>
            </p:spPr>
            <p:txBody>
              <a:bodyPr lIns="33867" tIns="33867" rIns="33867" bIns="33867" rtlCol="0" anchor="ctr"/>
              <a:lstStyle/>
              <a:p>
                <a:pPr algn="ctr">
                  <a:lnSpc>
                    <a:spcPts val="704"/>
                  </a:lnSpc>
                </a:pPr>
                <a:endParaRPr sz="1200"/>
              </a:p>
            </p:txBody>
          </p:sp>
        </p:grpSp>
        <p:grpSp>
          <p:nvGrpSpPr>
            <p:cNvPr id="49" name="Group 49"/>
            <p:cNvGrpSpPr/>
            <p:nvPr/>
          </p:nvGrpSpPr>
          <p:grpSpPr>
            <a:xfrm>
              <a:off x="4844063" y="860352"/>
              <a:ext cx="225218" cy="225218"/>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548"/>
              </a:solidFill>
            </p:spPr>
            <p:txBody>
              <a:bodyPr/>
              <a:lstStyle/>
              <a:p>
                <a:endParaRPr lang="fi-FI" sz="1200"/>
              </a:p>
            </p:txBody>
          </p:sp>
          <p:sp>
            <p:nvSpPr>
              <p:cNvPr id="51" name="TextBox 51"/>
              <p:cNvSpPr txBox="1"/>
              <p:nvPr/>
            </p:nvSpPr>
            <p:spPr>
              <a:xfrm>
                <a:off x="76200" y="85725"/>
                <a:ext cx="660400" cy="650875"/>
              </a:xfrm>
              <a:prstGeom prst="rect">
                <a:avLst/>
              </a:prstGeom>
            </p:spPr>
            <p:txBody>
              <a:bodyPr lIns="33867" tIns="33867" rIns="33867" bIns="33867" rtlCol="0" anchor="ctr"/>
              <a:lstStyle/>
              <a:p>
                <a:pPr algn="ctr">
                  <a:lnSpc>
                    <a:spcPts val="704"/>
                  </a:lnSpc>
                </a:pPr>
                <a:endParaRPr sz="1200"/>
              </a:p>
            </p:txBody>
          </p:sp>
        </p:grpSp>
        <p:sp>
          <p:nvSpPr>
            <p:cNvPr id="52" name="TextBox 52"/>
            <p:cNvSpPr txBox="1"/>
            <p:nvPr/>
          </p:nvSpPr>
          <p:spPr>
            <a:xfrm>
              <a:off x="906198" y="100891"/>
              <a:ext cx="4962480" cy="673134"/>
            </a:xfrm>
            <a:prstGeom prst="rect">
              <a:avLst/>
            </a:prstGeom>
          </p:spPr>
          <p:txBody>
            <a:bodyPr lIns="0" tIns="0" rIns="0" bIns="0" rtlCol="0" anchor="t">
              <a:spAutoFit/>
            </a:bodyPr>
            <a:lstStyle/>
            <a:p>
              <a:pPr algn="ctr">
                <a:lnSpc>
                  <a:spcPts val="2800"/>
                </a:lnSpc>
                <a:spcBef>
                  <a:spcPct val="0"/>
                </a:spcBef>
              </a:pPr>
              <a:r>
                <a:rPr lang="en-US" sz="2000">
                  <a:solidFill>
                    <a:srgbClr val="131313"/>
                  </a:solidFill>
                  <a:latin typeface="Anton"/>
                  <a:ea typeface="Anton"/>
                  <a:cs typeface="Anton"/>
                  <a:sym typeface="Anton"/>
                </a:rPr>
                <a:t>YHTEYDENOTTOJA</a:t>
              </a:r>
            </a:p>
          </p:txBody>
        </p:sp>
        <p:sp>
          <p:nvSpPr>
            <p:cNvPr id="53" name="TextBox 53"/>
            <p:cNvSpPr txBox="1"/>
            <p:nvPr/>
          </p:nvSpPr>
          <p:spPr>
            <a:xfrm>
              <a:off x="673266" y="850827"/>
              <a:ext cx="1970092" cy="232628"/>
            </a:xfrm>
            <a:prstGeom prst="rect">
              <a:avLst/>
            </a:prstGeom>
          </p:spPr>
          <p:txBody>
            <a:bodyPr lIns="0" tIns="0" rIns="0" bIns="0" rtlCol="0" anchor="t">
              <a:spAutoFit/>
            </a:bodyPr>
            <a:lstStyle/>
            <a:p>
              <a:pPr algn="ctr">
                <a:lnSpc>
                  <a:spcPts val="965"/>
                </a:lnSpc>
              </a:pPr>
              <a:r>
                <a:rPr lang="en-US" sz="689" b="1">
                  <a:solidFill>
                    <a:srgbClr val="000000"/>
                  </a:solidFill>
                  <a:latin typeface="Open Sans Bold"/>
                  <a:ea typeface="Open Sans Bold"/>
                  <a:cs typeface="Open Sans Bold"/>
                  <a:sym typeface="Open Sans Bold"/>
                </a:rPr>
                <a:t>Jäänyt yhteydenotoksi</a:t>
              </a:r>
            </a:p>
          </p:txBody>
        </p:sp>
        <p:sp>
          <p:nvSpPr>
            <p:cNvPr id="54" name="TextBox 54"/>
            <p:cNvSpPr txBox="1"/>
            <p:nvPr/>
          </p:nvSpPr>
          <p:spPr>
            <a:xfrm>
              <a:off x="3387436" y="864247"/>
              <a:ext cx="835444" cy="232628"/>
            </a:xfrm>
            <a:prstGeom prst="rect">
              <a:avLst/>
            </a:prstGeom>
          </p:spPr>
          <p:txBody>
            <a:bodyPr lIns="0" tIns="0" rIns="0" bIns="0" rtlCol="0" anchor="t">
              <a:spAutoFit/>
            </a:bodyPr>
            <a:lstStyle/>
            <a:p>
              <a:pPr algn="ctr">
                <a:lnSpc>
                  <a:spcPts val="965"/>
                </a:lnSpc>
              </a:pPr>
              <a:r>
                <a:rPr lang="en-US" sz="689" b="1">
                  <a:solidFill>
                    <a:srgbClr val="000000"/>
                  </a:solidFill>
                  <a:latin typeface="Open Sans Bold"/>
                  <a:ea typeface="Open Sans Bold"/>
                  <a:cs typeface="Open Sans Bold"/>
                  <a:sym typeface="Open Sans Bold"/>
                </a:rPr>
                <a:t>Kontaktit</a:t>
              </a:r>
            </a:p>
          </p:txBody>
        </p:sp>
        <p:sp>
          <p:nvSpPr>
            <p:cNvPr id="55" name="TextBox 55"/>
            <p:cNvSpPr txBox="1"/>
            <p:nvPr/>
          </p:nvSpPr>
          <p:spPr>
            <a:xfrm>
              <a:off x="5134916" y="877669"/>
              <a:ext cx="914940" cy="232628"/>
            </a:xfrm>
            <a:prstGeom prst="rect">
              <a:avLst/>
            </a:prstGeom>
          </p:spPr>
          <p:txBody>
            <a:bodyPr lIns="0" tIns="0" rIns="0" bIns="0" rtlCol="0" anchor="t">
              <a:spAutoFit/>
            </a:bodyPr>
            <a:lstStyle/>
            <a:p>
              <a:pPr algn="ctr">
                <a:lnSpc>
                  <a:spcPts val="965"/>
                </a:lnSpc>
              </a:pPr>
              <a:r>
                <a:rPr lang="en-US" sz="689" b="1">
                  <a:solidFill>
                    <a:srgbClr val="000000"/>
                  </a:solidFill>
                  <a:latin typeface="Open Sans Bold"/>
                  <a:ea typeface="Open Sans Bold"/>
                  <a:cs typeface="Open Sans Bold"/>
                  <a:sym typeface="Open Sans Bold"/>
                </a:rPr>
                <a:t>Tavoitetut</a:t>
              </a:r>
            </a:p>
          </p:txBody>
        </p:sp>
        <p:grpSp>
          <p:nvGrpSpPr>
            <p:cNvPr id="56" name="Group 56"/>
            <p:cNvGrpSpPr/>
            <p:nvPr/>
          </p:nvGrpSpPr>
          <p:grpSpPr>
            <a:xfrm>
              <a:off x="3099583" y="860352"/>
              <a:ext cx="225218" cy="225218"/>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D467"/>
              </a:solidFill>
            </p:spPr>
            <p:txBody>
              <a:bodyPr/>
              <a:lstStyle/>
              <a:p>
                <a:endParaRPr lang="fi-FI" sz="1200"/>
              </a:p>
            </p:txBody>
          </p:sp>
          <p:sp>
            <p:nvSpPr>
              <p:cNvPr id="58" name="TextBox 58"/>
              <p:cNvSpPr txBox="1"/>
              <p:nvPr/>
            </p:nvSpPr>
            <p:spPr>
              <a:xfrm>
                <a:off x="76200" y="85725"/>
                <a:ext cx="660400" cy="650875"/>
              </a:xfrm>
              <a:prstGeom prst="rect">
                <a:avLst/>
              </a:prstGeom>
            </p:spPr>
            <p:txBody>
              <a:bodyPr lIns="33867" tIns="33867" rIns="33867" bIns="33867" rtlCol="0" anchor="ctr"/>
              <a:lstStyle/>
              <a:p>
                <a:pPr algn="ctr">
                  <a:lnSpc>
                    <a:spcPts val="704"/>
                  </a:lnSpc>
                </a:pPr>
                <a:endParaRPr sz="1200"/>
              </a:p>
            </p:txBody>
          </p:sp>
        </p:grpSp>
        <p:grpSp>
          <p:nvGrpSpPr>
            <p:cNvPr id="59" name="Group 59"/>
            <p:cNvGrpSpPr/>
            <p:nvPr/>
          </p:nvGrpSpPr>
          <p:grpSpPr>
            <a:xfrm>
              <a:off x="382414" y="860352"/>
              <a:ext cx="225218" cy="225218"/>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2230"/>
              </a:solidFill>
            </p:spPr>
            <p:txBody>
              <a:bodyPr/>
              <a:lstStyle/>
              <a:p>
                <a:endParaRPr lang="fi-FI" sz="1200"/>
              </a:p>
            </p:txBody>
          </p:sp>
          <p:sp>
            <p:nvSpPr>
              <p:cNvPr id="61" name="TextBox 61"/>
              <p:cNvSpPr txBox="1"/>
              <p:nvPr/>
            </p:nvSpPr>
            <p:spPr>
              <a:xfrm>
                <a:off x="76200" y="85725"/>
                <a:ext cx="660400" cy="650875"/>
              </a:xfrm>
              <a:prstGeom prst="rect">
                <a:avLst/>
              </a:prstGeom>
            </p:spPr>
            <p:txBody>
              <a:bodyPr lIns="33867" tIns="33867" rIns="33867" bIns="33867" rtlCol="0" anchor="ctr"/>
              <a:lstStyle/>
              <a:p>
                <a:pPr algn="ctr">
                  <a:lnSpc>
                    <a:spcPts val="704"/>
                  </a:lnSpc>
                </a:pPr>
                <a:endParaRPr sz="1200"/>
              </a:p>
            </p:txBody>
          </p:sp>
        </p:grpSp>
      </p:grpSp>
      <p:sp>
        <p:nvSpPr>
          <p:cNvPr id="62" name="Freeform 62"/>
          <p:cNvSpPr/>
          <p:nvPr/>
        </p:nvSpPr>
        <p:spPr>
          <a:xfrm>
            <a:off x="10217401" y="5204979"/>
            <a:ext cx="1672071" cy="1672071"/>
          </a:xfrm>
          <a:custGeom>
            <a:avLst/>
            <a:gdLst/>
            <a:ahLst/>
            <a:cxnLst/>
            <a:rect l="l" t="t" r="r" b="b"/>
            <a:pathLst>
              <a:path w="2508107" h="2508107">
                <a:moveTo>
                  <a:pt x="0" y="0"/>
                </a:moveTo>
                <a:lnTo>
                  <a:pt x="2508107" y="0"/>
                </a:lnTo>
                <a:lnTo>
                  <a:pt x="2508107" y="2508107"/>
                </a:lnTo>
                <a:lnTo>
                  <a:pt x="0" y="2508107"/>
                </a:lnTo>
                <a:lnTo>
                  <a:pt x="0" y="0"/>
                </a:lnTo>
                <a:close/>
              </a:path>
            </a:pathLst>
          </a:custGeom>
          <a:blipFill>
            <a:blip r:embed="rId11"/>
            <a:stretch>
              <a:fillRect/>
            </a:stretch>
          </a:blipFill>
        </p:spPr>
        <p:txBody>
          <a:bodyPr/>
          <a:lstStyle/>
          <a:p>
            <a:endParaRPr lang="fi-FI" sz="1200"/>
          </a:p>
        </p:txBody>
      </p:sp>
      <p:grpSp>
        <p:nvGrpSpPr>
          <p:cNvPr id="63" name="Group 63"/>
          <p:cNvGrpSpPr/>
          <p:nvPr/>
        </p:nvGrpSpPr>
        <p:grpSpPr>
          <a:xfrm>
            <a:off x="290891" y="218576"/>
            <a:ext cx="3723554" cy="2460150"/>
            <a:chOff x="0" y="-66675"/>
            <a:chExt cx="7447108" cy="4920300"/>
          </a:xfrm>
        </p:grpSpPr>
        <p:sp>
          <p:nvSpPr>
            <p:cNvPr id="64" name="TextBox 64"/>
            <p:cNvSpPr txBox="1"/>
            <p:nvPr/>
          </p:nvSpPr>
          <p:spPr>
            <a:xfrm>
              <a:off x="119676" y="-66675"/>
              <a:ext cx="7327432" cy="673134"/>
            </a:xfrm>
            <a:prstGeom prst="rect">
              <a:avLst/>
            </a:prstGeom>
          </p:spPr>
          <p:txBody>
            <a:bodyPr lIns="0" tIns="0" rIns="0" bIns="0" rtlCol="0" anchor="t">
              <a:spAutoFit/>
            </a:bodyPr>
            <a:lstStyle/>
            <a:p>
              <a:pPr algn="ctr">
                <a:lnSpc>
                  <a:spcPts val="2800"/>
                </a:lnSpc>
                <a:spcBef>
                  <a:spcPct val="0"/>
                </a:spcBef>
              </a:pPr>
              <a:r>
                <a:rPr lang="en-US" sz="2000">
                  <a:solidFill>
                    <a:srgbClr val="131313"/>
                  </a:solidFill>
                  <a:latin typeface="Anton"/>
                  <a:ea typeface="Anton"/>
                  <a:cs typeface="Anton"/>
                  <a:sym typeface="Anton"/>
                </a:rPr>
                <a:t>NUORIA KOHDATTU</a:t>
              </a:r>
            </a:p>
          </p:txBody>
        </p:sp>
        <p:sp>
          <p:nvSpPr>
            <p:cNvPr id="65" name="TextBox 65"/>
            <p:cNvSpPr txBox="1"/>
            <p:nvPr/>
          </p:nvSpPr>
          <p:spPr>
            <a:xfrm>
              <a:off x="0" y="2684953"/>
              <a:ext cx="7327432" cy="2168672"/>
            </a:xfrm>
            <a:prstGeom prst="rect">
              <a:avLst/>
            </a:prstGeom>
          </p:spPr>
          <p:txBody>
            <a:bodyPr lIns="0" tIns="0" rIns="0" bIns="0" rtlCol="0" anchor="t">
              <a:spAutoFit/>
            </a:bodyPr>
            <a:lstStyle/>
            <a:p>
              <a:pPr algn="just">
                <a:lnSpc>
                  <a:spcPts val="1733"/>
                </a:lnSpc>
                <a:spcBef>
                  <a:spcPct val="0"/>
                </a:spcBef>
              </a:pPr>
              <a:r>
                <a:rPr lang="en-US" sz="1333">
                  <a:solidFill>
                    <a:srgbClr val="131313"/>
                  </a:solidFill>
                  <a:latin typeface="DM Sans"/>
                  <a:ea typeface="DM Sans"/>
                  <a:cs typeface="DM Sans"/>
                  <a:sym typeface="DM Sans"/>
                </a:rPr>
                <a:t>Jalkautumista tehtiin kuntien tapahtumiin, alueen oppilaitoksiin, nuorisotiloihin, kutsuntatilaisuuksiin sekä  työpajan, koulunuorisotyöntekijöiden ja seurakuntien arkeen.</a:t>
              </a:r>
            </a:p>
          </p:txBody>
        </p:sp>
        <p:sp>
          <p:nvSpPr>
            <p:cNvPr id="66" name="TextBox 66"/>
            <p:cNvSpPr txBox="1"/>
            <p:nvPr/>
          </p:nvSpPr>
          <p:spPr>
            <a:xfrm>
              <a:off x="1564504" y="423409"/>
              <a:ext cx="4198428" cy="2380396"/>
            </a:xfrm>
            <a:prstGeom prst="rect">
              <a:avLst/>
            </a:prstGeom>
          </p:spPr>
          <p:txBody>
            <a:bodyPr lIns="0" tIns="0" rIns="0" bIns="0" rtlCol="0" anchor="t">
              <a:spAutoFit/>
            </a:bodyPr>
            <a:lstStyle/>
            <a:p>
              <a:pPr algn="ctr">
                <a:lnSpc>
                  <a:spcPts val="9907"/>
                </a:lnSpc>
              </a:pPr>
              <a:r>
                <a:rPr lang="en-US" sz="7076">
                  <a:solidFill>
                    <a:srgbClr val="422717"/>
                  </a:solidFill>
                  <a:latin typeface="Anton"/>
                  <a:ea typeface="Anton"/>
                  <a:cs typeface="Anton"/>
                  <a:sym typeface="Anton"/>
                </a:rPr>
                <a:t>2155</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006766" y="371236"/>
            <a:ext cx="5279961" cy="6683495"/>
          </a:xfrm>
          <a:custGeom>
            <a:avLst/>
            <a:gdLst/>
            <a:ahLst/>
            <a:cxnLst/>
            <a:rect l="l" t="t" r="r" b="b"/>
            <a:pathLst>
              <a:path w="7919941" h="10025242">
                <a:moveTo>
                  <a:pt x="7919941" y="0"/>
                </a:moveTo>
                <a:lnTo>
                  <a:pt x="0" y="0"/>
                </a:lnTo>
                <a:lnTo>
                  <a:pt x="0" y="10025242"/>
                </a:lnTo>
                <a:lnTo>
                  <a:pt x="7919941" y="10025242"/>
                </a:lnTo>
                <a:lnTo>
                  <a:pt x="7919941"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endParaRPr lang="fi-FI" sz="1200"/>
          </a:p>
        </p:txBody>
      </p:sp>
      <p:sp>
        <p:nvSpPr>
          <p:cNvPr id="3" name="Freeform 3"/>
          <p:cNvSpPr/>
          <p:nvPr/>
        </p:nvSpPr>
        <p:spPr>
          <a:xfrm>
            <a:off x="209416" y="261083"/>
            <a:ext cx="4906842" cy="6615967"/>
          </a:xfrm>
          <a:custGeom>
            <a:avLst/>
            <a:gdLst/>
            <a:ahLst/>
            <a:cxnLst/>
            <a:rect l="l" t="t" r="r" b="b"/>
            <a:pathLst>
              <a:path w="7360263" h="9923951">
                <a:moveTo>
                  <a:pt x="0" y="0"/>
                </a:moveTo>
                <a:lnTo>
                  <a:pt x="7360264" y="0"/>
                </a:lnTo>
                <a:lnTo>
                  <a:pt x="7360264" y="9923951"/>
                </a:lnTo>
                <a:lnTo>
                  <a:pt x="0" y="9923951"/>
                </a:lnTo>
                <a:lnTo>
                  <a:pt x="0" y="0"/>
                </a:lnTo>
                <a:close/>
              </a:path>
            </a:pathLst>
          </a:custGeom>
          <a:blipFill>
            <a:blip r:embed="rId4">
              <a:alphaModFix amt="43999"/>
              <a:extLst>
                <a:ext uri="{96DAC541-7B7A-43D3-8B79-37D633B846F1}">
                  <asvg:svgBlip xmlns:asvg="http://schemas.microsoft.com/office/drawing/2016/SVG/main" r:embed="rId5"/>
                </a:ext>
              </a:extLst>
            </a:blip>
            <a:stretch>
              <a:fillRect/>
            </a:stretch>
          </a:blipFill>
        </p:spPr>
        <p:txBody>
          <a:bodyPr/>
          <a:lstStyle/>
          <a:p>
            <a:endParaRPr lang="fi-FI" sz="1200"/>
          </a:p>
        </p:txBody>
      </p:sp>
      <p:sp>
        <p:nvSpPr>
          <p:cNvPr id="4" name="Freeform 4"/>
          <p:cNvSpPr/>
          <p:nvPr/>
        </p:nvSpPr>
        <p:spPr>
          <a:xfrm>
            <a:off x="9726869" y="4101847"/>
            <a:ext cx="2503231" cy="2503231"/>
          </a:xfrm>
          <a:custGeom>
            <a:avLst/>
            <a:gdLst/>
            <a:ahLst/>
            <a:cxnLst/>
            <a:rect l="l" t="t" r="r" b="b"/>
            <a:pathLst>
              <a:path w="3754846" h="3754846">
                <a:moveTo>
                  <a:pt x="0" y="0"/>
                </a:moveTo>
                <a:lnTo>
                  <a:pt x="3754846" y="0"/>
                </a:lnTo>
                <a:lnTo>
                  <a:pt x="3754846" y="3754846"/>
                </a:lnTo>
                <a:lnTo>
                  <a:pt x="0" y="3754846"/>
                </a:lnTo>
                <a:lnTo>
                  <a:pt x="0" y="0"/>
                </a:lnTo>
                <a:close/>
              </a:path>
            </a:pathLst>
          </a:custGeom>
          <a:blipFill>
            <a:blip r:embed="rId6"/>
            <a:stretch>
              <a:fillRect/>
            </a:stretch>
          </a:blipFill>
        </p:spPr>
        <p:txBody>
          <a:bodyPr/>
          <a:lstStyle/>
          <a:p>
            <a:endParaRPr lang="fi-FI" sz="1200"/>
          </a:p>
        </p:txBody>
      </p:sp>
      <p:grpSp>
        <p:nvGrpSpPr>
          <p:cNvPr id="5" name="Group 5"/>
          <p:cNvGrpSpPr/>
          <p:nvPr/>
        </p:nvGrpSpPr>
        <p:grpSpPr>
          <a:xfrm>
            <a:off x="7734708" y="342661"/>
            <a:ext cx="4350897" cy="3038439"/>
            <a:chOff x="-725149" y="-57149"/>
            <a:chExt cx="8701793" cy="6076878"/>
          </a:xfrm>
        </p:grpSpPr>
        <p:pic>
          <p:nvPicPr>
            <p:cNvPr id="6" name="Picture 6"/>
            <p:cNvPicPr>
              <a:picLocks noChangeAspect="1"/>
            </p:cNvPicPr>
            <p:nvPr/>
          </p:nvPicPr>
          <p:blipFill>
            <a:blip r:embed="rId7"/>
            <a:stretch>
              <a:fillRect/>
            </a:stretch>
          </p:blipFill>
          <p:spPr>
            <a:xfrm>
              <a:off x="-725149" y="3455110"/>
              <a:ext cx="8701793" cy="2564619"/>
            </a:xfrm>
            <a:prstGeom prst="rect">
              <a:avLst/>
            </a:prstGeom>
          </p:spPr>
        </p:pic>
        <p:sp>
          <p:nvSpPr>
            <p:cNvPr id="7" name="TextBox 7"/>
            <p:cNvSpPr txBox="1"/>
            <p:nvPr/>
          </p:nvSpPr>
          <p:spPr>
            <a:xfrm>
              <a:off x="689441" y="-57149"/>
              <a:ext cx="5026849" cy="673134"/>
            </a:xfrm>
            <a:prstGeom prst="rect">
              <a:avLst/>
            </a:prstGeom>
          </p:spPr>
          <p:txBody>
            <a:bodyPr lIns="0" tIns="0" rIns="0" bIns="0" rtlCol="0" anchor="t">
              <a:spAutoFit/>
            </a:bodyPr>
            <a:lstStyle/>
            <a:p>
              <a:pPr algn="ctr">
                <a:lnSpc>
                  <a:spcPts val="2799"/>
                </a:lnSpc>
                <a:spcBef>
                  <a:spcPct val="0"/>
                </a:spcBef>
              </a:pPr>
              <a:r>
                <a:rPr lang="en-US" sz="1999">
                  <a:solidFill>
                    <a:srgbClr val="131313"/>
                  </a:solidFill>
                  <a:latin typeface="Anton"/>
                  <a:ea typeface="Anton"/>
                  <a:cs typeface="Anton"/>
                  <a:sym typeface="Anton"/>
                </a:rPr>
                <a:t>ETEENPÄIN SIIRTYMINEN</a:t>
              </a:r>
            </a:p>
          </p:txBody>
        </p:sp>
        <p:sp>
          <p:nvSpPr>
            <p:cNvPr id="8" name="TextBox 8"/>
            <p:cNvSpPr txBox="1"/>
            <p:nvPr/>
          </p:nvSpPr>
          <p:spPr>
            <a:xfrm>
              <a:off x="1" y="948605"/>
              <a:ext cx="7261077" cy="2899640"/>
            </a:xfrm>
            <a:prstGeom prst="rect">
              <a:avLst/>
            </a:prstGeom>
          </p:spPr>
          <p:txBody>
            <a:bodyPr lIns="0" tIns="0" rIns="0" bIns="0" rtlCol="0" anchor="t">
              <a:spAutoFit/>
            </a:bodyPr>
            <a:lstStyle/>
            <a:p>
              <a:pPr algn="just">
                <a:lnSpc>
                  <a:spcPts val="1880"/>
                </a:lnSpc>
              </a:pPr>
              <a:r>
                <a:rPr lang="en-US" sz="1333">
                  <a:solidFill>
                    <a:srgbClr val="131313"/>
                  </a:solidFill>
                  <a:latin typeface="DM Sans"/>
                  <a:ea typeface="DM Sans"/>
                  <a:cs typeface="DM Sans"/>
                  <a:sym typeface="DM Sans"/>
                </a:rPr>
                <a:t>Nuoret siirtyneet suorittamaan opintoja ja saaneet työtä avoimilta työmarkkinoilta. Työpajatoiminnassa jatkaa osa nuorista. Työpaja pitää yhteyttä jakson päättäneisiin nuoriin yhden vuoden ajan ja seuraa heidän elämäntilanteen kehittymistä.</a:t>
              </a:r>
            </a:p>
          </p:txBody>
        </p:sp>
      </p:grpSp>
      <p:grpSp>
        <p:nvGrpSpPr>
          <p:cNvPr id="9" name="Group 9"/>
          <p:cNvGrpSpPr/>
          <p:nvPr/>
        </p:nvGrpSpPr>
        <p:grpSpPr>
          <a:xfrm>
            <a:off x="3718477" y="342662"/>
            <a:ext cx="4360067" cy="3005699"/>
            <a:chOff x="-726678" y="-57149"/>
            <a:chExt cx="8720134" cy="6011399"/>
          </a:xfrm>
        </p:grpSpPr>
        <p:sp>
          <p:nvSpPr>
            <p:cNvPr id="10" name="TextBox 10"/>
            <p:cNvSpPr txBox="1"/>
            <p:nvPr/>
          </p:nvSpPr>
          <p:spPr>
            <a:xfrm>
              <a:off x="1242254" y="-57149"/>
              <a:ext cx="5403420" cy="673262"/>
            </a:xfrm>
            <a:prstGeom prst="rect">
              <a:avLst/>
            </a:prstGeom>
          </p:spPr>
          <p:txBody>
            <a:bodyPr lIns="0" tIns="0" rIns="0" bIns="0" rtlCol="0" anchor="t">
              <a:spAutoFit/>
            </a:bodyPr>
            <a:lstStyle/>
            <a:p>
              <a:pPr algn="ctr">
                <a:lnSpc>
                  <a:spcPts val="2801"/>
                </a:lnSpc>
                <a:spcBef>
                  <a:spcPct val="0"/>
                </a:spcBef>
              </a:pPr>
              <a:r>
                <a:rPr lang="en-US" sz="2001">
                  <a:solidFill>
                    <a:srgbClr val="131313"/>
                  </a:solidFill>
                  <a:latin typeface="Anton"/>
                  <a:ea typeface="Anton"/>
                  <a:cs typeface="Anton"/>
                  <a:sym typeface="Anton"/>
                </a:rPr>
                <a:t>OHJAUTUMINEN</a:t>
              </a:r>
            </a:p>
          </p:txBody>
        </p:sp>
        <p:pic>
          <p:nvPicPr>
            <p:cNvPr id="11" name="Picture 11"/>
            <p:cNvPicPr>
              <a:picLocks noChangeAspect="1"/>
            </p:cNvPicPr>
            <p:nvPr/>
          </p:nvPicPr>
          <p:blipFill>
            <a:blip r:embed="rId8"/>
            <a:stretch>
              <a:fillRect/>
            </a:stretch>
          </p:blipFill>
          <p:spPr>
            <a:xfrm>
              <a:off x="-726678" y="455939"/>
              <a:ext cx="8720134" cy="5498311"/>
            </a:xfrm>
            <a:prstGeom prst="rect">
              <a:avLst/>
            </a:prstGeom>
          </p:spPr>
        </p:pic>
      </p:grpSp>
      <p:grpSp>
        <p:nvGrpSpPr>
          <p:cNvPr id="12" name="Group 12"/>
          <p:cNvGrpSpPr/>
          <p:nvPr/>
        </p:nvGrpSpPr>
        <p:grpSpPr>
          <a:xfrm>
            <a:off x="470081" y="3273753"/>
            <a:ext cx="3723554" cy="2896137"/>
            <a:chOff x="0" y="-66675"/>
            <a:chExt cx="7447108" cy="5792272"/>
          </a:xfrm>
        </p:grpSpPr>
        <p:sp>
          <p:nvSpPr>
            <p:cNvPr id="13" name="TextBox 13"/>
            <p:cNvSpPr txBox="1"/>
            <p:nvPr/>
          </p:nvSpPr>
          <p:spPr>
            <a:xfrm>
              <a:off x="119676" y="-66675"/>
              <a:ext cx="7327432" cy="673134"/>
            </a:xfrm>
            <a:prstGeom prst="rect">
              <a:avLst/>
            </a:prstGeom>
          </p:spPr>
          <p:txBody>
            <a:bodyPr lIns="0" tIns="0" rIns="0" bIns="0" rtlCol="0" anchor="t">
              <a:spAutoFit/>
            </a:bodyPr>
            <a:lstStyle/>
            <a:p>
              <a:pPr algn="ctr">
                <a:lnSpc>
                  <a:spcPts val="2800"/>
                </a:lnSpc>
                <a:spcBef>
                  <a:spcPct val="0"/>
                </a:spcBef>
              </a:pPr>
              <a:r>
                <a:rPr lang="en-US" sz="2000">
                  <a:solidFill>
                    <a:srgbClr val="131313"/>
                  </a:solidFill>
                  <a:latin typeface="Anton"/>
                  <a:ea typeface="Anton"/>
                  <a:cs typeface="Anton"/>
                  <a:sym typeface="Anton"/>
                </a:rPr>
                <a:t>TOIMINTAPÄIVÄT</a:t>
              </a:r>
            </a:p>
          </p:txBody>
        </p:sp>
        <p:sp>
          <p:nvSpPr>
            <p:cNvPr id="14" name="TextBox 14"/>
            <p:cNvSpPr txBox="1"/>
            <p:nvPr/>
          </p:nvSpPr>
          <p:spPr>
            <a:xfrm>
              <a:off x="0" y="2684892"/>
              <a:ext cx="7327432" cy="3040705"/>
            </a:xfrm>
            <a:prstGeom prst="rect">
              <a:avLst/>
            </a:prstGeom>
          </p:spPr>
          <p:txBody>
            <a:bodyPr lIns="0" tIns="0" rIns="0" bIns="0" rtlCol="0" anchor="t">
              <a:spAutoFit/>
            </a:bodyPr>
            <a:lstStyle/>
            <a:p>
              <a:pPr algn="just">
                <a:lnSpc>
                  <a:spcPts val="1733"/>
                </a:lnSpc>
                <a:spcBef>
                  <a:spcPct val="0"/>
                </a:spcBef>
              </a:pPr>
              <a:r>
                <a:rPr lang="en-US" sz="1333">
                  <a:solidFill>
                    <a:srgbClr val="131313"/>
                  </a:solidFill>
                  <a:latin typeface="DM Sans"/>
                  <a:ea typeface="DM Sans"/>
                  <a:cs typeface="DM Sans"/>
                  <a:sym typeface="DM Sans"/>
                </a:rPr>
                <a:t>Toimintapäivät muodostuvat toteutuneista nuorten päivistä. Toimintapäivät kokonaismäärä lasketaan yhteen nuorikohtaisesti. Toimintapäivissä on ollut mukana 16 nuorta vuoden 2025 aikana. Heidän kanssaan työpajajaksolle luodaan yksilölliset tavoitteet, joita edistetään toiminnan aikana.</a:t>
              </a:r>
            </a:p>
          </p:txBody>
        </p:sp>
        <p:sp>
          <p:nvSpPr>
            <p:cNvPr id="15" name="TextBox 15"/>
            <p:cNvSpPr txBox="1"/>
            <p:nvPr/>
          </p:nvSpPr>
          <p:spPr>
            <a:xfrm>
              <a:off x="1564504" y="423351"/>
              <a:ext cx="4198428" cy="2380395"/>
            </a:xfrm>
            <a:prstGeom prst="rect">
              <a:avLst/>
            </a:prstGeom>
          </p:spPr>
          <p:txBody>
            <a:bodyPr lIns="0" tIns="0" rIns="0" bIns="0" rtlCol="0" anchor="t">
              <a:spAutoFit/>
            </a:bodyPr>
            <a:lstStyle/>
            <a:p>
              <a:pPr algn="ctr">
                <a:lnSpc>
                  <a:spcPts val="9907"/>
                </a:lnSpc>
              </a:pPr>
              <a:r>
                <a:rPr lang="en-US" sz="7076">
                  <a:solidFill>
                    <a:srgbClr val="000000"/>
                  </a:solidFill>
                  <a:latin typeface="Anton"/>
                  <a:ea typeface="Anton"/>
                  <a:cs typeface="Anton"/>
                  <a:sym typeface="Anton"/>
                </a:rPr>
                <a:t>305</a:t>
              </a:r>
            </a:p>
          </p:txBody>
        </p:sp>
      </p:grpSp>
      <p:sp>
        <p:nvSpPr>
          <p:cNvPr id="16" name="TextBox 16"/>
          <p:cNvSpPr txBox="1"/>
          <p:nvPr/>
        </p:nvSpPr>
        <p:spPr>
          <a:xfrm>
            <a:off x="685800" y="1098393"/>
            <a:ext cx="3172813" cy="1955343"/>
          </a:xfrm>
          <a:prstGeom prst="rect">
            <a:avLst/>
          </a:prstGeom>
        </p:spPr>
        <p:txBody>
          <a:bodyPr lIns="0" tIns="0" rIns="0" bIns="0" rtlCol="0" anchor="t">
            <a:spAutoFit/>
          </a:bodyPr>
          <a:lstStyle/>
          <a:p>
            <a:pPr>
              <a:lnSpc>
                <a:spcPts val="3854"/>
              </a:lnSpc>
            </a:pPr>
            <a:r>
              <a:rPr lang="en-US" sz="2733" b="1">
                <a:solidFill>
                  <a:srgbClr val="004AAD"/>
                </a:solidFill>
                <a:latin typeface="DM Sans Bold"/>
                <a:ea typeface="DM Sans Bold"/>
                <a:cs typeface="DM Sans Bold"/>
                <a:sym typeface="DM Sans Bold"/>
              </a:rPr>
              <a:t>”Pajalla on kiva käydä, saan täällä tukea arjen haasteisiin”</a:t>
            </a:r>
          </a:p>
        </p:txBody>
      </p:sp>
      <p:grpSp>
        <p:nvGrpSpPr>
          <p:cNvPr id="17" name="Group 17"/>
          <p:cNvGrpSpPr/>
          <p:nvPr/>
        </p:nvGrpSpPr>
        <p:grpSpPr>
          <a:xfrm>
            <a:off x="3773968" y="3150606"/>
            <a:ext cx="6748527" cy="4241542"/>
            <a:chOff x="-1124754" y="-324219"/>
            <a:chExt cx="13497054" cy="8483084"/>
          </a:xfrm>
        </p:grpSpPr>
        <p:sp>
          <p:nvSpPr>
            <p:cNvPr id="18" name="TextBox 18"/>
            <p:cNvSpPr txBox="1"/>
            <p:nvPr/>
          </p:nvSpPr>
          <p:spPr>
            <a:xfrm>
              <a:off x="3168550" y="-66675"/>
              <a:ext cx="4845148" cy="673134"/>
            </a:xfrm>
            <a:prstGeom prst="rect">
              <a:avLst/>
            </a:prstGeom>
          </p:spPr>
          <p:txBody>
            <a:bodyPr lIns="0" tIns="0" rIns="0" bIns="0" rtlCol="0" anchor="t">
              <a:spAutoFit/>
            </a:bodyPr>
            <a:lstStyle/>
            <a:p>
              <a:pPr algn="ctr">
                <a:lnSpc>
                  <a:spcPts val="2800"/>
                </a:lnSpc>
                <a:spcBef>
                  <a:spcPct val="0"/>
                </a:spcBef>
              </a:pPr>
              <a:r>
                <a:rPr lang="en-US" sz="2000">
                  <a:solidFill>
                    <a:srgbClr val="131313"/>
                  </a:solidFill>
                  <a:latin typeface="Anton"/>
                  <a:ea typeface="Anton"/>
                  <a:cs typeface="Anton"/>
                  <a:sym typeface="Anton"/>
                </a:rPr>
                <a:t>ASIAKASPALAUTE</a:t>
              </a:r>
            </a:p>
          </p:txBody>
        </p:sp>
        <p:pic>
          <p:nvPicPr>
            <p:cNvPr id="19" name="Picture 19"/>
            <p:cNvPicPr>
              <a:picLocks noChangeAspect="1"/>
            </p:cNvPicPr>
            <p:nvPr/>
          </p:nvPicPr>
          <p:blipFill>
            <a:blip r:embed="rId9"/>
            <a:stretch>
              <a:fillRect/>
            </a:stretch>
          </p:blipFill>
          <p:spPr>
            <a:xfrm>
              <a:off x="-1124754" y="-324219"/>
              <a:ext cx="13497054" cy="8483084"/>
            </a:xfrm>
            <a:prstGeom prst="rect">
              <a:avLst/>
            </a:prstGeom>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uvakaappaus, Fontti&#10;&#10;Tekoälyllä luotu sisältö voi olla virheellistä.">
            <a:extLst>
              <a:ext uri="{FF2B5EF4-FFF2-40B4-BE49-F238E27FC236}">
                <a16:creationId xmlns:a16="http://schemas.microsoft.com/office/drawing/2014/main" id="{50785C50-C49D-5393-4B22-0D2DF8745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3220849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kuvakaappaus, graafinen suunnittelu, Grafiikka, muotoilu&#10;&#10;Kuvaus luotu automaattisesti">
            <a:extLst>
              <a:ext uri="{FF2B5EF4-FFF2-40B4-BE49-F238E27FC236}">
                <a16:creationId xmlns:a16="http://schemas.microsoft.com/office/drawing/2014/main" id="{BCA8B9EB-092B-7243-0860-17AE824E3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8DB35C95-C3FB-AC18-998D-79ECAD9F5326}"/>
              </a:ext>
            </a:extLst>
          </p:cNvPr>
          <p:cNvSpPr>
            <a:spLocks noGrp="1"/>
          </p:cNvSpPr>
          <p:nvPr>
            <p:ph type="title"/>
          </p:nvPr>
        </p:nvSpPr>
        <p:spPr>
          <a:xfrm>
            <a:off x="648751" y="2694178"/>
            <a:ext cx="10581223" cy="1201547"/>
          </a:xfrm>
        </p:spPr>
        <p:txBody>
          <a:bodyPr>
            <a:noAutofit/>
          </a:bodyPr>
          <a:lstStyle/>
          <a:p>
            <a:r>
              <a:rPr lang="fi-FI" dirty="0"/>
              <a:t>Hyvinvointisuunnitelmassa 2024-2025 asetettujen toimenpiteiden eteneminen</a:t>
            </a:r>
          </a:p>
        </p:txBody>
      </p:sp>
    </p:spTree>
    <p:extLst>
      <p:ext uri="{BB962C8B-B14F-4D97-AF65-F5344CB8AC3E}">
        <p14:creationId xmlns:p14="http://schemas.microsoft.com/office/powerpoint/2010/main" val="1600020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a:extLst>
              <a:ext uri="{FF2B5EF4-FFF2-40B4-BE49-F238E27FC236}">
                <a16:creationId xmlns:a16="http://schemas.microsoft.com/office/drawing/2014/main" id="{392F7E63-FDE2-D03E-4AFD-8178B97926A4}"/>
              </a:ext>
            </a:extLst>
          </p:cNvPr>
          <p:cNvGraphicFramePr>
            <a:graphicFrameLocks noGrp="1"/>
          </p:cNvGraphicFramePr>
          <p:nvPr>
            <p:extLst>
              <p:ext uri="{D42A27DB-BD31-4B8C-83A1-F6EECF244321}">
                <p14:modId xmlns:p14="http://schemas.microsoft.com/office/powerpoint/2010/main" val="2648367954"/>
              </p:ext>
            </p:extLst>
          </p:nvPr>
        </p:nvGraphicFramePr>
        <p:xfrm>
          <a:off x="0" y="20992"/>
          <a:ext cx="12192000" cy="6728203"/>
        </p:xfrm>
        <a:graphic>
          <a:graphicData uri="http://schemas.openxmlformats.org/drawingml/2006/table">
            <a:tbl>
              <a:tblPr firstRow="1" firstCol="1" bandRow="1">
                <a:tableStyleId>{5940675A-B579-460E-94D1-54222C63F5DA}</a:tableStyleId>
              </a:tblPr>
              <a:tblGrid>
                <a:gridCol w="1144221">
                  <a:extLst>
                    <a:ext uri="{9D8B030D-6E8A-4147-A177-3AD203B41FA5}">
                      <a16:colId xmlns:a16="http://schemas.microsoft.com/office/drawing/2014/main" val="3865671626"/>
                    </a:ext>
                  </a:extLst>
                </a:gridCol>
                <a:gridCol w="836979">
                  <a:extLst>
                    <a:ext uri="{9D8B030D-6E8A-4147-A177-3AD203B41FA5}">
                      <a16:colId xmlns:a16="http://schemas.microsoft.com/office/drawing/2014/main" val="2091248580"/>
                    </a:ext>
                  </a:extLst>
                </a:gridCol>
                <a:gridCol w="3638550">
                  <a:extLst>
                    <a:ext uri="{9D8B030D-6E8A-4147-A177-3AD203B41FA5}">
                      <a16:colId xmlns:a16="http://schemas.microsoft.com/office/drawing/2014/main" val="3803934224"/>
                    </a:ext>
                  </a:extLst>
                </a:gridCol>
                <a:gridCol w="4773501">
                  <a:extLst>
                    <a:ext uri="{9D8B030D-6E8A-4147-A177-3AD203B41FA5}">
                      <a16:colId xmlns:a16="http://schemas.microsoft.com/office/drawing/2014/main" val="314479062"/>
                    </a:ext>
                  </a:extLst>
                </a:gridCol>
                <a:gridCol w="1036749">
                  <a:extLst>
                    <a:ext uri="{9D8B030D-6E8A-4147-A177-3AD203B41FA5}">
                      <a16:colId xmlns:a16="http://schemas.microsoft.com/office/drawing/2014/main" val="642885386"/>
                    </a:ext>
                  </a:extLst>
                </a:gridCol>
                <a:gridCol w="762000">
                  <a:extLst>
                    <a:ext uri="{9D8B030D-6E8A-4147-A177-3AD203B41FA5}">
                      <a16:colId xmlns:a16="http://schemas.microsoft.com/office/drawing/2014/main" val="3887680372"/>
                    </a:ext>
                  </a:extLst>
                </a:gridCol>
              </a:tblGrid>
              <a:tr h="178487">
                <a:tc gridSpan="5">
                  <a:txBody>
                    <a:bodyPr/>
                    <a:lstStyle/>
                    <a:p>
                      <a:pPr>
                        <a:lnSpc>
                          <a:spcPct val="107000"/>
                        </a:lnSpc>
                        <a:spcAft>
                          <a:spcPts val="800"/>
                        </a:spcAft>
                      </a:pPr>
                      <a:r>
                        <a:rPr lang="fi-FI" sz="1000" b="1" kern="100" dirty="0">
                          <a:solidFill>
                            <a:schemeClr val="bg1"/>
                          </a:solidFill>
                          <a:effectLst/>
                          <a:latin typeface="Calibri"/>
                          <a:ea typeface="Calibri"/>
                          <a:cs typeface="Times New Roman"/>
                        </a:rPr>
                        <a:t>Lapset, nuoret ja lapsiperheet</a:t>
                      </a:r>
                    </a:p>
                  </a:txBody>
                  <a:tcPr marL="68580" marR="68580" marT="0" marB="0">
                    <a:solidFill>
                      <a:srgbClr val="7FC241"/>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9036"/>
                    </a:solidFill>
                  </a:tcPr>
                </a:tc>
                <a:tc>
                  <a:txBody>
                    <a:bodyPr/>
                    <a:lstStyle/>
                    <a:p>
                      <a:pPr>
                        <a:lnSpc>
                          <a:spcPct val="107000"/>
                        </a:lnSpc>
                        <a:spcAft>
                          <a:spcPts val="800"/>
                        </a:spcAft>
                      </a:pPr>
                      <a:endParaRPr lang="fi-FI" sz="1000" b="1" kern="100">
                        <a:solidFill>
                          <a:schemeClr val="bg1"/>
                        </a:solidFill>
                        <a:effectLst/>
                        <a:latin typeface="Calibri"/>
                        <a:ea typeface="Calibri" panose="020F0502020204030204" pitchFamily="34" charset="0"/>
                        <a:cs typeface="Times New Roman"/>
                      </a:endParaRPr>
                    </a:p>
                  </a:txBody>
                  <a:tcPr marL="68580" marR="68580" marT="0" marB="0">
                    <a:solidFill>
                      <a:srgbClr val="7FC241"/>
                    </a:solidFill>
                  </a:tcPr>
                </a:tc>
                <a:extLst>
                  <a:ext uri="{0D108BD9-81ED-4DB2-BD59-A6C34878D82A}">
                    <a16:rowId xmlns:a16="http://schemas.microsoft.com/office/drawing/2014/main" val="1717825437"/>
                  </a:ext>
                </a:extLst>
              </a:tr>
              <a:tr h="178487">
                <a:tc>
                  <a:txBody>
                    <a:bodyPr/>
                    <a:lstStyle/>
                    <a:p>
                      <a:pPr>
                        <a:lnSpc>
                          <a:spcPct val="107000"/>
                        </a:lnSpc>
                        <a:spcAft>
                          <a:spcPts val="800"/>
                        </a:spcAft>
                      </a:pPr>
                      <a:r>
                        <a:rPr lang="fi-FI" sz="1000" b="1" kern="100" dirty="0">
                          <a:solidFill>
                            <a:schemeClr val="bg1"/>
                          </a:solidFill>
                          <a:effectLst/>
                        </a:rPr>
                        <a:t>Painopiste</a:t>
                      </a:r>
                      <a:endParaRPr lang="fi-FI" sz="1000" b="1" kern="100" dirty="0">
                        <a:solidFill>
                          <a:schemeClr val="bg1"/>
                        </a:solidFill>
                        <a:effectLst/>
                        <a:latin typeface="Calibri"/>
                        <a:ea typeface="Calibri" panose="020F0502020204030204" pitchFamily="34" charset="0"/>
                        <a:cs typeface="Times New Roman"/>
                      </a:endParaRPr>
                    </a:p>
                  </a:txBody>
                  <a:tcPr marL="68580" marR="68580" marT="0" marB="0">
                    <a:solidFill>
                      <a:srgbClr val="009036"/>
                    </a:solidFill>
                  </a:tcPr>
                </a:tc>
                <a:tc>
                  <a:txBody>
                    <a:bodyPr/>
                    <a:lstStyle/>
                    <a:p>
                      <a:pPr>
                        <a:lnSpc>
                          <a:spcPct val="107000"/>
                        </a:lnSpc>
                        <a:spcAft>
                          <a:spcPts val="800"/>
                        </a:spcAft>
                      </a:pPr>
                      <a:r>
                        <a:rPr lang="fi-FI" sz="1000" b="1" kern="100" dirty="0">
                          <a:solidFill>
                            <a:schemeClr val="bg1"/>
                          </a:solidFill>
                          <a:effectLst/>
                        </a:rPr>
                        <a:t>Tavoite</a:t>
                      </a:r>
                      <a:endParaRPr lang="fi-FI" sz="1000" b="1" kern="100" dirty="0">
                        <a:solidFill>
                          <a:schemeClr val="bg1"/>
                        </a:solidFill>
                        <a:effectLst/>
                        <a:latin typeface="Calibri"/>
                        <a:ea typeface="Calibri" panose="020F0502020204030204" pitchFamily="34" charset="0"/>
                        <a:cs typeface="Times New Roman"/>
                      </a:endParaRPr>
                    </a:p>
                  </a:txBody>
                  <a:tcPr marL="68580" marR="68580" marT="0" marB="0">
                    <a:solidFill>
                      <a:srgbClr val="009036"/>
                    </a:solidFill>
                  </a:tcPr>
                </a:tc>
                <a:tc>
                  <a:txBody>
                    <a:bodyPr/>
                    <a:lstStyle/>
                    <a:p>
                      <a:pPr>
                        <a:lnSpc>
                          <a:spcPct val="107000"/>
                        </a:lnSpc>
                        <a:spcAft>
                          <a:spcPts val="800"/>
                        </a:spcAft>
                      </a:pPr>
                      <a:r>
                        <a:rPr lang="fi-FI" sz="1000" b="1" kern="100" dirty="0">
                          <a:solidFill>
                            <a:schemeClr val="bg1"/>
                          </a:solidFill>
                          <a:effectLst/>
                        </a:rPr>
                        <a:t>Toimenpiteet ja tehtävät</a:t>
                      </a:r>
                      <a:endParaRPr lang="fi-FI" sz="1000" b="1" kern="100" dirty="0">
                        <a:solidFill>
                          <a:schemeClr val="bg1"/>
                        </a:solidFill>
                        <a:effectLst/>
                        <a:latin typeface="Calibri"/>
                        <a:ea typeface="Calibri" panose="020F0502020204030204" pitchFamily="34" charset="0"/>
                        <a:cs typeface="Times New Roman"/>
                      </a:endParaRPr>
                    </a:p>
                  </a:txBody>
                  <a:tcPr marL="68580" marR="68580" marT="0" marB="0">
                    <a:solidFill>
                      <a:srgbClr val="009036"/>
                    </a:solidFill>
                  </a:tcPr>
                </a:tc>
                <a:tc>
                  <a:txBody>
                    <a:bodyPr/>
                    <a:lstStyle/>
                    <a:p>
                      <a:pPr>
                        <a:lnSpc>
                          <a:spcPct val="107000"/>
                        </a:lnSpc>
                        <a:spcAft>
                          <a:spcPts val="800"/>
                        </a:spcAft>
                      </a:pPr>
                      <a:r>
                        <a:rPr lang="fi-FI" sz="1000" b="1" kern="100" dirty="0">
                          <a:solidFill>
                            <a:schemeClr val="bg1"/>
                          </a:solidFill>
                          <a:effectLst/>
                        </a:rPr>
                        <a:t>Edennyt hyvin</a:t>
                      </a:r>
                      <a:endParaRPr lang="fi-FI" sz="1000" b="1" kern="100" dirty="0">
                        <a:solidFill>
                          <a:schemeClr val="bg1"/>
                        </a:solidFill>
                        <a:effectLst/>
                        <a:latin typeface="Calibri"/>
                        <a:ea typeface="Calibri" panose="020F0502020204030204" pitchFamily="34" charset="0"/>
                        <a:cs typeface="Times New Roman"/>
                      </a:endParaRPr>
                    </a:p>
                  </a:txBody>
                  <a:tcPr marL="68580" marR="68580" marT="0" marB="0">
                    <a:solidFill>
                      <a:srgbClr val="009036"/>
                    </a:solidFill>
                  </a:tcPr>
                </a:tc>
                <a:tc>
                  <a:txBody>
                    <a:bodyPr/>
                    <a:lstStyle/>
                    <a:p>
                      <a:pPr>
                        <a:lnSpc>
                          <a:spcPct val="107000"/>
                        </a:lnSpc>
                        <a:spcAft>
                          <a:spcPts val="800"/>
                        </a:spcAft>
                      </a:pPr>
                      <a:r>
                        <a:rPr lang="fi-FI" sz="1000" b="1" kern="100" dirty="0">
                          <a:solidFill>
                            <a:schemeClr val="bg1"/>
                          </a:solidFill>
                          <a:effectLst/>
                        </a:rPr>
                        <a:t>Edennyt jossain määrin</a:t>
                      </a:r>
                      <a:endParaRPr lang="fi-FI" sz="1000" b="1" kern="100" dirty="0">
                        <a:solidFill>
                          <a:schemeClr val="bg1"/>
                        </a:solidFill>
                        <a:effectLst/>
                        <a:latin typeface="Calibri"/>
                        <a:ea typeface="Calibri" panose="020F0502020204030204" pitchFamily="34" charset="0"/>
                        <a:cs typeface="Times New Roman"/>
                      </a:endParaRPr>
                    </a:p>
                  </a:txBody>
                  <a:tcPr marL="68580" marR="68580" marT="0" marB="0">
                    <a:solidFill>
                      <a:schemeClr val="accent4"/>
                    </a:solidFill>
                  </a:tcPr>
                </a:tc>
                <a:tc>
                  <a:txBody>
                    <a:bodyPr/>
                    <a:lstStyle/>
                    <a:p>
                      <a:pPr>
                        <a:lnSpc>
                          <a:spcPct val="107000"/>
                        </a:lnSpc>
                        <a:spcAft>
                          <a:spcPts val="800"/>
                        </a:spcAft>
                      </a:pPr>
                      <a:r>
                        <a:rPr lang="fi-FI" sz="1000" b="1" kern="100" dirty="0">
                          <a:solidFill>
                            <a:schemeClr val="bg1"/>
                          </a:solidFill>
                          <a:effectLst/>
                          <a:latin typeface="Calibri"/>
                          <a:ea typeface="Calibri" panose="020F0502020204030204" pitchFamily="34" charset="0"/>
                          <a:cs typeface="Times New Roman"/>
                        </a:rPr>
                        <a:t>Ei ole vielä edennyt</a:t>
                      </a:r>
                    </a:p>
                  </a:txBody>
                  <a:tcPr marL="68580" marR="68580" marT="0" marB="0">
                    <a:solidFill>
                      <a:srgbClr val="FF0000"/>
                    </a:solidFill>
                  </a:tcPr>
                </a:tc>
                <a:extLst>
                  <a:ext uri="{0D108BD9-81ED-4DB2-BD59-A6C34878D82A}">
                    <a16:rowId xmlns:a16="http://schemas.microsoft.com/office/drawing/2014/main" val="1453814119"/>
                  </a:ext>
                </a:extLst>
              </a:tr>
              <a:tr h="560400">
                <a:tc rowSpan="4">
                  <a:txBody>
                    <a:bodyPr/>
                    <a:lstStyle/>
                    <a:p>
                      <a:pPr algn="ctr">
                        <a:lnSpc>
                          <a:spcPct val="100000"/>
                        </a:lnSpc>
                        <a:spcAft>
                          <a:spcPts val="800"/>
                        </a:spcAft>
                      </a:pPr>
                      <a:r>
                        <a:rPr lang="fi-FI" sz="1000" b="1" kern="100" dirty="0">
                          <a:solidFill>
                            <a:schemeClr val="bg1"/>
                          </a:solidFill>
                          <a:effectLst/>
                        </a:rPr>
                        <a:t>Mielen hyvinvointia tukeva elinympäristö</a:t>
                      </a:r>
                      <a:endParaRPr lang="fi-FI" sz="1000" b="1" kern="100" dirty="0">
                        <a:solidFill>
                          <a:schemeClr val="bg1"/>
                        </a:solidFill>
                        <a:effectLst/>
                        <a:latin typeface="Calibri"/>
                        <a:ea typeface="Calibri" panose="020F0502020204030204" pitchFamily="34" charset="0"/>
                        <a:cs typeface="Times New Roman"/>
                      </a:endParaRPr>
                    </a:p>
                  </a:txBody>
                  <a:tcPr marL="68580" marR="68580" marT="0" marB="0" anchor="ctr">
                    <a:solidFill>
                      <a:srgbClr val="009036"/>
                    </a:solidFill>
                  </a:tcPr>
                </a:tc>
                <a:tc>
                  <a:txBody>
                    <a:bodyPr/>
                    <a:lstStyle/>
                    <a:p>
                      <a:pPr>
                        <a:lnSpc>
                          <a:spcPct val="100000"/>
                        </a:lnSpc>
                        <a:spcAft>
                          <a:spcPts val="800"/>
                        </a:spcAft>
                      </a:pPr>
                      <a:r>
                        <a:rPr lang="fi-FI" sz="800" kern="100" dirty="0">
                          <a:effectLst/>
                          <a:latin typeface="+mn-lt"/>
                        </a:rPr>
                        <a:t>Vanhemmuuden tukeminen</a:t>
                      </a: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400"/>
                        </a:spcAft>
                      </a:pPr>
                      <a:r>
                        <a:rPr lang="fi-FI" sz="800" kern="100" dirty="0">
                          <a:effectLst/>
                          <a:latin typeface="+mn-lt"/>
                        </a:rPr>
                        <a:t>1. Sähköisen perhepolku-palvelun hyödyntäminen</a:t>
                      </a:r>
                    </a:p>
                    <a:p>
                      <a:pPr algn="just">
                        <a:lnSpc>
                          <a:spcPct val="100000"/>
                        </a:lnSpc>
                        <a:spcAft>
                          <a:spcPts val="0"/>
                        </a:spcAft>
                      </a:pPr>
                      <a:r>
                        <a:rPr lang="fi-FI" sz="800" kern="100" dirty="0">
                          <a:effectLst/>
                          <a:latin typeface="+mn-lt"/>
                        </a:rPr>
                        <a:t>2. Lukemisen ja medialukutaidon edistäminen</a:t>
                      </a:r>
                    </a:p>
                    <a:p>
                      <a:pPr algn="just">
                        <a:lnSpc>
                          <a:spcPct val="100000"/>
                        </a:lnSpc>
                        <a:spcAft>
                          <a:spcPts val="0"/>
                        </a:spcAft>
                      </a:pPr>
                      <a:r>
                        <a:rPr lang="fi-FI" sz="800" kern="100" dirty="0">
                          <a:effectLst/>
                          <a:latin typeface="+mn-lt"/>
                        </a:rPr>
                        <a:t>3.Vanhemmuuden viikon aktiivinen toiminta</a:t>
                      </a:r>
                    </a:p>
                    <a:p>
                      <a:pPr algn="just">
                        <a:lnSpc>
                          <a:spcPct val="100000"/>
                        </a:lnSpc>
                        <a:spcAft>
                          <a:spcPts val="0"/>
                        </a:spcAft>
                      </a:pPr>
                      <a:r>
                        <a:rPr lang="fi-FI" sz="800" kern="100" dirty="0">
                          <a:effectLst/>
                          <a:latin typeface="+mn-lt"/>
                        </a:rPr>
                        <a:t>4.Matalan kynnyksen yhteistyö nuorisotyön ja kotien välillä</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800" b="1" kern="100" dirty="0">
                          <a:solidFill>
                            <a:schemeClr val="tx1"/>
                          </a:solidFill>
                          <a:effectLst/>
                          <a:latin typeface="+mn-lt"/>
                        </a:rPr>
                        <a:t>2.Lukemisen ja medialukutaidon edistäminen (mm. satutunnit, tapahtumat, luokkien lainauskäynnit jne.)</a:t>
                      </a:r>
                    </a:p>
                    <a:p>
                      <a:pPr>
                        <a:lnSpc>
                          <a:spcPct val="100000"/>
                        </a:lnSpc>
                        <a:spcAft>
                          <a:spcPts val="0"/>
                        </a:spcAft>
                      </a:pPr>
                      <a:r>
                        <a:rPr lang="fi-FI" sz="800" b="1" kern="100" dirty="0">
                          <a:solidFill>
                            <a:schemeClr val="tx1"/>
                          </a:solidFill>
                          <a:effectLst/>
                          <a:latin typeface="+mn-lt"/>
                        </a:rPr>
                        <a:t>3. </a:t>
                      </a:r>
                      <a:r>
                        <a:rPr lang="fi-FI" sz="800" b="1" kern="100" dirty="0">
                          <a:effectLst/>
                          <a:latin typeface="+mn-lt"/>
                        </a:rPr>
                        <a:t>Vanhemmuuden viikolla järjestettiin aktiivista toimintaa mm. vapaa-ajan harrastusryhmissä pidetty avoimet ovet, </a:t>
                      </a:r>
                      <a:r>
                        <a:rPr lang="fi-FI" sz="800" b="1" kern="100" dirty="0" err="1">
                          <a:effectLst/>
                          <a:latin typeface="+mn-lt"/>
                        </a:rPr>
                        <a:t>perhekätköilyä</a:t>
                      </a:r>
                      <a:r>
                        <a:rPr lang="fi-FI" sz="800" b="1" kern="100" dirty="0">
                          <a:effectLst/>
                          <a:latin typeface="+mn-lt"/>
                        </a:rPr>
                        <a:t>, lasersotaa perheille, mitä nuorten arkeen kuuluu –verkkovanhempainilta.  Päiväkodeissa järjestetty vanhemmille erilaista toimintaa arjessa, esim. puuhailtoja.</a:t>
                      </a:r>
                    </a:p>
                    <a:p>
                      <a:pPr>
                        <a:lnSpc>
                          <a:spcPct val="100000"/>
                        </a:lnSpc>
                        <a:spcAft>
                          <a:spcPts val="0"/>
                        </a:spcAft>
                      </a:pPr>
                      <a:r>
                        <a:rPr lang="fi-FI" sz="800" b="1" kern="100" dirty="0">
                          <a:effectLst/>
                          <a:latin typeface="+mn-lt"/>
                        </a:rPr>
                        <a:t>4.Nuorisokortti mahdollistaa yhteydenpidon kotiin matalalla kynnyksellä. Koulunuorisotyö tekee myös yhteistyötä huoltajien kanssa.</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700" kern="100" dirty="0">
                          <a:solidFill>
                            <a:schemeClr val="tx1"/>
                          </a:solidFill>
                          <a:effectLst/>
                          <a:latin typeface="+mn-lt"/>
                        </a:rPr>
                        <a:t>1.Perhepolun viestinsä perheille, paikkakuntakohtaiset käyttäjämäärät (saadaan vain </a:t>
                      </a:r>
                      <a:r>
                        <a:rPr lang="fi-FI" sz="700" kern="100" dirty="0" err="1">
                          <a:solidFill>
                            <a:schemeClr val="tx1"/>
                          </a:solidFill>
                          <a:effectLst/>
                          <a:latin typeface="+mn-lt"/>
                        </a:rPr>
                        <a:t>Varhan</a:t>
                      </a:r>
                      <a:r>
                        <a:rPr lang="fi-FI" sz="700" kern="100" dirty="0">
                          <a:solidFill>
                            <a:schemeClr val="tx1"/>
                          </a:solidFill>
                          <a:effectLst/>
                          <a:latin typeface="+mn-lt"/>
                        </a:rPr>
                        <a:t> kautta)</a:t>
                      </a:r>
                    </a:p>
                    <a:p>
                      <a:pPr>
                        <a:lnSpc>
                          <a:spcPct val="100000"/>
                        </a:lnSpc>
                        <a:spcAft>
                          <a:spcPts val="0"/>
                        </a:spcAft>
                      </a:pPr>
                      <a:endParaRPr lang="fi-FI" sz="7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endParaRPr lang="fi-FI" sz="7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3454164"/>
                  </a:ext>
                </a:extLst>
              </a:tr>
              <a:tr h="545199">
                <a:tc vMerge="1">
                  <a:txBody>
                    <a:bodyPr/>
                    <a:lstStyle/>
                    <a:p>
                      <a:pPr>
                        <a:lnSpc>
                          <a:spcPct val="107000"/>
                        </a:lnSpc>
                        <a:spcAft>
                          <a:spcPts val="800"/>
                        </a:spcAft>
                      </a:pPr>
                      <a:endParaRPr lang="fi-FI"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r>
                        <a:rPr lang="fi-FI" sz="800" kern="100" dirty="0">
                          <a:effectLst/>
                          <a:latin typeface="+mn-lt"/>
                        </a:rPr>
                        <a:t>Perhetyön palvelujen kehittäminen</a:t>
                      </a: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228600">
                        <a:lnSpc>
                          <a:spcPct val="100000"/>
                        </a:lnSpc>
                        <a:spcAft>
                          <a:spcPts val="400"/>
                        </a:spcAft>
                        <a:buAutoNum type="arabicPeriod"/>
                      </a:pPr>
                      <a:r>
                        <a:rPr lang="fi-FI" sz="800" kern="100" dirty="0">
                          <a:effectLst/>
                          <a:latin typeface="+mn-lt"/>
                        </a:rPr>
                        <a:t>Sähköisen perhekeskus-palvelun hyödyntäminen</a:t>
                      </a:r>
                    </a:p>
                    <a:p>
                      <a:pPr marL="0" indent="0">
                        <a:lnSpc>
                          <a:spcPct val="100000"/>
                        </a:lnSpc>
                        <a:spcAft>
                          <a:spcPts val="0"/>
                        </a:spcAft>
                        <a:buNone/>
                      </a:pPr>
                      <a:r>
                        <a:rPr lang="fi-FI" sz="800" kern="100" dirty="0">
                          <a:effectLst/>
                          <a:latin typeface="+mn-lt"/>
                        </a:rPr>
                        <a:t>-Yhteistyön rakentaminen perhekeskuksen ja Varhan kanssa</a:t>
                      </a:r>
                    </a:p>
                    <a:p>
                      <a:pPr marL="0" indent="0">
                        <a:lnSpc>
                          <a:spcPct val="100000"/>
                        </a:lnSpc>
                        <a:spcAft>
                          <a:spcPts val="0"/>
                        </a:spcAft>
                        <a:buNone/>
                      </a:pPr>
                      <a:r>
                        <a:rPr lang="fi-FI" sz="800" kern="100" dirty="0">
                          <a:effectLst/>
                          <a:latin typeface="+mn-lt"/>
                        </a:rPr>
                        <a:t>-Lasten ja nuorten kanssa toimivat henkilöt suorittavat perhekeskus ajokortti -koulutuksen</a:t>
                      </a: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fi-FI" sz="800" kern="100" dirty="0">
                          <a:effectLst/>
                          <a:latin typeface="+mn-lt"/>
                        </a:rPr>
                        <a:t> </a:t>
                      </a:r>
                      <a:r>
                        <a:rPr lang="fi-FI" sz="800" kern="100" dirty="0">
                          <a:solidFill>
                            <a:schemeClr val="tx1"/>
                          </a:solidFill>
                          <a:effectLst/>
                          <a:latin typeface="+mn-lt"/>
                        </a:rPr>
                        <a:t>1. </a:t>
                      </a:r>
                      <a:r>
                        <a:rPr lang="fi-FI" sz="800" b="1" kern="100" dirty="0">
                          <a:solidFill>
                            <a:schemeClr val="tx1"/>
                          </a:solidFill>
                          <a:effectLst/>
                          <a:latin typeface="+mn-lt"/>
                        </a:rPr>
                        <a:t>Yhteistyö rakentumassa, alueellisia kokouksia ollut joihin osallistuttu aktiivisesti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800" b="1" kern="100" dirty="0">
                          <a:effectLst/>
                          <a:latin typeface="+mn-lt"/>
                        </a:rPr>
                        <a:t>2. Varhaiskasvatuksen henkilöstöstä valtaosa on suorittanut Perhekeskus-ajokortti koulutuksen vuoden 2025 aikana</a:t>
                      </a:r>
                      <a:endParaRPr lang="fi-FI" sz="800" b="1" kern="100" dirty="0">
                        <a:effectLst/>
                        <a:latin typeface="+mn-lt"/>
                        <a:ea typeface="Calibri" panose="020F0502020204030204" pitchFamily="34" charset="0"/>
                        <a:cs typeface="Times New Roman" panose="02020603050405020304" pitchFamily="18" charset="0"/>
                      </a:endParaRPr>
                    </a:p>
                    <a:p>
                      <a:pPr>
                        <a:lnSpc>
                          <a:spcPct val="100000"/>
                        </a:lnSpc>
                        <a:spcAft>
                          <a:spcPts val="0"/>
                        </a:spcAft>
                      </a:pPr>
                      <a:endParaRPr lang="fi-FI" sz="800" b="1" kern="100" dirty="0">
                        <a:solidFill>
                          <a:schemeClr val="tx1"/>
                        </a:solidFill>
                        <a:effectLst/>
                        <a:latin typeface="+mn-lt"/>
                      </a:endParaRPr>
                    </a:p>
                  </a:txBody>
                  <a:tcPr marL="68580" marR="68580" marT="0" marB="0"/>
                </a:tc>
                <a:tc>
                  <a:txBody>
                    <a:bodyPr/>
                    <a:lstStyle/>
                    <a:p>
                      <a:pPr>
                        <a:lnSpc>
                          <a:spcPct val="100000"/>
                        </a:lnSpc>
                        <a:spcAft>
                          <a:spcPts val="800"/>
                        </a:spcAft>
                      </a:pPr>
                      <a:endParaRPr lang="fi-FI" sz="700" kern="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fi-FI" sz="7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0751853"/>
                  </a:ext>
                </a:extLst>
              </a:tr>
              <a:tr h="553268">
                <a:tc vMerge="1">
                  <a:txBody>
                    <a:bodyPr/>
                    <a:lstStyle/>
                    <a:p>
                      <a:pPr>
                        <a:lnSpc>
                          <a:spcPct val="107000"/>
                        </a:lnSpc>
                        <a:spcAft>
                          <a:spcPts val="800"/>
                        </a:spcAft>
                      </a:pPr>
                      <a:endParaRPr lang="fi-FI"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800" kern="100" dirty="0">
                          <a:effectLst/>
                          <a:latin typeface="+mn-lt"/>
                        </a:rPr>
                        <a:t>Mielenterveyden edistämisen toiminnan kehittäminen</a:t>
                      </a:r>
                    </a:p>
                  </a:txBody>
                  <a:tcPr marL="68580" marR="68580" marT="0" marB="0"/>
                </a:tc>
                <a:tc>
                  <a:txBody>
                    <a:bodyPr/>
                    <a:lstStyle/>
                    <a:p>
                      <a:pPr>
                        <a:lnSpc>
                          <a:spcPct val="100000"/>
                        </a:lnSpc>
                        <a:spcAft>
                          <a:spcPts val="0"/>
                        </a:spcAft>
                      </a:pPr>
                      <a:r>
                        <a:rPr lang="fi-FI" sz="800" kern="100" dirty="0">
                          <a:effectLst/>
                          <a:latin typeface="+mn-lt"/>
                        </a:rPr>
                        <a:t>Mielenterveyden edistämisen pilottikuntana toimiminen: </a:t>
                      </a:r>
                    </a:p>
                    <a:p>
                      <a:pPr>
                        <a:lnSpc>
                          <a:spcPct val="100000"/>
                        </a:lnSpc>
                        <a:spcAft>
                          <a:spcPts val="0"/>
                        </a:spcAft>
                      </a:pPr>
                      <a:r>
                        <a:rPr lang="fi-FI" sz="800" kern="100" dirty="0">
                          <a:effectLst/>
                          <a:latin typeface="+mn-lt"/>
                        </a:rPr>
                        <a:t>1. Työryhmän perustaminen </a:t>
                      </a:r>
                    </a:p>
                    <a:p>
                      <a:pPr>
                        <a:lnSpc>
                          <a:spcPct val="100000"/>
                        </a:lnSpc>
                        <a:spcAft>
                          <a:spcPts val="0"/>
                        </a:spcAft>
                      </a:pPr>
                      <a:r>
                        <a:rPr lang="fi-FI" sz="800" kern="100" dirty="0">
                          <a:effectLst/>
                          <a:latin typeface="+mn-lt"/>
                        </a:rPr>
                        <a:t>2. Toiminnan käynnistäminen</a:t>
                      </a: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fi-FI" sz="800" b="1" kern="100" dirty="0">
                          <a:effectLst/>
                          <a:latin typeface="+mn-lt"/>
                        </a:rPr>
                        <a:t>Toteutunut hyvin. Tutkimushankkeen opit yhdistetään osaksi hyvinvointitoimikunnan toimintoja mm. mielenterveyden edistämisen tarkistuslistan käyttö osana toiminnan arviointia. Loppuseminaari 11/2024.</a:t>
                      </a:r>
                      <a:endParaRPr lang="fi-FI" sz="800" b="1" kern="100" dirty="0">
                        <a:solidFill>
                          <a:srgbClr val="FF0000"/>
                        </a:solidFill>
                        <a:effectLst/>
                        <a:latin typeface="+mn-lt"/>
                      </a:endParaRPr>
                    </a:p>
                  </a:txBody>
                  <a:tcPr marL="68580" marR="68580" marT="0" marB="0"/>
                </a:tc>
                <a:tc>
                  <a:txBody>
                    <a:bodyPr/>
                    <a:lstStyle/>
                    <a:p>
                      <a:pPr>
                        <a:lnSpc>
                          <a:spcPct val="100000"/>
                        </a:lnSpc>
                        <a:spcAft>
                          <a:spcPts val="800"/>
                        </a:spcAft>
                      </a:pPr>
                      <a:endParaRPr lang="fi-FI" sz="7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endParaRPr lang="fi-FI" sz="7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445950"/>
                  </a:ext>
                </a:extLst>
              </a:tr>
              <a:tr h="1013002">
                <a:tc vMerge="1">
                  <a:txBody>
                    <a:bodyPr/>
                    <a:lstStyle/>
                    <a:p>
                      <a:pPr algn="ctr">
                        <a:lnSpc>
                          <a:spcPct val="100000"/>
                        </a:lnSpc>
                        <a:spcAft>
                          <a:spcPts val="800"/>
                        </a:spcAft>
                      </a:pPr>
                      <a:endParaRPr lang="fi-FI" sz="1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9036"/>
                    </a:solidFill>
                  </a:tcPr>
                </a:tc>
                <a:tc>
                  <a:txBody>
                    <a:bodyPr/>
                    <a:lstStyle/>
                    <a:p>
                      <a:pPr>
                        <a:lnSpc>
                          <a:spcPct val="100000"/>
                        </a:lnSpc>
                        <a:spcAft>
                          <a:spcPts val="800"/>
                        </a:spcAft>
                      </a:pPr>
                      <a:r>
                        <a:rPr lang="fi-FI" sz="800" kern="100" dirty="0">
                          <a:effectLst/>
                          <a:latin typeface="+mn-lt"/>
                          <a:ea typeface="Calibri"/>
                          <a:cs typeface="Times New Roman"/>
                        </a:rPr>
                        <a:t>Yhteisöllisyyden ja osallisuuden edistäminen</a:t>
                      </a:r>
                    </a:p>
                  </a:txBody>
                  <a:tcPr marL="68580" marR="68580" marT="0" marB="0"/>
                </a:tc>
                <a:tc>
                  <a:txBody>
                    <a:bodyPr/>
                    <a:lstStyle/>
                    <a:p>
                      <a:pPr>
                        <a:lnSpc>
                          <a:spcPct val="100000"/>
                        </a:lnSpc>
                        <a:spcAft>
                          <a:spcPts val="0"/>
                        </a:spcAft>
                      </a:pPr>
                      <a:r>
                        <a:rPr lang="fi-FI" sz="800" kern="100" dirty="0">
                          <a:effectLst/>
                          <a:latin typeface="+mn-lt"/>
                          <a:ea typeface="Calibri" panose="020F0502020204030204" pitchFamily="34" charset="0"/>
                          <a:cs typeface="Times New Roman" panose="02020603050405020304" pitchFamily="18" charset="0"/>
                        </a:rPr>
                        <a:t>1.Tapahtumasuunnittelu ja tapahtumiin jalkautuminen</a:t>
                      </a:r>
                    </a:p>
                    <a:p>
                      <a:pPr>
                        <a:lnSpc>
                          <a:spcPct val="100000"/>
                        </a:lnSpc>
                        <a:spcAft>
                          <a:spcPts val="0"/>
                        </a:spcAft>
                      </a:pPr>
                      <a:r>
                        <a:rPr lang="fi-FI" sz="800" kern="100" dirty="0">
                          <a:effectLst/>
                          <a:latin typeface="+mn-lt"/>
                          <a:ea typeface="Calibri" panose="020F0502020204030204" pitchFamily="34" charset="0"/>
                          <a:cs typeface="Times New Roman" panose="02020603050405020304" pitchFamily="18" charset="0"/>
                        </a:rPr>
                        <a:t>2.Avoin ja kohtaava nuorisotyö</a:t>
                      </a:r>
                    </a:p>
                    <a:p>
                      <a:pPr>
                        <a:lnSpc>
                          <a:spcPct val="100000"/>
                        </a:lnSpc>
                        <a:spcAft>
                          <a:spcPts val="0"/>
                        </a:spcAft>
                      </a:pPr>
                      <a:r>
                        <a:rPr lang="fi-FI" sz="800" kern="100" dirty="0">
                          <a:effectLst/>
                          <a:latin typeface="+mn-lt"/>
                          <a:ea typeface="Calibri" panose="020F0502020204030204" pitchFamily="34" charset="0"/>
                          <a:cs typeface="Times New Roman" panose="02020603050405020304" pitchFamily="18" charset="0"/>
                        </a:rPr>
                        <a:t>3.Nuorisovaltuuston toiminnan tukeminen</a:t>
                      </a:r>
                    </a:p>
                    <a:p>
                      <a:pPr>
                        <a:lnSpc>
                          <a:spcPct val="100000"/>
                        </a:lnSpc>
                        <a:spcAft>
                          <a:spcPts val="0"/>
                        </a:spcAft>
                      </a:pPr>
                      <a:r>
                        <a:rPr lang="fi-FI" sz="800" kern="100" dirty="0">
                          <a:effectLst/>
                          <a:latin typeface="+mn-lt"/>
                          <a:ea typeface="Calibri" panose="020F0502020204030204" pitchFamily="34" charset="0"/>
                          <a:cs typeface="Times New Roman" panose="02020603050405020304" pitchFamily="18" charset="0"/>
                        </a:rPr>
                        <a:t>4.Sähköinen informointi/uutiskirjeen laatiminen</a:t>
                      </a:r>
                    </a:p>
                    <a:p>
                      <a:pPr>
                        <a:lnSpc>
                          <a:spcPct val="100000"/>
                        </a:lnSpc>
                        <a:spcAft>
                          <a:spcPts val="0"/>
                        </a:spcAft>
                      </a:pPr>
                      <a:r>
                        <a:rPr lang="fi-FI" sz="800" kern="100" dirty="0">
                          <a:effectLst/>
                          <a:latin typeface="+mn-lt"/>
                          <a:ea typeface="Calibri" panose="020F0502020204030204" pitchFamily="34" charset="0"/>
                          <a:cs typeface="Times New Roman" panose="02020603050405020304" pitchFamily="18" charset="0"/>
                        </a:rPr>
                        <a:t>5.Toimivien, turvallisten koulutilojen suunnittelu ja ylläpito</a:t>
                      </a:r>
                    </a:p>
                    <a:p>
                      <a:pPr>
                        <a:lnSpc>
                          <a:spcPct val="100000"/>
                        </a:lnSpc>
                        <a:spcAft>
                          <a:spcPts val="0"/>
                        </a:spcAft>
                      </a:pPr>
                      <a:r>
                        <a:rPr lang="fi-FI" sz="800" kern="100" dirty="0">
                          <a:effectLst/>
                          <a:latin typeface="+mn-lt"/>
                          <a:ea typeface="Calibri" panose="020F0502020204030204" pitchFamily="34" charset="0"/>
                          <a:cs typeface="Times New Roman" panose="02020603050405020304" pitchFamily="18" charset="0"/>
                        </a:rPr>
                        <a:t>6.Yhdistysten toimintamahdollisuuksien edistäminen (esim. tapahtumahuone)</a:t>
                      </a:r>
                    </a:p>
                  </a:txBody>
                  <a:tcPr marL="68580" marR="68580" marT="0" marB="0"/>
                </a:tc>
                <a:tc>
                  <a:txBody>
                    <a:bodyPr/>
                    <a:lstStyle/>
                    <a:p>
                      <a:pPr>
                        <a:lnSpc>
                          <a:spcPct val="100000"/>
                        </a:lnSpc>
                        <a:spcAft>
                          <a:spcPts val="0"/>
                        </a:spcAft>
                      </a:pPr>
                      <a:r>
                        <a:rPr lang="fi-FI" sz="800" b="1" kern="100" dirty="0">
                          <a:effectLst/>
                          <a:latin typeface="+mn-lt"/>
                          <a:ea typeface="Calibri" panose="020F0502020204030204" pitchFamily="34" charset="0"/>
                          <a:cs typeface="Times New Roman" panose="02020603050405020304" pitchFamily="18" charset="0"/>
                        </a:rPr>
                        <a:t>1.Aktiivinen tapahtumatuotanto ja niihin osallistuminen</a:t>
                      </a:r>
                    </a:p>
                    <a:p>
                      <a:pPr>
                        <a:lnSpc>
                          <a:spcPct val="100000"/>
                        </a:lnSpc>
                        <a:spcAft>
                          <a:spcPts val="0"/>
                        </a:spcAft>
                      </a:pPr>
                      <a:r>
                        <a:rPr lang="fi-FI" sz="800" b="1" kern="100" dirty="0">
                          <a:effectLst/>
                          <a:latin typeface="+mn-lt"/>
                          <a:ea typeface="Calibri" panose="020F0502020204030204" pitchFamily="34" charset="0"/>
                          <a:cs typeface="Times New Roman" panose="02020603050405020304" pitchFamily="18" charset="0"/>
                        </a:rPr>
                        <a:t>2.Nuorisotyön tilastoja hyödynnetty (</a:t>
                      </a:r>
                      <a:r>
                        <a:rPr lang="fi-FI" sz="800" b="1" kern="100" dirty="0" err="1">
                          <a:effectLst/>
                          <a:latin typeface="+mn-lt"/>
                          <a:ea typeface="Calibri" panose="020F0502020204030204" pitchFamily="34" charset="0"/>
                          <a:cs typeface="Times New Roman" panose="02020603050405020304" pitchFamily="18" charset="0"/>
                        </a:rPr>
                        <a:t>NuoDo</a:t>
                      </a:r>
                      <a:r>
                        <a:rPr lang="fi-FI" sz="800" b="1" kern="100" dirty="0">
                          <a:effectLst/>
                          <a:latin typeface="+mn-lt"/>
                          <a:ea typeface="Calibri" panose="020F0502020204030204" pitchFamily="34" charset="0"/>
                          <a:cs typeface="Times New Roman" panose="02020603050405020304" pitchFamily="18" charset="0"/>
                        </a:rPr>
                        <a:t> ja </a:t>
                      </a:r>
                      <a:r>
                        <a:rPr lang="fi-FI" sz="800" b="1" kern="100" dirty="0" err="1">
                          <a:effectLst/>
                          <a:latin typeface="+mn-lt"/>
                          <a:ea typeface="Calibri" panose="020F0502020204030204" pitchFamily="34" charset="0"/>
                          <a:cs typeface="Times New Roman" panose="02020603050405020304" pitchFamily="18" charset="0"/>
                        </a:rPr>
                        <a:t>Parent</a:t>
                      </a:r>
                      <a:r>
                        <a:rPr lang="fi-FI" sz="800" b="1" kern="100" dirty="0">
                          <a:effectLst/>
                          <a:latin typeface="+mn-lt"/>
                          <a:ea typeface="Calibri" panose="020F0502020204030204" pitchFamily="34" charset="0"/>
                          <a:cs typeface="Times New Roman" panose="02020603050405020304" pitchFamily="18" charset="0"/>
                        </a:rPr>
                        <a:t>)</a:t>
                      </a:r>
                    </a:p>
                    <a:p>
                      <a:pPr>
                        <a:lnSpc>
                          <a:spcPct val="100000"/>
                        </a:lnSpc>
                        <a:spcAft>
                          <a:spcPts val="0"/>
                        </a:spcAft>
                      </a:pPr>
                      <a:r>
                        <a:rPr lang="fi-FI" sz="800" b="1" kern="100" dirty="0">
                          <a:effectLst/>
                          <a:latin typeface="+mn-lt"/>
                          <a:ea typeface="Calibri"/>
                          <a:cs typeface="Times New Roman"/>
                        </a:rPr>
                        <a:t>3. Nuorisovaltuuston aktiivinen toiminta, Lapsiparlamenttitoiminnan käynnistäminen</a:t>
                      </a:r>
                    </a:p>
                    <a:p>
                      <a:pPr>
                        <a:lnSpc>
                          <a:spcPct val="100000"/>
                        </a:lnSpc>
                        <a:spcAft>
                          <a:spcPts val="0"/>
                        </a:spcAft>
                      </a:pPr>
                      <a:r>
                        <a:rPr lang="fi-FI" sz="800" b="1" kern="100" dirty="0">
                          <a:effectLst/>
                          <a:latin typeface="+mn-lt"/>
                          <a:ea typeface="Calibri" panose="020F0502020204030204" pitchFamily="34" charset="0"/>
                          <a:cs typeface="Times New Roman" panose="02020603050405020304" pitchFamily="18" charset="0"/>
                        </a:rPr>
                        <a:t>4.Huoltajille ja oppilaille informoitu aktiivisesti mm. Wilman avulla ajankohtaisista asioista</a:t>
                      </a:r>
                    </a:p>
                    <a:p>
                      <a:pPr>
                        <a:lnSpc>
                          <a:spcPct val="100000"/>
                        </a:lnSpc>
                        <a:spcAft>
                          <a:spcPts val="0"/>
                        </a:spcAft>
                      </a:pPr>
                      <a:r>
                        <a:rPr lang="fi-FI" sz="800" b="1" kern="100" dirty="0">
                          <a:effectLst/>
                          <a:latin typeface="+mn-lt"/>
                          <a:ea typeface="Calibri" panose="020F0502020204030204" pitchFamily="34" charset="0"/>
                          <a:cs typeface="Times New Roman" panose="02020603050405020304" pitchFamily="18" charset="0"/>
                        </a:rPr>
                        <a:t>5.Koulurakennuksen väistötilojen ja uuden koulurakennuksen tilojen suunnittelu tarpeita vastaavaksi</a:t>
                      </a:r>
                    </a:p>
                    <a:p>
                      <a:pPr>
                        <a:lnSpc>
                          <a:spcPct val="100000"/>
                        </a:lnSpc>
                        <a:spcAft>
                          <a:spcPts val="0"/>
                        </a:spcAft>
                      </a:pPr>
                      <a:r>
                        <a:rPr lang="fi-FI" sz="800" b="1" kern="100" dirty="0">
                          <a:effectLst/>
                          <a:latin typeface="+mn-lt"/>
                          <a:ea typeface="Calibri" panose="020F0502020204030204" pitchFamily="34" charset="0"/>
                          <a:cs typeface="Times New Roman" panose="02020603050405020304" pitchFamily="18" charset="0"/>
                        </a:rPr>
                        <a:t>6</a:t>
                      </a:r>
                      <a:r>
                        <a:rPr lang="fi-FI" sz="800" kern="100" dirty="0">
                          <a:effectLst/>
                          <a:latin typeface="+mn-lt"/>
                          <a:ea typeface="Calibri" panose="020F0502020204030204" pitchFamily="34" charset="0"/>
                          <a:cs typeface="Times New Roman" panose="02020603050405020304" pitchFamily="18" charset="0"/>
                        </a:rPr>
                        <a:t>.</a:t>
                      </a:r>
                      <a:r>
                        <a:rPr lang="fi-FI" sz="800" b="1" kern="100" dirty="0">
                          <a:solidFill>
                            <a:schemeClr val="tx1"/>
                          </a:solidFill>
                          <a:effectLst/>
                          <a:latin typeface="+mn-lt"/>
                          <a:ea typeface="Calibri" panose="020F0502020204030204" pitchFamily="34" charset="0"/>
                          <a:cs typeface="Times New Roman" panose="02020603050405020304" pitchFamily="18" charset="0"/>
                        </a:rPr>
                        <a:t>Käytettävistä tiloista informointi kunnan verkkosivuilla</a:t>
                      </a:r>
                    </a:p>
                  </a:txBody>
                  <a:tcPr marL="68580" marR="68580" marT="0" marB="0"/>
                </a:tc>
                <a:tc>
                  <a:txBody>
                    <a:bodyPr/>
                    <a:lstStyle/>
                    <a:p>
                      <a:pPr>
                        <a:lnSpc>
                          <a:spcPct val="100000"/>
                        </a:lnSpc>
                        <a:spcAft>
                          <a:spcPts val="800"/>
                        </a:spcAft>
                      </a:pPr>
                      <a:endParaRPr lang="fi-FI" sz="7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endParaRPr lang="fi-FI" sz="7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6058889"/>
                  </a:ext>
                </a:extLst>
              </a:tr>
              <a:tr h="968219">
                <a:tc rowSpan="3">
                  <a:txBody>
                    <a:bodyPr/>
                    <a:lstStyle/>
                    <a:p>
                      <a:pPr algn="ctr">
                        <a:lnSpc>
                          <a:spcPct val="100000"/>
                        </a:lnSpc>
                        <a:spcAft>
                          <a:spcPts val="800"/>
                        </a:spcAft>
                      </a:pPr>
                      <a:r>
                        <a:rPr lang="fi-FI" sz="1000" b="1" kern="100" dirty="0">
                          <a:solidFill>
                            <a:schemeClr val="bg1"/>
                          </a:solidFill>
                          <a:effectLst/>
                        </a:rPr>
                        <a:t>Hyvä fyysinen kunto ja terveelliset elintavat osana kuntalaisten arkea</a:t>
                      </a:r>
                      <a:endParaRPr lang="fi-FI" sz="1000" b="1" kern="100" dirty="0">
                        <a:solidFill>
                          <a:schemeClr val="bg1"/>
                        </a:solidFill>
                        <a:effectLst/>
                        <a:latin typeface="Calibri"/>
                        <a:ea typeface="Calibri" panose="020F0502020204030204" pitchFamily="34" charset="0"/>
                        <a:cs typeface="Times New Roman"/>
                      </a:endParaRPr>
                    </a:p>
                  </a:txBody>
                  <a:tcPr marL="68580" marR="68580" marT="0" marB="0" anchor="ctr">
                    <a:solidFill>
                      <a:srgbClr val="009036"/>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800" kern="1200" dirty="0">
                          <a:solidFill>
                            <a:schemeClr val="dk1"/>
                          </a:solidFill>
                          <a:effectLst/>
                          <a:latin typeface="+mn-lt"/>
                        </a:rPr>
                        <a:t>Kannustetaan terveellisiin ravitsemustottumuksiin</a:t>
                      </a:r>
                    </a:p>
                  </a:txBody>
                  <a:tcPr marL="68580" marR="68580" marT="0" marB="0"/>
                </a:tc>
                <a:tc>
                  <a:txBody>
                    <a:bodyPr/>
                    <a:lstStyle/>
                    <a:p>
                      <a:pPr>
                        <a:lnSpc>
                          <a:spcPct val="100000"/>
                        </a:lnSpc>
                        <a:spcAft>
                          <a:spcPts val="0"/>
                        </a:spcAft>
                      </a:pPr>
                      <a:r>
                        <a:rPr lang="fi-FI" sz="800" kern="1200" dirty="0">
                          <a:solidFill>
                            <a:schemeClr val="dk1"/>
                          </a:solidFill>
                          <a:effectLst/>
                          <a:latin typeface="+mn-lt"/>
                        </a:rPr>
                        <a:t>1.Jaetaan tietoa terveellisen ruokavalion merkityksestä eri kanavissa</a:t>
                      </a:r>
                    </a:p>
                    <a:p>
                      <a:pPr>
                        <a:lnSpc>
                          <a:spcPct val="100000"/>
                        </a:lnSpc>
                        <a:spcAft>
                          <a:spcPts val="0"/>
                        </a:spcAft>
                      </a:pPr>
                      <a:r>
                        <a:rPr lang="fi-FI" sz="800" kern="1200" dirty="0">
                          <a:solidFill>
                            <a:schemeClr val="dk1"/>
                          </a:solidFill>
                          <a:effectLst/>
                          <a:latin typeface="+mn-lt"/>
                        </a:rPr>
                        <a:t>2.Osallistetaan lapsia ja nuoria kouluruoan toiveruoista ja ruokailun aikataulutuksesta</a:t>
                      </a:r>
                      <a:endParaRPr lang="fi-FI" sz="800" kern="1200" dirty="0">
                        <a:solidFill>
                          <a:schemeClr val="dk1"/>
                        </a:solidFill>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fi-FI" sz="800" kern="1200" dirty="0">
                          <a:solidFill>
                            <a:schemeClr val="dk1"/>
                          </a:solidFill>
                          <a:effectLst/>
                          <a:latin typeface="+mn-lt"/>
                          <a:ea typeface="Calibri" panose="020F0502020204030204" pitchFamily="34" charset="0"/>
                          <a:cs typeface="Times New Roman" panose="02020603050405020304" pitchFamily="18" charset="0"/>
                        </a:rPr>
                        <a:t>3. Yhteistyö Turun yliopiston hoitotieteen laitoksen kanssa terveyspelin kehittämisessä</a:t>
                      </a:r>
                    </a:p>
                    <a:p>
                      <a:pPr>
                        <a:lnSpc>
                          <a:spcPct val="100000"/>
                        </a:lnSpc>
                        <a:spcAft>
                          <a:spcPts val="0"/>
                        </a:spcAft>
                      </a:pPr>
                      <a:r>
                        <a:rPr lang="fi-FI" sz="800" kern="1200" dirty="0">
                          <a:solidFill>
                            <a:schemeClr val="dk1"/>
                          </a:solidFill>
                          <a:effectLst/>
                          <a:latin typeface="+mn-lt"/>
                          <a:ea typeface="Calibri" panose="020F0502020204030204" pitchFamily="34" charset="0"/>
                          <a:cs typeface="Times New Roman" panose="02020603050405020304" pitchFamily="18" charset="0"/>
                        </a:rPr>
                        <a:t>4.Aikalisätoiminta henkilöille, jotka odottavat kutsuntojen jälkeen varusmiespalveluun pääsemistä</a:t>
                      </a: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fi-FI" sz="800" b="1" kern="100" dirty="0">
                          <a:effectLst/>
                          <a:latin typeface="+mn-lt"/>
                          <a:ea typeface="Calibri" panose="020F0502020204030204" pitchFamily="34" charset="0"/>
                          <a:cs typeface="Times New Roman" panose="02020603050405020304" pitchFamily="18" charset="0"/>
                        </a:rPr>
                        <a:t>1. Tietoa lisätty kunnan verkkosivuille sekä somekanaviin.</a:t>
                      </a:r>
                    </a:p>
                    <a:p>
                      <a:pPr>
                        <a:lnSpc>
                          <a:spcPct val="100000"/>
                        </a:lnSpc>
                        <a:spcAft>
                          <a:spcPts val="0"/>
                        </a:spcAft>
                      </a:pPr>
                      <a:r>
                        <a:rPr lang="fi-FI" sz="800" b="1" kern="100" dirty="0">
                          <a:effectLst/>
                          <a:latin typeface="+mn-lt"/>
                          <a:ea typeface="Calibri" panose="020F0502020204030204" pitchFamily="34" charset="0"/>
                          <a:cs typeface="Times New Roman" panose="02020603050405020304" pitchFamily="18" charset="0"/>
                        </a:rPr>
                        <a:t>2. Varhaiskasvatuksessa olevia lapsia ja henkilöstöä, koulun oppilaita ja henkilöstöä on </a:t>
                      </a:r>
                      <a:r>
                        <a:rPr lang="fi-FI" sz="800" b="1" kern="100" dirty="0" err="1">
                          <a:effectLst/>
                          <a:latin typeface="+mn-lt"/>
                          <a:ea typeface="Calibri" panose="020F0502020204030204" pitchFamily="34" charset="0"/>
                          <a:cs typeface="Times New Roman" panose="02020603050405020304" pitchFamily="18" charset="0"/>
                        </a:rPr>
                        <a:t>osallistettu</a:t>
                      </a:r>
                      <a:r>
                        <a:rPr lang="fi-FI" sz="800" b="1" kern="100" dirty="0">
                          <a:effectLst/>
                          <a:latin typeface="+mn-lt"/>
                          <a:ea typeface="Calibri" panose="020F0502020204030204" pitchFamily="34" charset="0"/>
                          <a:cs typeface="Times New Roman" panose="02020603050405020304" pitchFamily="18" charset="0"/>
                        </a:rPr>
                        <a:t> ruokailuun liittyvillä kyselyillä ja toimintaa kehitetty sen mukaisesti. Nykytila-arviointityökalun käyttöönotto.</a:t>
                      </a:r>
                      <a:endParaRPr lang="fi-FI" sz="800" b="1" kern="100" dirty="0">
                        <a:effectLst/>
                        <a:latin typeface="+mn-lt"/>
                        <a:ea typeface="Calibri" panose="020F0502020204030204" pitchFamily="34"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800" b="1" kern="100" dirty="0">
                          <a:effectLst/>
                          <a:latin typeface="+mn-lt"/>
                          <a:ea typeface="Calibri" panose="020F0502020204030204" pitchFamily="34" charset="0"/>
                          <a:cs typeface="Times New Roman" panose="02020603050405020304" pitchFamily="18" charset="0"/>
                          <a:sym typeface="Wingdings" panose="05000000000000000000" pitchFamily="2" charset="2"/>
                        </a:rPr>
                        <a:t>3.Yhteistyötä tehty Turun yliopiston kanssa.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800" b="1" kern="1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4.Aikalisätoiminta toteutuu ja on vakiintunut toimintamalli.</a:t>
                      </a:r>
                    </a:p>
                  </a:txBody>
                  <a:tcPr marL="68580" marR="68580" marT="0" marB="0"/>
                </a:tc>
                <a:tc>
                  <a:txBody>
                    <a:bodyPr/>
                    <a:lstStyle/>
                    <a:p>
                      <a:pPr>
                        <a:lnSpc>
                          <a:spcPct val="100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8357715"/>
                  </a:ext>
                </a:extLst>
              </a:tr>
              <a:tr h="528454">
                <a:tc vMerge="1">
                  <a:txBody>
                    <a:bodyPr/>
                    <a:lstStyle/>
                    <a:p>
                      <a:pPr>
                        <a:lnSpc>
                          <a:spcPct val="107000"/>
                        </a:lnSpc>
                        <a:spcAft>
                          <a:spcPts val="800"/>
                        </a:spcAft>
                      </a:pPr>
                      <a:endParaRPr lang="fi-FI"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800" kern="100" dirty="0">
                          <a:effectLst/>
                          <a:latin typeface="+mn-lt"/>
                        </a:rPr>
                        <a:t>Kannustetaan riittävään uneen ja harrastamiseen</a:t>
                      </a:r>
                    </a:p>
                  </a:txBody>
                  <a:tcPr marL="68580" marR="68580" marT="0" marB="0"/>
                </a:tc>
                <a:tc>
                  <a:txBody>
                    <a:bodyPr/>
                    <a:lstStyle/>
                    <a:p>
                      <a:pPr>
                        <a:lnSpc>
                          <a:spcPct val="100000"/>
                        </a:lnSpc>
                        <a:spcAft>
                          <a:spcPts val="800"/>
                        </a:spcAft>
                      </a:pPr>
                      <a:r>
                        <a:rPr lang="fi-FI" sz="800" kern="100" dirty="0">
                          <a:effectLst/>
                          <a:latin typeface="+mn-lt"/>
                        </a:rPr>
                        <a:t>1.Jaetaan tietoa riittävän unen merkityksestä terveyteen eri kanavissa</a:t>
                      </a:r>
                    </a:p>
                    <a:p>
                      <a:pPr>
                        <a:lnSpc>
                          <a:spcPct val="100000"/>
                        </a:lnSpc>
                        <a:spcAft>
                          <a:spcPts val="800"/>
                        </a:spcAft>
                      </a:pPr>
                      <a:r>
                        <a:rPr lang="fi-FI" sz="800" kern="100" dirty="0">
                          <a:effectLst/>
                          <a:latin typeface="+mn-lt"/>
                        </a:rPr>
                        <a:t>2.Harrastamisen Suomen mallin käytön vakiinnuttaminen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800" b="1" kern="100" dirty="0">
                          <a:effectLst/>
                          <a:latin typeface="+mn-lt"/>
                          <a:ea typeface="Calibri" panose="020F0502020204030204" pitchFamily="34" charset="0"/>
                          <a:cs typeface="Times New Roman" panose="02020603050405020304" pitchFamily="18" charset="0"/>
                        </a:rPr>
                        <a:t>1. Tietoa terveyden ylläpidosta lisätty kunnan kotisivuille, etsivä nuorisotyö laatinut Pieni opas itsenäisyyteen –materiaalin.</a:t>
                      </a:r>
                    </a:p>
                    <a:p>
                      <a:pPr>
                        <a:lnSpc>
                          <a:spcPct val="100000"/>
                        </a:lnSpc>
                        <a:spcAft>
                          <a:spcPts val="0"/>
                        </a:spcAft>
                      </a:pPr>
                      <a:r>
                        <a:rPr lang="fi-FI" sz="800" b="1" kern="100" dirty="0">
                          <a:effectLst/>
                          <a:latin typeface="+mn-lt"/>
                          <a:ea typeface="Calibri" panose="020F0502020204030204" pitchFamily="34" charset="0"/>
                          <a:cs typeface="Times New Roman" panose="02020603050405020304" pitchFamily="18" charset="0"/>
                        </a:rPr>
                        <a:t>2.Harrastamisen Suomen malli (HSM) ja tilastointi vakiintunutta, </a:t>
                      </a:r>
                      <a:r>
                        <a:rPr lang="fi-FI" sz="800" b="1" kern="100" dirty="0" err="1">
                          <a:effectLst/>
                          <a:latin typeface="+mn-lt"/>
                          <a:ea typeface="Calibri" panose="020F0502020204030204" pitchFamily="34" charset="0"/>
                          <a:cs typeface="Times New Roman" panose="02020603050405020304" pitchFamily="18" charset="0"/>
                        </a:rPr>
                        <a:t>Hellewi</a:t>
                      </a:r>
                      <a:r>
                        <a:rPr lang="fi-FI" sz="800" b="1" kern="100" dirty="0">
                          <a:effectLst/>
                          <a:latin typeface="+mn-lt"/>
                          <a:ea typeface="Calibri" panose="020F0502020204030204" pitchFamily="34" charset="0"/>
                          <a:cs typeface="Times New Roman" panose="02020603050405020304" pitchFamily="18" charset="0"/>
                        </a:rPr>
                        <a:t> järjestelmä vakiintuneessa käytössä.</a:t>
                      </a:r>
                    </a:p>
                  </a:txBody>
                  <a:tcPr marL="68580" marR="68580" marT="0" marB="0"/>
                </a:tc>
                <a:tc>
                  <a:txBody>
                    <a:bodyPr/>
                    <a:lstStyle/>
                    <a:p>
                      <a:pPr>
                        <a:lnSpc>
                          <a:spcPct val="100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195201"/>
                  </a:ext>
                </a:extLst>
              </a:tr>
              <a:tr h="705693">
                <a:tc vMerge="1">
                  <a:txBody>
                    <a:bodyPr/>
                    <a:lstStyle/>
                    <a:p>
                      <a:pPr algn="ctr">
                        <a:lnSpc>
                          <a:spcPct val="107000"/>
                        </a:lnSpc>
                        <a:spcAft>
                          <a:spcPts val="800"/>
                        </a:spcAft>
                      </a:pPr>
                      <a:endParaRPr lang="fi-FI" sz="1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9036"/>
                    </a:solidFill>
                  </a:tcPr>
                </a:tc>
                <a:tc>
                  <a:txBody>
                    <a:bodyPr/>
                    <a:lstStyle/>
                    <a:p>
                      <a:pPr>
                        <a:lnSpc>
                          <a:spcPct val="100000"/>
                        </a:lnSpc>
                        <a:spcAft>
                          <a:spcPts val="800"/>
                        </a:spcAft>
                      </a:pPr>
                      <a:r>
                        <a:rPr lang="fi-FI" sz="800" kern="100" dirty="0">
                          <a:effectLst/>
                          <a:latin typeface="+mn-lt"/>
                          <a:ea typeface="Calibri"/>
                          <a:cs typeface="Times New Roman"/>
                        </a:rPr>
                        <a:t>Päihteettömyyteen tukeminen</a:t>
                      </a:r>
                    </a:p>
                  </a:txBody>
                  <a:tcPr marL="68580" marR="68580" marT="0" marB="0"/>
                </a:tc>
                <a:tc>
                  <a:txBody>
                    <a:bodyPr/>
                    <a:lstStyle/>
                    <a:p>
                      <a:pPr>
                        <a:lnSpc>
                          <a:spcPct val="100000"/>
                        </a:lnSpc>
                        <a:spcAft>
                          <a:spcPts val="0"/>
                        </a:spcAft>
                      </a:pPr>
                      <a:r>
                        <a:rPr lang="fi-FI" sz="800" kern="100" dirty="0">
                          <a:effectLst/>
                          <a:latin typeface="+mn-lt"/>
                        </a:rPr>
                        <a:t>1.Päihdetietoutta sisältävän tiedon jakaminen kohderyhmä huomioiden ja perheitä </a:t>
                      </a:r>
                      <a:r>
                        <a:rPr lang="fi-FI" sz="800" kern="100" dirty="0" err="1">
                          <a:effectLst/>
                          <a:latin typeface="+mn-lt"/>
                        </a:rPr>
                        <a:t>osallistaen</a:t>
                      </a:r>
                      <a:endParaRPr lang="fi-FI" sz="800" kern="100" dirty="0">
                        <a:effectLst/>
                        <a:latin typeface="+mn-lt"/>
                      </a:endParaRPr>
                    </a:p>
                    <a:p>
                      <a:pPr>
                        <a:lnSpc>
                          <a:spcPct val="100000"/>
                        </a:lnSpc>
                        <a:spcAft>
                          <a:spcPts val="0"/>
                        </a:spcAft>
                      </a:pPr>
                      <a:r>
                        <a:rPr lang="fi-FI" sz="800" kern="100" dirty="0">
                          <a:effectLst/>
                          <a:latin typeface="+mn-lt"/>
                        </a:rPr>
                        <a:t>-Koulun ja kodin välisen yhteistyön edistäminen (esim. kirje päihdetilanteesta huoltajille)</a:t>
                      </a:r>
                    </a:p>
                    <a:p>
                      <a:pPr>
                        <a:lnSpc>
                          <a:spcPct val="100000"/>
                        </a:lnSpc>
                        <a:spcAft>
                          <a:spcPts val="0"/>
                        </a:spcAft>
                      </a:pPr>
                      <a:r>
                        <a:rPr lang="fi-FI" sz="800" kern="100" dirty="0">
                          <a:effectLst/>
                          <a:latin typeface="+mn-lt"/>
                        </a:rPr>
                        <a:t>-Teinin vanhemman selviytymisopas</a:t>
                      </a:r>
                    </a:p>
                    <a:p>
                      <a:pPr>
                        <a:lnSpc>
                          <a:spcPct val="100000"/>
                        </a:lnSpc>
                        <a:spcAft>
                          <a:spcPts val="0"/>
                        </a:spcAft>
                      </a:pPr>
                      <a:r>
                        <a:rPr lang="fi-FI" sz="800" kern="100" dirty="0">
                          <a:effectLst/>
                          <a:latin typeface="+mn-lt"/>
                        </a:rPr>
                        <a:t>-Päihdekasvatus kouluissa, </a:t>
                      </a:r>
                      <a:r>
                        <a:rPr lang="fi-FI" sz="800" kern="100" dirty="0" err="1">
                          <a:effectLst/>
                          <a:latin typeface="+mn-lt"/>
                        </a:rPr>
                        <a:t>puheeksiottovälineen</a:t>
                      </a:r>
                      <a:r>
                        <a:rPr lang="fi-FI" sz="800" kern="100" dirty="0">
                          <a:effectLst/>
                          <a:latin typeface="+mn-lt"/>
                        </a:rPr>
                        <a:t> esim. </a:t>
                      </a:r>
                      <a:r>
                        <a:rPr lang="fi-FI" sz="800" kern="100" dirty="0" err="1">
                          <a:effectLst/>
                          <a:latin typeface="+mn-lt"/>
                        </a:rPr>
                        <a:t>Fume</a:t>
                      </a:r>
                      <a:r>
                        <a:rPr lang="fi-FI" sz="800" kern="100" dirty="0">
                          <a:effectLst/>
                          <a:latin typeface="+mn-lt"/>
                        </a:rPr>
                        <a:t>-pelin käyttöönotto osaksi kouluarkea</a:t>
                      </a:r>
                    </a:p>
                  </a:txBody>
                  <a:tcPr marL="68580" marR="68580" marT="0" marB="0"/>
                </a:tc>
                <a:tc>
                  <a:txBody>
                    <a:bodyPr/>
                    <a:lstStyle/>
                    <a:p>
                      <a:pPr>
                        <a:lnSpc>
                          <a:spcPct val="100000"/>
                        </a:lnSpc>
                        <a:spcAft>
                          <a:spcPts val="0"/>
                        </a:spcAft>
                      </a:pPr>
                      <a:r>
                        <a:rPr lang="fi-FI" sz="800" b="1" kern="100" dirty="0">
                          <a:effectLst/>
                          <a:latin typeface="+mn-lt"/>
                          <a:ea typeface="Calibri" panose="020F0502020204030204" pitchFamily="34" charset="0"/>
                          <a:cs typeface="Times New Roman" panose="02020603050405020304" pitchFamily="18" charset="0"/>
                        </a:rPr>
                        <a:t>1.EPT-vuosikellon toimintojen toteutuminen ja seuranta</a:t>
                      </a:r>
                    </a:p>
                    <a:p>
                      <a:pPr>
                        <a:lnSpc>
                          <a:spcPct val="100000"/>
                        </a:lnSpc>
                        <a:spcAft>
                          <a:spcPts val="0"/>
                        </a:spcAft>
                      </a:pPr>
                      <a:r>
                        <a:rPr lang="fi-FI" sz="800" b="1" kern="100" dirty="0">
                          <a:effectLst/>
                          <a:latin typeface="+mn-lt"/>
                          <a:ea typeface="Calibri" panose="020F0502020204030204" pitchFamily="34" charset="0"/>
                          <a:cs typeface="Times New Roman" panose="02020603050405020304" pitchFamily="18" charset="0"/>
                        </a:rPr>
                        <a:t>Päihdetilannekyselyn tulokset lähetetty tiedoksi huoltajille ja nuorille, tiedot löytyvät kunnan verkkosivuilta. EPT-viikon toteutusta laajennettu varhaiskasvatukseen, kirjastolle, kouluille ja seurakunnan ruokakassijakeluun.</a:t>
                      </a:r>
                    </a:p>
                    <a:p>
                      <a:pPr>
                        <a:lnSpc>
                          <a:spcPct val="100000"/>
                        </a:lnSpc>
                        <a:spcAft>
                          <a:spcPts val="0"/>
                        </a:spcAft>
                      </a:pPr>
                      <a:r>
                        <a:rPr lang="fi-FI" sz="800" b="1" kern="100" dirty="0">
                          <a:effectLst/>
                          <a:latin typeface="+mn-lt"/>
                          <a:ea typeface="Calibri"/>
                          <a:cs typeface="Times New Roman"/>
                        </a:rPr>
                        <a:t>Vanhempainiltojen toteutuminen ko. aiheita käsitellen, Vinssi –hanke tupakoinnin vähentämiseen käynnistymässä. Teinin vanhemman selviytymisopas jaettu 7.luokan vanhemmille.</a:t>
                      </a:r>
                    </a:p>
                  </a:txBody>
                  <a:tcPr marL="68580" marR="68580" marT="0" marB="0"/>
                </a:tc>
                <a:tc>
                  <a:txBody>
                    <a:bodyPr/>
                    <a:lstStyle/>
                    <a:p>
                      <a:pPr>
                        <a:lnSpc>
                          <a:spcPct val="100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7902089"/>
                  </a:ext>
                </a:extLst>
              </a:tr>
              <a:tr h="872957">
                <a:tc>
                  <a:txBody>
                    <a:bodyPr/>
                    <a:lstStyle/>
                    <a:p>
                      <a:pPr algn="ctr">
                        <a:lnSpc>
                          <a:spcPct val="100000"/>
                        </a:lnSpc>
                        <a:spcAft>
                          <a:spcPts val="800"/>
                        </a:spcAft>
                      </a:pPr>
                      <a:r>
                        <a:rPr lang="fi-FI" sz="1000" b="1" kern="100" dirty="0">
                          <a:solidFill>
                            <a:schemeClr val="bg1"/>
                          </a:solidFill>
                          <a:effectLst/>
                        </a:rPr>
                        <a:t>Turvallinen kunta kaikenikäisille</a:t>
                      </a:r>
                      <a:endParaRPr lang="fi-FI" sz="1000" b="1" kern="100" dirty="0">
                        <a:solidFill>
                          <a:schemeClr val="bg1"/>
                        </a:solidFill>
                        <a:effectLst/>
                        <a:latin typeface="Calibri"/>
                        <a:ea typeface="Calibri" panose="020F0502020204030204" pitchFamily="34" charset="0"/>
                        <a:cs typeface="Times New Roman"/>
                      </a:endParaRPr>
                    </a:p>
                  </a:txBody>
                  <a:tcPr marL="68580" marR="68580" marT="0" marB="0" anchor="ctr">
                    <a:solidFill>
                      <a:srgbClr val="009036"/>
                    </a:solidFill>
                  </a:tcPr>
                </a:tc>
                <a:tc>
                  <a:txBody>
                    <a:bodyPr/>
                    <a:lstStyle/>
                    <a:p>
                      <a:pPr>
                        <a:lnSpc>
                          <a:spcPct val="107000"/>
                        </a:lnSpc>
                        <a:spcAft>
                          <a:spcPts val="800"/>
                        </a:spcAft>
                      </a:pPr>
                      <a:r>
                        <a:rPr lang="fi-FI" sz="800" kern="100" dirty="0">
                          <a:effectLst/>
                          <a:latin typeface="+mn-lt"/>
                          <a:ea typeface="Calibri"/>
                          <a:cs typeface="Times New Roman"/>
                        </a:rPr>
                        <a:t>Turvallisen elinympäristön edistäminen</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ea typeface="Calibri" panose="020F0502020204030204" pitchFamily="34" charset="0"/>
                          <a:cs typeface="Times New Roman" panose="02020603050405020304" pitchFamily="18" charset="0"/>
                        </a:rPr>
                        <a:t>1. Radikalisoitumisen ja </a:t>
                      </a:r>
                      <a:r>
                        <a:rPr lang="fi-FI" sz="800" kern="100" dirty="0" err="1">
                          <a:effectLst/>
                          <a:latin typeface="+mn-lt"/>
                          <a:ea typeface="Calibri" panose="020F0502020204030204" pitchFamily="34" charset="0"/>
                          <a:cs typeface="Times New Roman" panose="02020603050405020304" pitchFamily="18" charset="0"/>
                        </a:rPr>
                        <a:t>ekstremismin</a:t>
                      </a:r>
                      <a:r>
                        <a:rPr lang="fi-FI" sz="800" kern="100" dirty="0">
                          <a:effectLst/>
                          <a:latin typeface="+mn-lt"/>
                          <a:ea typeface="Calibri" panose="020F0502020204030204" pitchFamily="34" charset="0"/>
                          <a:cs typeface="Times New Roman" panose="02020603050405020304" pitchFamily="18" charset="0"/>
                        </a:rPr>
                        <a:t> ehkäisy (toimintamallien luominen ja kuvaaminen, ankkuritoiminnan edistäminen)</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rPr>
                        <a:t>2. Kunnan palvelupisteiden turvallisuuden, saavutettavuuden ja esteettömyyden turvaaminen, kartoittaminen ja kehittäminen</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rPr>
                        <a:t>3. Ehkäistään väkivallan kokemista</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ea typeface="Calibri" panose="020F0502020204030204" pitchFamily="34" charset="0"/>
                          <a:cs typeface="Times New Roman" panose="02020603050405020304" pitchFamily="18" charset="0"/>
                        </a:rPr>
                        <a:t>4. Terveellinen, turvallinen medialukutaito ja disinformaation tunnistaminen (medialukutaito)</a:t>
                      </a:r>
                      <a:endParaRPr lang="fi-FI" sz="800" kern="100" dirty="0">
                        <a:effectLst/>
                        <a:latin typeface="+mn-l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ea typeface="Calibri" panose="020F0502020204030204" pitchFamily="34" charset="0"/>
                          <a:cs typeface="Times New Roman" panose="02020603050405020304" pitchFamily="18" charset="0"/>
                        </a:rPr>
                        <a:t>5. Liikenneturvallisuuden edistäminen erillisellä </a:t>
                      </a:r>
                      <a:r>
                        <a:rPr lang="fi-FI" sz="800" kern="100" dirty="0" err="1">
                          <a:effectLst/>
                          <a:latin typeface="+mn-lt"/>
                          <a:ea typeface="Calibri" panose="020F0502020204030204" pitchFamily="34" charset="0"/>
                          <a:cs typeface="Times New Roman" panose="02020603050405020304" pitchFamily="18" charset="0"/>
                        </a:rPr>
                        <a:t>liikenneturvallisuusuunnitelmalla</a:t>
                      </a: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i-FI" sz="800" b="1" kern="100" dirty="0">
                          <a:solidFill>
                            <a:schemeClr val="tx1"/>
                          </a:solidFill>
                          <a:effectLst/>
                          <a:latin typeface="+mn-lt"/>
                          <a:ea typeface="Calibri" panose="020F0502020204030204" pitchFamily="34" charset="0"/>
                          <a:cs typeface="Times New Roman" panose="02020603050405020304" pitchFamily="18" charset="0"/>
                        </a:rPr>
                        <a:t>1.Kunnalle</a:t>
                      </a:r>
                      <a:r>
                        <a:rPr lang="fi-FI" sz="800" kern="100" dirty="0">
                          <a:solidFill>
                            <a:schemeClr val="tx1"/>
                          </a:solidFill>
                          <a:effectLst/>
                          <a:latin typeface="+mn-lt"/>
                          <a:ea typeface="Calibri" panose="020F0502020204030204" pitchFamily="34" charset="0"/>
                          <a:cs typeface="Times New Roman" panose="02020603050405020304" pitchFamily="18" charset="0"/>
                        </a:rPr>
                        <a:t> </a:t>
                      </a:r>
                      <a:r>
                        <a:rPr lang="fi-FI" sz="800" b="1" kern="100" dirty="0">
                          <a:effectLst/>
                          <a:latin typeface="+mn-lt"/>
                          <a:ea typeface="Calibri" panose="020F0502020204030204" pitchFamily="34" charset="0"/>
                          <a:cs typeface="Times New Roman" panose="02020603050405020304" pitchFamily="18" charset="0"/>
                        </a:rPr>
                        <a:t>laadittu paikallinen turvallisuussuunnitelma, tehty yhteistyötä Ankkuritiimin kanssa</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b="1" kern="100" dirty="0">
                          <a:effectLst/>
                          <a:latin typeface="+mn-lt"/>
                          <a:ea typeface="Calibri" panose="020F0502020204030204" pitchFamily="34" charset="0"/>
                          <a:cs typeface="Times New Roman" panose="02020603050405020304" pitchFamily="18" charset="0"/>
                        </a:rPr>
                        <a:t>2.Kunnan kiinteistöissä on toteutettu saavutettavuus ja esteettömyyskartoitukset.</a:t>
                      </a:r>
                      <a:endParaRPr lang="fi-FI" sz="800" kern="100" dirty="0">
                        <a:solidFill>
                          <a:srgbClr val="FF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ea typeface="Calibri" panose="020F0502020204030204" pitchFamily="34" charset="0"/>
                          <a:cs typeface="Times New Roman" panose="02020603050405020304" pitchFamily="18" charset="0"/>
                        </a:rPr>
                        <a:t>2. </a:t>
                      </a:r>
                      <a:r>
                        <a:rPr lang="fi-FI" sz="800" b="1" kern="100" dirty="0">
                          <a:effectLst/>
                          <a:latin typeface="+mn-lt"/>
                          <a:ea typeface="Calibri" panose="020F0502020204030204" pitchFamily="34" charset="0"/>
                          <a:cs typeface="Times New Roman" panose="02020603050405020304" pitchFamily="18" charset="0"/>
                        </a:rPr>
                        <a:t>Kunnan tilat ovat päihteettömiä ja päihteiden käyttöön on puututtu.</a:t>
                      </a:r>
                    </a:p>
                    <a:p>
                      <a:pPr marL="0" indent="0">
                        <a:lnSpc>
                          <a:spcPct val="107000"/>
                        </a:lnSpc>
                        <a:spcAft>
                          <a:spcPts val="0"/>
                        </a:spcAft>
                        <a:buNone/>
                      </a:pPr>
                      <a:r>
                        <a:rPr lang="fi-FI" sz="800" kern="100" dirty="0">
                          <a:effectLst/>
                          <a:latin typeface="+mn-lt"/>
                          <a:ea typeface="Calibri" panose="020F0502020204030204" pitchFamily="34" charset="0"/>
                          <a:cs typeface="Times New Roman" panose="02020603050405020304" pitchFamily="18" charset="0"/>
                        </a:rPr>
                        <a:t>3. </a:t>
                      </a:r>
                      <a:r>
                        <a:rPr lang="fi-FI" sz="800" b="1" kern="100" dirty="0">
                          <a:effectLst/>
                          <a:latin typeface="+mn-lt"/>
                          <a:ea typeface="Calibri" panose="020F0502020204030204" pitchFamily="34" charset="0"/>
                          <a:cs typeface="Times New Roman" panose="02020603050405020304" pitchFamily="18" charset="0"/>
                        </a:rPr>
                        <a:t>Väkivallan ehkäisyn koulutuspilotointi on toteutunut keväällä 2025.</a:t>
                      </a:r>
                    </a:p>
                    <a:p>
                      <a:pPr marL="0" indent="0">
                        <a:lnSpc>
                          <a:spcPct val="107000"/>
                        </a:lnSpc>
                        <a:spcAft>
                          <a:spcPts val="0"/>
                        </a:spcAft>
                        <a:buNone/>
                      </a:pPr>
                      <a:r>
                        <a:rPr lang="fi-FI" sz="800" kern="100" dirty="0">
                          <a:solidFill>
                            <a:schemeClr val="tx1"/>
                          </a:solidFill>
                          <a:effectLst/>
                          <a:latin typeface="+mn-lt"/>
                          <a:ea typeface="Calibri" panose="020F0502020204030204" pitchFamily="34" charset="0"/>
                          <a:cs typeface="Times New Roman" panose="02020603050405020304" pitchFamily="18" charset="0"/>
                        </a:rPr>
                        <a:t>4. </a:t>
                      </a:r>
                      <a:r>
                        <a:rPr lang="fi-FI" sz="800" b="1" kern="100" dirty="0">
                          <a:solidFill>
                            <a:schemeClr val="tx1"/>
                          </a:solidFill>
                          <a:effectLst/>
                          <a:latin typeface="+mn-lt"/>
                          <a:ea typeface="Calibri" panose="020F0502020204030204" pitchFamily="34" charset="0"/>
                          <a:cs typeface="Times New Roman" panose="02020603050405020304" pitchFamily="18" charset="0"/>
                        </a:rPr>
                        <a:t>Tiedon jakaminen ja valistustyö</a:t>
                      </a:r>
                    </a:p>
                    <a:p>
                      <a:pPr marL="0" indent="0">
                        <a:lnSpc>
                          <a:spcPct val="107000"/>
                        </a:lnSpc>
                        <a:spcAft>
                          <a:spcPts val="0"/>
                        </a:spcAft>
                        <a:buNone/>
                      </a:pPr>
                      <a:r>
                        <a:rPr lang="fi-FI" sz="800" kern="100" dirty="0">
                          <a:effectLst/>
                          <a:latin typeface="+mn-lt"/>
                          <a:ea typeface="Calibri" panose="020F0502020204030204" pitchFamily="34" charset="0"/>
                          <a:cs typeface="Times New Roman" panose="02020603050405020304" pitchFamily="18" charset="0"/>
                        </a:rPr>
                        <a:t>5. </a:t>
                      </a:r>
                      <a:r>
                        <a:rPr lang="fi-FI" sz="800" b="1" kern="100" dirty="0">
                          <a:effectLst/>
                          <a:latin typeface="+mn-lt"/>
                          <a:ea typeface="Calibri" panose="020F0502020204030204" pitchFamily="34" charset="0"/>
                          <a:cs typeface="Times New Roman" panose="02020603050405020304" pitchFamily="18" charset="0"/>
                        </a:rPr>
                        <a:t>Liikenneturvallisuusryhmä on kokoontunut säännöllisesti ja toteuttanut liikenneturvallisuussuunnitelmaa.</a:t>
                      </a:r>
                    </a:p>
                  </a:txBody>
                  <a:tcPr marL="56316" marR="56316" marT="0" marB="0"/>
                </a:tc>
                <a:tc>
                  <a:txBody>
                    <a:bodyPr/>
                    <a:lstStyle/>
                    <a:p>
                      <a:pPr marL="0" indent="0">
                        <a:lnSpc>
                          <a:spcPct val="107000"/>
                        </a:lnSpc>
                        <a:spcAft>
                          <a:spcPts val="0"/>
                        </a:spcAft>
                        <a:buNone/>
                      </a:pPr>
                      <a:endParaRPr lang="fi-FI" sz="8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marL="0" indent="0">
                        <a:lnSpc>
                          <a:spcPct val="107000"/>
                        </a:lnSpc>
                        <a:spcAft>
                          <a:spcPts val="0"/>
                        </a:spcAft>
                        <a:buNone/>
                      </a:pPr>
                      <a:endParaRPr lang="fi-FI" sz="700" kern="100" dirty="0">
                        <a:solidFill>
                          <a:schemeClr val="tx1"/>
                        </a:solidFill>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2728583893"/>
                  </a:ext>
                </a:extLst>
              </a:tr>
            </a:tbl>
          </a:graphicData>
        </a:graphic>
      </p:graphicFrame>
    </p:spTree>
    <p:extLst>
      <p:ext uri="{BB962C8B-B14F-4D97-AF65-F5344CB8AC3E}">
        <p14:creationId xmlns:p14="http://schemas.microsoft.com/office/powerpoint/2010/main" val="26357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a:extLst>
              <a:ext uri="{FF2B5EF4-FFF2-40B4-BE49-F238E27FC236}">
                <a16:creationId xmlns:a16="http://schemas.microsoft.com/office/drawing/2014/main" id="{D2DCD41B-4F18-B55A-3C03-82B2AE249872}"/>
              </a:ext>
            </a:extLst>
          </p:cNvPr>
          <p:cNvGraphicFramePr>
            <a:graphicFrameLocks noGrp="1"/>
          </p:cNvGraphicFramePr>
          <p:nvPr>
            <p:extLst>
              <p:ext uri="{D42A27DB-BD31-4B8C-83A1-F6EECF244321}">
                <p14:modId xmlns:p14="http://schemas.microsoft.com/office/powerpoint/2010/main" val="3914477706"/>
              </p:ext>
            </p:extLst>
          </p:nvPr>
        </p:nvGraphicFramePr>
        <p:xfrm>
          <a:off x="2" y="-122349"/>
          <a:ext cx="12191998" cy="6930327"/>
        </p:xfrm>
        <a:graphic>
          <a:graphicData uri="http://schemas.openxmlformats.org/drawingml/2006/table">
            <a:tbl>
              <a:tblPr firstRow="1" firstCol="1" bandRow="1">
                <a:tableStyleId>{5940675A-B579-460E-94D1-54222C63F5DA}</a:tableStyleId>
              </a:tblPr>
              <a:tblGrid>
                <a:gridCol w="1131875">
                  <a:extLst>
                    <a:ext uri="{9D8B030D-6E8A-4147-A177-3AD203B41FA5}">
                      <a16:colId xmlns:a16="http://schemas.microsoft.com/office/drawing/2014/main" val="873707080"/>
                    </a:ext>
                  </a:extLst>
                </a:gridCol>
                <a:gridCol w="1382602">
                  <a:extLst>
                    <a:ext uri="{9D8B030D-6E8A-4147-A177-3AD203B41FA5}">
                      <a16:colId xmlns:a16="http://schemas.microsoft.com/office/drawing/2014/main" val="2966711956"/>
                    </a:ext>
                  </a:extLst>
                </a:gridCol>
                <a:gridCol w="3742787">
                  <a:extLst>
                    <a:ext uri="{9D8B030D-6E8A-4147-A177-3AD203B41FA5}">
                      <a16:colId xmlns:a16="http://schemas.microsoft.com/office/drawing/2014/main" val="3843485850"/>
                    </a:ext>
                  </a:extLst>
                </a:gridCol>
                <a:gridCol w="4322730">
                  <a:extLst>
                    <a:ext uri="{9D8B030D-6E8A-4147-A177-3AD203B41FA5}">
                      <a16:colId xmlns:a16="http://schemas.microsoft.com/office/drawing/2014/main" val="3253280796"/>
                    </a:ext>
                  </a:extLst>
                </a:gridCol>
                <a:gridCol w="901521">
                  <a:extLst>
                    <a:ext uri="{9D8B030D-6E8A-4147-A177-3AD203B41FA5}">
                      <a16:colId xmlns:a16="http://schemas.microsoft.com/office/drawing/2014/main" val="3410135679"/>
                    </a:ext>
                  </a:extLst>
                </a:gridCol>
                <a:gridCol w="710483">
                  <a:extLst>
                    <a:ext uri="{9D8B030D-6E8A-4147-A177-3AD203B41FA5}">
                      <a16:colId xmlns:a16="http://schemas.microsoft.com/office/drawing/2014/main" val="3725534683"/>
                    </a:ext>
                  </a:extLst>
                </a:gridCol>
              </a:tblGrid>
              <a:tr h="164150">
                <a:tc gridSpan="5">
                  <a:txBody>
                    <a:bodyPr/>
                    <a:lstStyle/>
                    <a:p>
                      <a:pPr>
                        <a:lnSpc>
                          <a:spcPct val="107000"/>
                        </a:lnSpc>
                        <a:spcAft>
                          <a:spcPts val="800"/>
                        </a:spcAft>
                      </a:pPr>
                      <a:r>
                        <a:rPr lang="fi-FI" sz="1000" b="1" kern="100">
                          <a:solidFill>
                            <a:schemeClr val="bg1"/>
                          </a:solidFill>
                          <a:effectLst/>
                          <a:latin typeface="Calibri"/>
                          <a:ea typeface="Calibri" panose="020F0502020204030204" pitchFamily="34" charset="0"/>
                          <a:cs typeface="Times New Roman"/>
                        </a:rPr>
                        <a:t>Työikäiset</a:t>
                      </a:r>
                    </a:p>
                  </a:txBody>
                  <a:tcPr marL="56316" marR="56316" marT="0" marB="0">
                    <a:solidFill>
                      <a:srgbClr val="7FC241"/>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a:txBody>
                    <a:bodyPr/>
                    <a:lstStyle/>
                    <a:p>
                      <a:pPr>
                        <a:lnSpc>
                          <a:spcPct val="107000"/>
                        </a:lnSpc>
                        <a:spcAft>
                          <a:spcPts val="800"/>
                        </a:spcAft>
                      </a:pP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7FC241"/>
                    </a:solidFill>
                  </a:tcPr>
                </a:tc>
                <a:extLst>
                  <a:ext uri="{0D108BD9-81ED-4DB2-BD59-A6C34878D82A}">
                    <a16:rowId xmlns:a16="http://schemas.microsoft.com/office/drawing/2014/main" val="3983926266"/>
                  </a:ext>
                </a:extLst>
              </a:tr>
              <a:tr h="185332">
                <a:tc>
                  <a:txBody>
                    <a:bodyPr/>
                    <a:lstStyle/>
                    <a:p>
                      <a:pPr>
                        <a:lnSpc>
                          <a:spcPct val="107000"/>
                        </a:lnSpc>
                        <a:spcAft>
                          <a:spcPts val="800"/>
                        </a:spcAft>
                      </a:pPr>
                      <a:r>
                        <a:rPr lang="fi-FI" sz="1000" b="1" kern="100">
                          <a:solidFill>
                            <a:schemeClr val="bg1"/>
                          </a:solidFill>
                          <a:effectLst/>
                        </a:rPr>
                        <a:t>Painopiste</a:t>
                      </a: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a:solidFill>
                            <a:schemeClr val="bg1"/>
                          </a:solidFill>
                          <a:effectLst/>
                        </a:rPr>
                        <a:t>Tavoite</a:t>
                      </a: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a:solidFill>
                            <a:schemeClr val="bg1"/>
                          </a:solidFill>
                          <a:effectLst/>
                        </a:rPr>
                        <a:t>Toimenpiteet ja tehtävät</a:t>
                      </a: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dirty="0">
                          <a:solidFill>
                            <a:schemeClr val="bg1"/>
                          </a:solidFill>
                          <a:effectLst/>
                          <a:latin typeface="Calibri"/>
                          <a:ea typeface="Calibri" panose="020F0502020204030204" pitchFamily="34" charset="0"/>
                          <a:cs typeface="Times New Roman"/>
                        </a:rPr>
                        <a:t>Edennyt hyvin</a:t>
                      </a:r>
                    </a:p>
                  </a:txBody>
                  <a:tcPr marL="56316" marR="56316" marT="0" marB="0">
                    <a:solidFill>
                      <a:srgbClr val="009036"/>
                    </a:solidFill>
                  </a:tcPr>
                </a:tc>
                <a:tc>
                  <a:txBody>
                    <a:bodyPr/>
                    <a:lstStyle/>
                    <a:p>
                      <a:pPr>
                        <a:lnSpc>
                          <a:spcPct val="107000"/>
                        </a:lnSpc>
                        <a:spcAft>
                          <a:spcPts val="800"/>
                        </a:spcAft>
                      </a:pPr>
                      <a:r>
                        <a:rPr lang="fi-FI" sz="1000" b="1" kern="100" dirty="0">
                          <a:solidFill>
                            <a:schemeClr val="bg1"/>
                          </a:solidFill>
                          <a:effectLst/>
                          <a:latin typeface="Calibri"/>
                          <a:ea typeface="Calibri" panose="020F0502020204030204" pitchFamily="34" charset="0"/>
                          <a:cs typeface="Times New Roman"/>
                        </a:rPr>
                        <a:t>Edennyt jossain määrin</a:t>
                      </a:r>
                    </a:p>
                  </a:txBody>
                  <a:tcPr marL="56316" marR="56316" marT="0" marB="0">
                    <a:solidFill>
                      <a:schemeClr val="accent4"/>
                    </a:solidFill>
                  </a:tcPr>
                </a:tc>
                <a:tc>
                  <a:txBody>
                    <a:bodyPr/>
                    <a:lstStyle/>
                    <a:p>
                      <a:pPr>
                        <a:lnSpc>
                          <a:spcPct val="107000"/>
                        </a:lnSpc>
                        <a:spcAft>
                          <a:spcPts val="800"/>
                        </a:spcAft>
                      </a:pPr>
                      <a:r>
                        <a:rPr lang="fi-FI" sz="1000" b="1" kern="100" dirty="0">
                          <a:solidFill>
                            <a:schemeClr val="bg1"/>
                          </a:solidFill>
                          <a:effectLst/>
                          <a:latin typeface="Calibri"/>
                          <a:ea typeface="Calibri" panose="020F0502020204030204" pitchFamily="34" charset="0"/>
                          <a:cs typeface="Times New Roman"/>
                        </a:rPr>
                        <a:t>Ei ole vielä edennyt</a:t>
                      </a:r>
                    </a:p>
                  </a:txBody>
                  <a:tcPr marL="56316" marR="56316" marT="0" marB="0">
                    <a:solidFill>
                      <a:srgbClr val="FF0000"/>
                    </a:solidFill>
                  </a:tcPr>
                </a:tc>
                <a:extLst>
                  <a:ext uri="{0D108BD9-81ED-4DB2-BD59-A6C34878D82A}">
                    <a16:rowId xmlns:a16="http://schemas.microsoft.com/office/drawing/2014/main" val="2497084189"/>
                  </a:ext>
                </a:extLst>
              </a:tr>
              <a:tr h="1082154">
                <a:tc rowSpan="4">
                  <a:txBody>
                    <a:bodyPr/>
                    <a:lstStyle/>
                    <a:p>
                      <a:pPr algn="ctr">
                        <a:lnSpc>
                          <a:spcPct val="107000"/>
                        </a:lnSpc>
                        <a:spcAft>
                          <a:spcPts val="800"/>
                        </a:spcAft>
                      </a:pPr>
                      <a:r>
                        <a:rPr lang="fi-FI" sz="1000" b="1" kern="100">
                          <a:solidFill>
                            <a:schemeClr val="bg1"/>
                          </a:solidFill>
                          <a:effectLst/>
                        </a:rPr>
                        <a:t> Mielen hyvinvointia tukeva elinympäristö</a:t>
                      </a:r>
                    </a:p>
                    <a:p>
                      <a:pPr>
                        <a:lnSpc>
                          <a:spcPct val="107000"/>
                        </a:lnSpc>
                        <a:spcAft>
                          <a:spcPts val="800"/>
                        </a:spcAft>
                      </a:pPr>
                      <a:endParaRPr lang="fi-FI" sz="1000" b="1" kern="100">
                        <a:solidFill>
                          <a:schemeClr val="bg1"/>
                        </a:solidFill>
                        <a:effectLst/>
                        <a:latin typeface="Calibri"/>
                        <a:cs typeface="Times New Roman"/>
                      </a:endParaRPr>
                    </a:p>
                  </a:txBody>
                  <a:tcPr marL="56316" marR="56316" marT="0" marB="0" anchor="ctr">
                    <a:solidFill>
                      <a:srgbClr val="009036"/>
                    </a:solidFill>
                  </a:tcPr>
                </a:tc>
                <a:tc>
                  <a:txBody>
                    <a:bodyPr/>
                    <a:lstStyle/>
                    <a:p>
                      <a:pPr>
                        <a:lnSpc>
                          <a:spcPct val="107000"/>
                        </a:lnSpc>
                        <a:spcAft>
                          <a:spcPts val="800"/>
                        </a:spcAft>
                      </a:pPr>
                      <a:r>
                        <a:rPr lang="fi-FI" sz="900" kern="100">
                          <a:effectLst/>
                          <a:latin typeface="+mn-lt"/>
                        </a:rPr>
                        <a:t>Elämänhallinnan edistäminen</a:t>
                      </a:r>
                      <a:endParaRPr lang="fi-FI" sz="900" kern="10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0"/>
                        </a:spcAft>
                      </a:pPr>
                      <a:r>
                        <a:rPr lang="fi-FI" sz="900" kern="100" dirty="0">
                          <a:effectLst/>
                          <a:latin typeface="+mn-lt"/>
                        </a:rPr>
                        <a:t>1. Arkeen voimaa yhteistyö</a:t>
                      </a:r>
                    </a:p>
                    <a:p>
                      <a:pPr>
                        <a:lnSpc>
                          <a:spcPct val="100000"/>
                        </a:lnSpc>
                        <a:spcAft>
                          <a:spcPts val="0"/>
                        </a:spcAft>
                      </a:pPr>
                      <a:r>
                        <a:rPr lang="fi-FI" sz="900" kern="100" dirty="0">
                          <a:effectLst/>
                          <a:latin typeface="+mn-lt"/>
                        </a:rPr>
                        <a:t>-Palvelusta viestiminen</a:t>
                      </a:r>
                    </a:p>
                    <a:p>
                      <a:pPr>
                        <a:lnSpc>
                          <a:spcPct val="100000"/>
                        </a:lnSpc>
                        <a:spcAft>
                          <a:spcPts val="0"/>
                        </a:spcAft>
                      </a:pPr>
                      <a:r>
                        <a:rPr lang="fi-FI" sz="900" kern="100" dirty="0">
                          <a:effectLst/>
                          <a:latin typeface="+mn-lt"/>
                        </a:rPr>
                        <a:t>-Kokoontumistilan järjestäminen tarvittaessa</a:t>
                      </a:r>
                    </a:p>
                    <a:p>
                      <a:pPr>
                        <a:lnSpc>
                          <a:spcPct val="107000"/>
                        </a:lnSpc>
                        <a:spcAft>
                          <a:spcPts val="0"/>
                        </a:spcAft>
                      </a:pPr>
                      <a:r>
                        <a:rPr lang="fi-FI" sz="900" kern="100" dirty="0">
                          <a:effectLst/>
                          <a:latin typeface="+mn-lt"/>
                          <a:ea typeface="Calibri" panose="020F0502020204030204" pitchFamily="34" charset="0"/>
                          <a:cs typeface="Times New Roman" panose="02020603050405020304" pitchFamily="18" charset="0"/>
                        </a:rPr>
                        <a:t>2.Hyvinvoinnin ja terveyden edistämisen keinojen tarjoaminen</a:t>
                      </a:r>
                    </a:p>
                    <a:p>
                      <a:pPr>
                        <a:lnSpc>
                          <a:spcPct val="107000"/>
                        </a:lnSpc>
                        <a:spcAft>
                          <a:spcPts val="0"/>
                        </a:spcAft>
                      </a:pPr>
                      <a:r>
                        <a:rPr lang="fi-FI" sz="900" kern="100" dirty="0">
                          <a:effectLst/>
                          <a:latin typeface="+mn-lt"/>
                          <a:ea typeface="Calibri" panose="020F0502020204030204" pitchFamily="34" charset="0"/>
                          <a:cs typeface="Times New Roman" panose="02020603050405020304" pitchFamily="18" charset="0"/>
                        </a:rPr>
                        <a:t>-Tietoa oman hyvinvoinnin ja terveyden edistämiseksi lisätään kunnan kotisivuille</a:t>
                      </a:r>
                    </a:p>
                    <a:p>
                      <a:pPr>
                        <a:lnSpc>
                          <a:spcPct val="107000"/>
                        </a:lnSpc>
                        <a:spcAft>
                          <a:spcPts val="0"/>
                        </a:spcAft>
                      </a:pPr>
                      <a:r>
                        <a:rPr lang="fi-FI" sz="900" kern="100" dirty="0">
                          <a:effectLst/>
                          <a:latin typeface="+mn-lt"/>
                          <a:ea typeface="Calibri" panose="020F0502020204030204" pitchFamily="34" charset="0"/>
                          <a:cs typeface="Times New Roman" panose="02020603050405020304" pitchFamily="18" charset="0"/>
                        </a:rPr>
                        <a:t>-Järjestetään hyvinvointia ja terveyttä käsitteleviä luentoja sekä tapahtumia</a:t>
                      </a:r>
                    </a:p>
                    <a:p>
                      <a:pPr>
                        <a:lnSpc>
                          <a:spcPct val="107000"/>
                        </a:lnSpc>
                        <a:spcAft>
                          <a:spcPts val="0"/>
                        </a:spcAft>
                      </a:pPr>
                      <a:r>
                        <a:rPr lang="fi-FI" sz="900" kern="100" dirty="0">
                          <a:effectLst/>
                          <a:latin typeface="+mn-lt"/>
                          <a:ea typeface="Calibri" panose="020F0502020204030204" pitchFamily="34" charset="0"/>
                          <a:cs typeface="Times New Roman" panose="02020603050405020304" pitchFamily="18" charset="0"/>
                        </a:rPr>
                        <a:t>-Huomioidaan kirjasto matalan kynnyksen kohtaamis- ja palvelupaikkana</a:t>
                      </a:r>
                    </a:p>
                    <a:p>
                      <a:pPr>
                        <a:lnSpc>
                          <a:spcPct val="107000"/>
                        </a:lnSpc>
                        <a:spcAft>
                          <a:spcPts val="0"/>
                        </a:spcAft>
                      </a:pPr>
                      <a:r>
                        <a:rPr lang="fi-FI" sz="900" kern="100" dirty="0">
                          <a:effectLst/>
                          <a:latin typeface="+mn-lt"/>
                          <a:ea typeface="Calibri" panose="020F0502020204030204" pitchFamily="34" charset="0"/>
                          <a:cs typeface="Times New Roman" panose="02020603050405020304" pitchFamily="18" charset="0"/>
                        </a:rPr>
                        <a:t>3.Etsivä nuorisotyön palvelut myös nuorille aikuisille 29-ikävuoteen asti</a:t>
                      </a:r>
                    </a:p>
                  </a:txBody>
                  <a:tcPr marL="56316" marR="56316" marT="0" marB="0"/>
                </a:tc>
                <a:tc>
                  <a:txBody>
                    <a:bodyPr/>
                    <a:lstStyle/>
                    <a:p>
                      <a:pPr>
                        <a:lnSpc>
                          <a:spcPct val="107000"/>
                        </a:lnSpc>
                        <a:spcAft>
                          <a:spcPts val="0"/>
                        </a:spcAft>
                      </a:pPr>
                      <a:r>
                        <a:rPr lang="fi-FI" sz="900" kern="100" dirty="0">
                          <a:effectLst/>
                          <a:latin typeface="+mn-lt"/>
                        </a:rPr>
                        <a:t>1. </a:t>
                      </a:r>
                      <a:r>
                        <a:rPr lang="fi-FI" sz="900" b="1" kern="100" dirty="0">
                          <a:effectLst/>
                          <a:latin typeface="+mn-lt"/>
                        </a:rPr>
                        <a:t>Arkeen voimaa ryhmiä ei ole järjestetty vuonna 2025.</a:t>
                      </a:r>
                      <a:endParaRPr lang="fi-FI" sz="900" kern="100" dirty="0">
                        <a:effectLst/>
                        <a:latin typeface="+mn-lt"/>
                        <a:ea typeface="Calibri" panose="020F0502020204030204" pitchFamily="34" charset="0"/>
                        <a:cs typeface="Times New Roman" panose="02020603050405020304" pitchFamily="18" charset="0"/>
                      </a:endParaRPr>
                    </a:p>
                    <a:p>
                      <a:pPr marL="0" indent="0">
                        <a:lnSpc>
                          <a:spcPct val="107000"/>
                        </a:lnSpc>
                        <a:spcAft>
                          <a:spcPts val="0"/>
                        </a:spcAft>
                        <a:buNone/>
                      </a:pPr>
                      <a:r>
                        <a:rPr lang="fi-FI" sz="900" b="1" kern="100" dirty="0">
                          <a:effectLst/>
                          <a:latin typeface="+mn-lt"/>
                          <a:ea typeface="Calibri" panose="020F0502020204030204" pitchFamily="34" charset="0"/>
                          <a:cs typeface="Times New Roman" panose="02020603050405020304" pitchFamily="18" charset="0"/>
                        </a:rPr>
                        <a:t>2. Vapaa-aikatoimi ja kirjasto- kulttuuritoimi ovat järjestäneet aktiivisesti erilaisia tapahtumia ja luentoja kuntalaisille.</a:t>
                      </a:r>
                    </a:p>
                    <a:p>
                      <a:pPr marL="0" indent="0">
                        <a:lnSpc>
                          <a:spcPct val="107000"/>
                        </a:lnSpc>
                        <a:spcAft>
                          <a:spcPts val="0"/>
                        </a:spcAft>
                        <a:buNone/>
                      </a:pPr>
                      <a:r>
                        <a:rPr lang="fi-FI" sz="900" b="1" kern="100" dirty="0">
                          <a:effectLst/>
                          <a:latin typeface="+mn-lt"/>
                          <a:ea typeface="Calibri" panose="020F0502020204030204" pitchFamily="34" charset="0"/>
                          <a:cs typeface="Times New Roman" panose="02020603050405020304" pitchFamily="18" charset="0"/>
                        </a:rPr>
                        <a:t>Hyvinvoinnin ja terveyden edistämistä koskevaa tietoa on koostettu kunnan verkkosivuille.</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b="1" kern="100" dirty="0">
                          <a:effectLst/>
                          <a:latin typeface="+mn-lt"/>
                          <a:ea typeface="Calibri" panose="020F0502020204030204" pitchFamily="34" charset="0"/>
                          <a:cs typeface="Times New Roman" panose="02020603050405020304" pitchFamily="18" charset="0"/>
                        </a:rPr>
                        <a:t>3. Etsivä nuorisotyön toiminta vakiintunutta, raportointi osana vuosiraporttia</a:t>
                      </a:r>
                    </a:p>
                    <a:p>
                      <a:pPr marL="0" indent="0">
                        <a:lnSpc>
                          <a:spcPct val="107000"/>
                        </a:lnSpc>
                        <a:spcAft>
                          <a:spcPts val="0"/>
                        </a:spcAft>
                        <a:buNone/>
                      </a:pPr>
                      <a:endParaRPr lang="fi-FI" sz="900" kern="100" dirty="0">
                        <a:solidFill>
                          <a:srgbClr val="FF0000"/>
                        </a:solidFill>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Etäosallistumista tapahtumiin ei ole järjestetty muuta kuin osassa poliittisten päätöksentekijöiden kokouksia.</a:t>
                      </a:r>
                    </a:p>
                  </a:txBody>
                  <a:tcPr marL="56316" marR="5631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3044330192"/>
                  </a:ext>
                </a:extLst>
              </a:tr>
              <a:tr h="550584">
                <a:tc v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900" kern="100">
                          <a:effectLst/>
                          <a:latin typeface="+mn-lt"/>
                        </a:rPr>
                        <a:t>Pitkäaikaistyöttömien tukeminen</a:t>
                      </a:r>
                    </a:p>
                    <a:p>
                      <a:pPr>
                        <a:lnSpc>
                          <a:spcPct val="107000"/>
                        </a:lnSpc>
                        <a:spcAft>
                          <a:spcPts val="800"/>
                        </a:spcAft>
                      </a:pPr>
                      <a:endParaRPr lang="fi-FI" sz="900" kern="10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marL="0" indent="0">
                        <a:lnSpc>
                          <a:spcPct val="107000"/>
                        </a:lnSpc>
                        <a:spcAft>
                          <a:spcPts val="800"/>
                        </a:spcAft>
                        <a:buNone/>
                      </a:pPr>
                      <a:r>
                        <a:rPr lang="fi-FI" sz="900" kern="100" dirty="0">
                          <a:effectLst/>
                          <a:latin typeface="+mn-lt"/>
                          <a:ea typeface="Calibri" panose="020F0502020204030204" pitchFamily="34" charset="0"/>
                          <a:cs typeface="Times New Roman" panose="02020603050405020304" pitchFamily="18" charset="0"/>
                        </a:rPr>
                        <a:t>1.Tarjotaan mahdollisuus kunnan tukeen, ohjaukseen ja neuvontaan lähestymällä pitkäaikaistyöttömiä kirjeitse</a:t>
                      </a:r>
                    </a:p>
                    <a:p>
                      <a:pPr marL="0" indent="0">
                        <a:lnSpc>
                          <a:spcPct val="107000"/>
                        </a:lnSpc>
                        <a:spcAft>
                          <a:spcPts val="800"/>
                        </a:spcAft>
                        <a:buNone/>
                      </a:pPr>
                      <a:r>
                        <a:rPr lang="fi-FI" sz="900" kern="100" dirty="0">
                          <a:effectLst/>
                          <a:latin typeface="+mn-lt"/>
                          <a:ea typeface="Calibri" panose="020F0502020204030204" pitchFamily="34" charset="0"/>
                          <a:cs typeface="Times New Roman" panose="02020603050405020304" pitchFamily="18" charset="0"/>
                        </a:rPr>
                        <a:t>2.Työpajatyö yhteistyönä Varhan kanssa</a:t>
                      </a:r>
                    </a:p>
                  </a:txBody>
                  <a:tcPr marL="56316" marR="56316" marT="0" marB="0"/>
                </a:tc>
                <a:tc>
                  <a:txBody>
                    <a:bodyPr/>
                    <a:lstStyle/>
                    <a:p>
                      <a:pPr>
                        <a:lnSpc>
                          <a:spcPct val="107000"/>
                        </a:lnSpc>
                        <a:spcAft>
                          <a:spcPts val="800"/>
                        </a:spcAft>
                      </a:pPr>
                      <a:r>
                        <a:rPr lang="fi-FI" sz="900" b="1" kern="100" dirty="0">
                          <a:effectLst/>
                          <a:latin typeface="+mn-lt"/>
                          <a:ea typeface="Calibri" panose="020F0502020204030204" pitchFamily="34" charset="0"/>
                          <a:cs typeface="Times New Roman" panose="02020603050405020304" pitchFamily="18" charset="0"/>
                        </a:rPr>
                        <a:t>1.Pitkäaikaistyöttömille on jaettu tietoa oman hyvinvoinnin tueksi ja tarjottu mahdollisuutta ohjaukseen ja neuvontaan. Työllisyysalueet aloittaneet toimintansa 2025, paljon yhteistyötä kunnan kanssa.</a:t>
                      </a:r>
                    </a:p>
                    <a:p>
                      <a:pPr>
                        <a:lnSpc>
                          <a:spcPct val="107000"/>
                        </a:lnSpc>
                        <a:spcAft>
                          <a:spcPts val="800"/>
                        </a:spcAft>
                      </a:pPr>
                      <a:r>
                        <a:rPr lang="fi-FI" sz="900" b="1" kern="100" dirty="0">
                          <a:effectLst/>
                          <a:latin typeface="+mn-lt"/>
                          <a:ea typeface="Calibri" panose="020F0502020204030204" pitchFamily="34" charset="0"/>
                          <a:cs typeface="Times New Roman" panose="02020603050405020304" pitchFamily="18" charset="0"/>
                        </a:rPr>
                        <a:t>2.Yhteistyön toteutuminen</a:t>
                      </a:r>
                    </a:p>
                  </a:txBody>
                  <a:tcPr marL="56316" marR="56316"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909837338"/>
                  </a:ext>
                </a:extLst>
              </a:tr>
              <a:tr h="726703">
                <a:tc vMerge="1">
                  <a:txBody>
                    <a:bodyPr/>
                    <a:lstStyle/>
                    <a:p>
                      <a:pPr>
                        <a:lnSpc>
                          <a:spcPct val="107000"/>
                        </a:lnSpc>
                        <a:spcAft>
                          <a:spcPts val="800"/>
                        </a:spcAft>
                      </a:pPr>
                      <a:r>
                        <a:rPr lang="fi-FI" sz="700" kern="100">
                          <a:effectLst/>
                        </a:rPr>
                        <a:t> </a:t>
                      </a:r>
                      <a:endParaRPr lang="fi-FI"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r>
                        <a:rPr lang="fi-FI" sz="900" kern="100">
                          <a:effectLst/>
                          <a:latin typeface="+mn-lt"/>
                        </a:rPr>
                        <a:t> Mielenterveyden edistämisen toiminnan kehittäminen</a:t>
                      </a:r>
                      <a:endParaRPr lang="fi-FI" sz="900" kern="10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r>
                        <a:rPr lang="fi-FI" sz="900" kern="100">
                          <a:effectLst/>
                          <a:latin typeface="+mn-lt"/>
                        </a:rPr>
                        <a:t>1. Mielenterveyden edistämisen pilottikuntana toimiminen: </a:t>
                      </a:r>
                    </a:p>
                    <a:p>
                      <a:pPr>
                        <a:lnSpc>
                          <a:spcPct val="107000"/>
                        </a:lnSpc>
                        <a:spcAft>
                          <a:spcPts val="0"/>
                        </a:spcAft>
                      </a:pPr>
                      <a:r>
                        <a:rPr lang="fi-FI" sz="900" kern="100">
                          <a:effectLst/>
                          <a:latin typeface="+mn-lt"/>
                        </a:rPr>
                        <a:t>-Työryhmän perustaminen </a:t>
                      </a:r>
                    </a:p>
                    <a:p>
                      <a:pPr>
                        <a:lnSpc>
                          <a:spcPct val="107000"/>
                        </a:lnSpc>
                        <a:spcAft>
                          <a:spcPts val="0"/>
                        </a:spcAft>
                      </a:pPr>
                      <a:r>
                        <a:rPr lang="fi-FI" sz="900" kern="100">
                          <a:effectLst/>
                          <a:latin typeface="+mn-lt"/>
                        </a:rPr>
                        <a:t>-Toiminnan käynnistäminen</a:t>
                      </a:r>
                      <a:endParaRPr lang="fi-FI" sz="900" kern="10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0000"/>
                        </a:lnSpc>
                        <a:spcAft>
                          <a:spcPts val="0"/>
                        </a:spcAft>
                      </a:pPr>
                      <a:r>
                        <a:rPr lang="fi-FI" sz="900" b="1" kern="100" dirty="0">
                          <a:effectLst/>
                          <a:latin typeface="+mn-lt"/>
                        </a:rPr>
                        <a:t>Toteutunut hyvin. Tutkimushankkeen opit yhdistetään osaksi hyvinvointitoimikunnan toimintoja mm. mielenterveyden edistämisen tarkistuslistan käyttö osana toiminnan arviointia. Loppuseminaari toteutunut 11/2024.</a:t>
                      </a:r>
                      <a:endParaRPr lang="fi-FI" sz="900" b="1" kern="100" dirty="0">
                        <a:solidFill>
                          <a:srgbClr val="FF0000"/>
                        </a:solidFill>
                        <a:effectLst/>
                        <a:latin typeface="+mn-lt"/>
                      </a:endParaRPr>
                    </a:p>
                  </a:txBody>
                  <a:tcPr marL="56316" marR="56316"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3477488949"/>
                  </a:ext>
                </a:extLst>
              </a:tr>
              <a:tr h="1159810">
                <a:tc vMerge="1">
                  <a:txBody>
                    <a:bodyPr/>
                    <a:lstStyle/>
                    <a:p>
                      <a:pPr>
                        <a:lnSpc>
                          <a:spcPct val="107000"/>
                        </a:lnSpc>
                        <a:spcAft>
                          <a:spcPts val="800"/>
                        </a:spcAft>
                      </a:pPr>
                      <a:endParaRPr lang="fi-FI" sz="1000" kern="100">
                        <a:solidFill>
                          <a:schemeClr val="bg1"/>
                        </a:solidFill>
                        <a:effectLst/>
                        <a:latin typeface="Calibri" panose="020F0502020204030204" pitchFamily="34" charset="0"/>
                        <a:cs typeface="Times New Roman" panose="02020603050405020304" pitchFamily="18" charset="0"/>
                      </a:endParaRPr>
                    </a:p>
                  </a:txBody>
                  <a:tcPr marL="56316" marR="56316" marT="0" marB="0" anchor="ctr">
                    <a:solidFill>
                      <a:srgbClr val="009036"/>
                    </a:solidFill>
                  </a:tcPr>
                </a:tc>
                <a:tc>
                  <a:txBody>
                    <a:bodyPr/>
                    <a:lstStyle/>
                    <a:p>
                      <a:pPr>
                        <a:lnSpc>
                          <a:spcPct val="100000"/>
                        </a:lnSpc>
                        <a:spcAft>
                          <a:spcPts val="800"/>
                        </a:spcAft>
                      </a:pPr>
                      <a:r>
                        <a:rPr lang="fi-FI" sz="900" kern="100">
                          <a:effectLst/>
                          <a:latin typeface="+mn-lt"/>
                          <a:ea typeface="Calibri" panose="020F0502020204030204" pitchFamily="34" charset="0"/>
                          <a:cs typeface="Times New Roman" panose="02020603050405020304" pitchFamily="18" charset="0"/>
                        </a:rPr>
                        <a:t>Yhteisöllisyyden ja osallisuuden edistäminen</a:t>
                      </a:r>
                    </a:p>
                  </a:txBody>
                  <a:tcPr marL="68580" marR="68580" marT="0" marB="0"/>
                </a:tc>
                <a:tc>
                  <a:txBody>
                    <a:bodyPr/>
                    <a:lstStyle/>
                    <a:p>
                      <a:pPr>
                        <a:lnSpc>
                          <a:spcPct val="100000"/>
                        </a:lnSpc>
                        <a:spcAft>
                          <a:spcPts val="800"/>
                        </a:spcAft>
                      </a:pPr>
                      <a:r>
                        <a:rPr lang="fi-FI" sz="900" kern="100" dirty="0">
                          <a:effectLst/>
                          <a:latin typeface="+mn-lt"/>
                          <a:ea typeface="Calibri" panose="020F0502020204030204" pitchFamily="34" charset="0"/>
                          <a:cs typeface="Times New Roman" panose="02020603050405020304" pitchFamily="18" charset="0"/>
                        </a:rPr>
                        <a:t>1.Tapahtumasuunnittelu ja tapahtumiin jalkautuminen</a:t>
                      </a:r>
                    </a:p>
                    <a:p>
                      <a:pPr>
                        <a:lnSpc>
                          <a:spcPct val="100000"/>
                        </a:lnSpc>
                        <a:spcAft>
                          <a:spcPts val="800"/>
                        </a:spcAft>
                      </a:pPr>
                      <a:r>
                        <a:rPr lang="fi-FI" sz="900" kern="100" dirty="0">
                          <a:effectLst/>
                          <a:latin typeface="+mn-lt"/>
                          <a:ea typeface="Calibri" panose="020F0502020204030204" pitchFamily="34" charset="0"/>
                          <a:cs typeface="Times New Roman" panose="02020603050405020304" pitchFamily="18" charset="0"/>
                        </a:rPr>
                        <a:t>2.Syrjäytymisen ja yksinäisyyden ehkäisy</a:t>
                      </a:r>
                    </a:p>
                    <a:p>
                      <a:pPr marL="0" marR="0" lvl="0" indent="0" algn="l" defTabSz="914400" rtl="0" eaLnBrk="1" fontAlgn="auto" latinLnBrk="0" hangingPunct="1">
                        <a:lnSpc>
                          <a:spcPct val="100000"/>
                        </a:lnSpc>
                        <a:spcBef>
                          <a:spcPts val="0"/>
                        </a:spcBef>
                        <a:spcAft>
                          <a:spcPts val="80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3. Kuntalaiskyselyjen toteutuminen, kuntalaisten palautekanavien hyödyntäminen, säännöllinen osallistuva budjetointi</a:t>
                      </a:r>
                    </a:p>
                    <a:p>
                      <a:pPr marL="0" marR="0" lvl="0" indent="0" algn="l" defTabSz="914400" rtl="0" eaLnBrk="1" fontAlgn="auto" latinLnBrk="0" hangingPunct="1">
                        <a:lnSpc>
                          <a:spcPct val="100000"/>
                        </a:lnSpc>
                        <a:spcBef>
                          <a:spcPts val="0"/>
                        </a:spcBef>
                        <a:spcAft>
                          <a:spcPts val="80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4. Kirjaston hakeutuvat palvelut</a:t>
                      </a:r>
                    </a:p>
                  </a:txBody>
                  <a:tcPr marL="68580" marR="68580" marT="0" marB="0"/>
                </a:tc>
                <a:tc>
                  <a:txBody>
                    <a:bodyPr/>
                    <a:lstStyle/>
                    <a:p>
                      <a:pPr>
                        <a:lnSpc>
                          <a:spcPct val="100000"/>
                        </a:lnSpc>
                        <a:spcAft>
                          <a:spcPts val="0"/>
                        </a:spcAft>
                      </a:pPr>
                      <a:r>
                        <a:rPr lang="fi-FI" sz="900" b="1" kern="100" dirty="0">
                          <a:effectLst/>
                          <a:latin typeface="+mn-lt"/>
                          <a:ea typeface="Calibri" panose="020F0502020204030204" pitchFamily="34" charset="0"/>
                          <a:cs typeface="Times New Roman" panose="02020603050405020304" pitchFamily="18" charset="0"/>
                        </a:rPr>
                        <a:t>1.-2. Kuntalaisia </a:t>
                      </a:r>
                      <a:r>
                        <a:rPr lang="fi-FI" sz="900" b="1" kern="100" dirty="0" err="1">
                          <a:effectLst/>
                          <a:latin typeface="+mn-lt"/>
                          <a:ea typeface="Calibri" panose="020F0502020204030204" pitchFamily="34" charset="0"/>
                          <a:cs typeface="Times New Roman" panose="02020603050405020304" pitchFamily="18" charset="0"/>
                        </a:rPr>
                        <a:t>osallistettu</a:t>
                      </a:r>
                      <a:r>
                        <a:rPr lang="fi-FI" sz="900" b="1" kern="100" dirty="0">
                          <a:effectLst/>
                          <a:latin typeface="+mn-lt"/>
                          <a:ea typeface="Calibri" panose="020F0502020204030204" pitchFamily="34" charset="0"/>
                          <a:cs typeface="Times New Roman" panose="02020603050405020304" pitchFamily="18" charset="0"/>
                        </a:rPr>
                        <a:t> mm. </a:t>
                      </a:r>
                      <a:r>
                        <a:rPr lang="fi-FI" sz="900" b="1" kern="100" dirty="0" err="1">
                          <a:effectLst/>
                          <a:latin typeface="+mn-lt"/>
                          <a:ea typeface="Calibri" panose="020F0502020204030204" pitchFamily="34" charset="0"/>
                          <a:cs typeface="Times New Roman" panose="02020603050405020304" pitchFamily="18" charset="0"/>
                        </a:rPr>
                        <a:t>Noustepäivien</a:t>
                      </a:r>
                      <a:r>
                        <a:rPr lang="fi-FI" sz="900" b="1" kern="100" dirty="0">
                          <a:effectLst/>
                          <a:latin typeface="+mn-lt"/>
                          <a:ea typeface="Calibri" panose="020F0502020204030204" pitchFamily="34" charset="0"/>
                          <a:cs typeface="Times New Roman" panose="02020603050405020304" pitchFamily="18" charset="0"/>
                        </a:rPr>
                        <a:t> suunnitteluun, yhdistysten ilta koostettu yhdistysten aiempien toiveiden mukaisesti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900" b="1" kern="100" dirty="0">
                          <a:effectLst/>
                          <a:latin typeface="+mn-lt"/>
                          <a:ea typeface="Calibri" panose="020F0502020204030204" pitchFamily="34" charset="0"/>
                          <a:cs typeface="Times New Roman" panose="02020603050405020304" pitchFamily="18" charset="0"/>
                        </a:rPr>
                        <a:t>3. Kuntalaiskysely teetetty keväällä 2024, tuloksia hyödynnetään tiedolla johtamisen tukena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900" b="1" kern="100" dirty="0">
                          <a:effectLst/>
                          <a:latin typeface="+mn-lt"/>
                          <a:ea typeface="Calibri" panose="020F0502020204030204" pitchFamily="34" charset="0"/>
                          <a:cs typeface="Times New Roman" panose="02020603050405020304" pitchFamily="18" charset="0"/>
                        </a:rPr>
                        <a:t>4.Säännöllisesti toteutettavan kirjasto- ja kulttuuripalvelun kyselyn tulokset, yhdistysyhteistyö: haetut avustukset vuosittain, kirjaston hakeutuvat palvelut käynnistetty v. 2024 (kirjastonhoitaja aktiivisesti mukana </a:t>
                      </a:r>
                      <a:r>
                        <a:rPr lang="fi-FI" sz="900" b="1" kern="100" dirty="0" err="1">
                          <a:effectLst/>
                          <a:latin typeface="+mn-lt"/>
                          <a:ea typeface="Calibri" panose="020F0502020204030204" pitchFamily="34" charset="0"/>
                          <a:cs typeface="Times New Roman" panose="02020603050405020304" pitchFamily="18" charset="0"/>
                        </a:rPr>
                        <a:t>Varhan</a:t>
                      </a:r>
                      <a:r>
                        <a:rPr lang="fi-FI" sz="900" b="1" kern="100" dirty="0">
                          <a:effectLst/>
                          <a:latin typeface="+mn-lt"/>
                          <a:ea typeface="Calibri" panose="020F0502020204030204" pitchFamily="34" charset="0"/>
                          <a:cs typeface="Times New Roman" panose="02020603050405020304" pitchFamily="18" charset="0"/>
                        </a:rPr>
                        <a:t> olkkaritoiminnassa, Moisio-kodin yksiköissä, kirjakassipalvelu aloitettu)</a:t>
                      </a:r>
                    </a:p>
                  </a:txBody>
                  <a:tcPr marL="68580" marR="68580" marT="0" marB="0"/>
                </a:tc>
                <a:tc>
                  <a:txBody>
                    <a:bodyPr/>
                    <a:lstStyle/>
                    <a:p>
                      <a:pPr>
                        <a:lnSpc>
                          <a:spcPct val="100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8438403"/>
                  </a:ext>
                </a:extLst>
              </a:tr>
              <a:tr h="718723">
                <a:tc row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i-FI" sz="1000" b="1" kern="100">
                          <a:solidFill>
                            <a:schemeClr val="bg1"/>
                          </a:solidFill>
                          <a:effectLst/>
                        </a:rPr>
                        <a:t> Hyvä fyysinen kunto ja terveelliset elintavat osana kuntalaisten arkea</a:t>
                      </a:r>
                      <a:endParaRPr lang="fi-FI" sz="1000" b="1" kern="100">
                        <a:solidFill>
                          <a:schemeClr val="bg1"/>
                        </a:solidFill>
                        <a:effectLst/>
                        <a:latin typeface="Calibri"/>
                        <a:ea typeface="Calibri" panose="020F0502020204030204" pitchFamily="34" charset="0"/>
                        <a:cs typeface="Times New Roman"/>
                      </a:endParaRPr>
                    </a:p>
                  </a:txBody>
                  <a:tcPr marL="56316" marR="56316" marT="0" marB="0" anchor="ctr">
                    <a:solidFill>
                      <a:srgbClr val="009036"/>
                    </a:solidFill>
                  </a:tcPr>
                </a:tc>
                <a:tc>
                  <a:txBody>
                    <a:bodyPr/>
                    <a:lstStyle/>
                    <a:p>
                      <a:pPr>
                        <a:lnSpc>
                          <a:spcPct val="107000"/>
                        </a:lnSpc>
                        <a:spcAft>
                          <a:spcPts val="800"/>
                        </a:spcAft>
                      </a:pPr>
                      <a:r>
                        <a:rPr lang="fi-FI" sz="900" kern="100">
                          <a:effectLst/>
                          <a:latin typeface="+mn-lt"/>
                          <a:ea typeface="Calibri" panose="020F0502020204030204" pitchFamily="34" charset="0"/>
                          <a:cs typeface="Times New Roman" panose="02020603050405020304" pitchFamily="18" charset="0"/>
                        </a:rPr>
                        <a:t>Hyvinvointia ja terveyttä edistävän elinympäristön tukeminen</a:t>
                      </a:r>
                    </a:p>
                  </a:txBody>
                  <a:tcPr marL="56316" marR="56316" marT="0" marB="0"/>
                </a:tc>
                <a:tc>
                  <a:txBody>
                    <a:bodyPr/>
                    <a:lstStyle/>
                    <a:p>
                      <a:pPr>
                        <a:lnSpc>
                          <a:spcPct val="107000"/>
                        </a:lnSpc>
                        <a:spcAft>
                          <a:spcPts val="0"/>
                        </a:spcAft>
                      </a:pPr>
                      <a:r>
                        <a:rPr lang="fi-FI" sz="900" kern="100" dirty="0">
                          <a:effectLst/>
                          <a:latin typeface="+mn-lt"/>
                        </a:rPr>
                        <a:t>1.Kehitetään kuntalaisten terveydentilan ja elintapojen tiedonkeruu- sekä raportointimenetelmiä</a:t>
                      </a:r>
                    </a:p>
                    <a:p>
                      <a:pPr>
                        <a:lnSpc>
                          <a:spcPct val="107000"/>
                        </a:lnSpc>
                        <a:spcAft>
                          <a:spcPts val="0"/>
                        </a:spcAft>
                      </a:pPr>
                      <a:r>
                        <a:rPr lang="fi-FI" sz="900" kern="100" dirty="0">
                          <a:effectLst/>
                          <a:latin typeface="+mn-lt"/>
                          <a:ea typeface="Calibri" panose="020F0502020204030204" pitchFamily="34" charset="0"/>
                          <a:cs typeface="Times New Roman" panose="02020603050405020304" pitchFamily="18" charset="0"/>
                        </a:rPr>
                        <a:t>-hyvinvointitietoa kerätään osana kuntalaiskyselyjä</a:t>
                      </a:r>
                    </a:p>
                    <a:p>
                      <a:pPr>
                        <a:lnSpc>
                          <a:spcPct val="107000"/>
                        </a:lnSpc>
                        <a:spcAft>
                          <a:spcPts val="0"/>
                        </a:spcAft>
                      </a:pPr>
                      <a:r>
                        <a:rPr lang="fi-FI" sz="900" kern="100" dirty="0">
                          <a:effectLst/>
                          <a:latin typeface="+mn-lt"/>
                          <a:ea typeface="Calibri" panose="020F0502020204030204" pitchFamily="34" charset="0"/>
                          <a:cs typeface="Times New Roman" panose="02020603050405020304" pitchFamily="18" charset="0"/>
                        </a:rPr>
                        <a:t>-hyvinvointiraportoinnin vuosikellon kuvaaminen</a:t>
                      </a:r>
                    </a:p>
                  </a:txBody>
                  <a:tcPr marL="56316" marR="56316" marT="0" marB="0"/>
                </a:tc>
                <a:tc>
                  <a:txBody>
                    <a:bodyPr/>
                    <a:lstStyle/>
                    <a:p>
                      <a:pPr marL="0" indent="0">
                        <a:lnSpc>
                          <a:spcPct val="107000"/>
                        </a:lnSpc>
                        <a:spcAft>
                          <a:spcPts val="800"/>
                        </a:spcAft>
                        <a:buNone/>
                      </a:pPr>
                      <a:r>
                        <a:rPr lang="fi-FI" sz="900" b="1" kern="100" dirty="0">
                          <a:effectLst/>
                          <a:latin typeface="+mn-lt"/>
                        </a:rPr>
                        <a:t>1.Kuntalaiskysely toistetaan joka toinen vuosi, vuosiraportointi toteutuu vuosittain.</a:t>
                      </a:r>
                    </a:p>
                    <a:p>
                      <a:pPr marL="0" indent="0">
                        <a:lnSpc>
                          <a:spcPct val="107000"/>
                        </a:lnSpc>
                        <a:spcAft>
                          <a:spcPts val="800"/>
                        </a:spcAft>
                        <a:buNone/>
                      </a:pPr>
                      <a:r>
                        <a:rPr lang="fi-FI" sz="900" b="1" kern="100" dirty="0">
                          <a:effectLst/>
                          <a:latin typeface="+mn-lt"/>
                        </a:rPr>
                        <a:t> Vuosikello kuvattu kunnan verkkosivuilla osana hyvinvointisuunnitelmaa.</a:t>
                      </a:r>
                    </a:p>
                  </a:txBody>
                  <a:tcPr marL="56316" marR="56316"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339101974"/>
                  </a:ext>
                </a:extLst>
              </a:tr>
              <a:tr h="550584">
                <a:tc v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i-FI" sz="1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nchor="ctr">
                    <a:solidFill>
                      <a:srgbClr val="009036"/>
                    </a:solidFill>
                  </a:tcPr>
                </a:tc>
                <a:tc>
                  <a:txBody>
                    <a:bodyPr/>
                    <a:lstStyle/>
                    <a:p>
                      <a:pPr>
                        <a:lnSpc>
                          <a:spcPct val="107000"/>
                        </a:lnSpc>
                        <a:spcAft>
                          <a:spcPts val="800"/>
                        </a:spcAft>
                      </a:pPr>
                      <a:r>
                        <a:rPr lang="fi-FI" sz="900" kern="100">
                          <a:effectLst/>
                          <a:latin typeface="+mn-lt"/>
                          <a:ea typeface="Calibri" panose="020F0502020204030204" pitchFamily="34" charset="0"/>
                          <a:cs typeface="Times New Roman" panose="02020603050405020304" pitchFamily="18" charset="0"/>
                        </a:rPr>
                        <a:t>Päihteettömyyteen tukeminen</a:t>
                      </a:r>
                    </a:p>
                  </a:txBody>
                  <a:tcPr marL="56316" marR="56316" marT="0" marB="0"/>
                </a:tc>
                <a:tc>
                  <a:txBody>
                    <a:bodyPr/>
                    <a:lstStyle/>
                    <a:p>
                      <a:pPr>
                        <a:lnSpc>
                          <a:spcPct val="107000"/>
                        </a:lnSpc>
                        <a:spcAft>
                          <a:spcPts val="800"/>
                        </a:spcAft>
                      </a:pPr>
                      <a:r>
                        <a:rPr lang="fi-FI" sz="900" kern="100" dirty="0">
                          <a:effectLst/>
                          <a:latin typeface="+mn-lt"/>
                          <a:ea typeface="Calibri" panose="020F0502020204030204" pitchFamily="34" charset="0"/>
                          <a:cs typeface="Times New Roman" panose="02020603050405020304" pitchFamily="18" charset="0"/>
                        </a:rPr>
                        <a:t>1.EPT-vuosikellon laajentaminen koskemaan myös työikäisiä</a:t>
                      </a:r>
                    </a:p>
                    <a:p>
                      <a:pPr>
                        <a:lnSpc>
                          <a:spcPct val="107000"/>
                        </a:lnSpc>
                        <a:spcAft>
                          <a:spcPts val="800"/>
                        </a:spcAft>
                      </a:pPr>
                      <a:r>
                        <a:rPr lang="fi-FI" sz="900" kern="100" dirty="0">
                          <a:effectLst/>
                          <a:latin typeface="+mn-lt"/>
                          <a:ea typeface="Calibri" panose="020F0502020204030204" pitchFamily="34" charset="0"/>
                          <a:cs typeface="Times New Roman" panose="02020603050405020304" pitchFamily="18" charset="0"/>
                        </a:rPr>
                        <a:t>-Teemakohtaisia  luentoja ja tapahtumia, tiedottamista ja työryhmän aktiivinen toiminta</a:t>
                      </a:r>
                    </a:p>
                  </a:txBody>
                  <a:tcPr marL="56316" marR="56316" marT="0" marB="0"/>
                </a:tc>
                <a:tc>
                  <a:txBody>
                    <a:bodyPr/>
                    <a:lstStyle/>
                    <a:p>
                      <a:pPr marL="228600" indent="-228600">
                        <a:lnSpc>
                          <a:spcPct val="107000"/>
                        </a:lnSpc>
                        <a:spcAft>
                          <a:spcPts val="800"/>
                        </a:spcAft>
                        <a:buAutoNum type="arabicPeriod"/>
                      </a:pPr>
                      <a:r>
                        <a:rPr lang="fi-FI" sz="900" b="1" kern="100" dirty="0">
                          <a:effectLst/>
                          <a:latin typeface="+mn-lt"/>
                        </a:rPr>
                        <a:t>Vuosikelloon on lisätty toimia koskettamaan myös kaikenikäisiä, EPT-työryhmä toimii aktiivisesti ja seuraa toteutusta</a:t>
                      </a:r>
                    </a:p>
                    <a:p>
                      <a:pPr marL="228600" indent="-228600">
                        <a:lnSpc>
                          <a:spcPct val="107000"/>
                        </a:lnSpc>
                        <a:spcAft>
                          <a:spcPts val="800"/>
                        </a:spcAft>
                        <a:buAutoNum type="arabicPeriod"/>
                      </a:pPr>
                      <a:r>
                        <a:rPr lang="fi-FI" sz="900" b="1" kern="100" dirty="0">
                          <a:effectLst/>
                          <a:latin typeface="+mn-lt"/>
                        </a:rPr>
                        <a:t>EPT-viikko toteutettu poikkihallinnollisesti</a:t>
                      </a:r>
                    </a:p>
                  </a:txBody>
                  <a:tcPr marL="56316" marR="56316"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2969896699"/>
                  </a:ext>
                </a:extLst>
              </a:tr>
              <a:tr h="1200691">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i-FI" sz="1000" b="1" kern="100">
                          <a:solidFill>
                            <a:schemeClr val="bg1"/>
                          </a:solidFill>
                          <a:effectLst/>
                        </a:rPr>
                        <a:t>Turvallinen kunta kaikenikäisille</a:t>
                      </a:r>
                      <a:endParaRPr lang="fi-FI" sz="1000" b="1" kern="100">
                        <a:solidFill>
                          <a:schemeClr val="bg1"/>
                        </a:solidFill>
                        <a:effectLst/>
                        <a:latin typeface="Calibri"/>
                        <a:ea typeface="Calibri" panose="020F0502020204030204" pitchFamily="34" charset="0"/>
                        <a:cs typeface="Times New Roman"/>
                      </a:endParaRPr>
                    </a:p>
                  </a:txBody>
                  <a:tcPr marL="56316" marR="56316" marT="0" marB="0" anchor="ctr">
                    <a:solidFill>
                      <a:srgbClr val="009036"/>
                    </a:solidFill>
                  </a:tcPr>
                </a:tc>
                <a:tc>
                  <a:txBody>
                    <a:bodyPr/>
                    <a:lstStyle/>
                    <a:p>
                      <a:pPr>
                        <a:lnSpc>
                          <a:spcPct val="107000"/>
                        </a:lnSpc>
                        <a:spcAft>
                          <a:spcPts val="800"/>
                        </a:spcAft>
                      </a:pPr>
                      <a:r>
                        <a:rPr lang="fi-FI" sz="900" kern="100">
                          <a:effectLst/>
                          <a:latin typeface="+mn-lt"/>
                          <a:ea typeface="Calibri" panose="020F0502020204030204" pitchFamily="34" charset="0"/>
                          <a:cs typeface="Times New Roman" panose="02020603050405020304" pitchFamily="18" charset="0"/>
                        </a:rPr>
                        <a:t>Turvallisen elinympäristön edistäminen</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a:effectLst/>
                          <a:latin typeface="+mn-lt"/>
                          <a:ea typeface="Calibri" panose="020F0502020204030204" pitchFamily="34" charset="0"/>
                          <a:cs typeface="Times New Roman" panose="02020603050405020304" pitchFamily="18" charset="0"/>
                        </a:rPr>
                        <a:t>1. Radikalisoitumisen ja </a:t>
                      </a:r>
                      <a:r>
                        <a:rPr lang="fi-FI" sz="900" kern="100" err="1">
                          <a:effectLst/>
                          <a:latin typeface="+mn-lt"/>
                          <a:ea typeface="Calibri" panose="020F0502020204030204" pitchFamily="34" charset="0"/>
                          <a:cs typeface="Times New Roman" panose="02020603050405020304" pitchFamily="18" charset="0"/>
                        </a:rPr>
                        <a:t>ekstremismin</a:t>
                      </a:r>
                      <a:r>
                        <a:rPr lang="fi-FI" sz="900" kern="100">
                          <a:effectLst/>
                          <a:latin typeface="+mn-lt"/>
                          <a:ea typeface="Calibri" panose="020F0502020204030204" pitchFamily="34" charset="0"/>
                          <a:cs typeface="Times New Roman" panose="02020603050405020304" pitchFamily="18" charset="0"/>
                        </a:rPr>
                        <a:t> ehkäisy (toimintamallien luominen ja kuvaaminen, ankkuritoiminnan edistäminen)</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a:effectLst/>
                          <a:latin typeface="+mn-lt"/>
                        </a:rPr>
                        <a:t>2. Kunnan palvelupisteiden turvallisuuden, saavutettavuuden ja esteettömyyden turvaaminen, kartoittaminen ja kehittäminen</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a:effectLst/>
                          <a:latin typeface="+mn-lt"/>
                        </a:rPr>
                        <a:t>3. Ehkäistään väkivallan kokemista</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a:effectLst/>
                          <a:latin typeface="+mn-lt"/>
                          <a:ea typeface="Calibri" panose="020F0502020204030204" pitchFamily="34" charset="0"/>
                          <a:cs typeface="Times New Roman" panose="02020603050405020304" pitchFamily="18" charset="0"/>
                        </a:rPr>
                        <a:t>4. Terveellinen, turvallinen medialukutaito ja disinformaation tunnistaminen (medialukutaito)</a:t>
                      </a:r>
                      <a:endParaRPr lang="fi-FI" sz="900" kern="100">
                        <a:effectLst/>
                        <a:latin typeface="+mn-l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a:effectLst/>
                          <a:latin typeface="+mn-lt"/>
                          <a:ea typeface="Calibri" panose="020F0502020204030204" pitchFamily="34" charset="0"/>
                          <a:cs typeface="Times New Roman" panose="02020603050405020304" pitchFamily="18" charset="0"/>
                        </a:rPr>
                        <a:t>5. Liikenneturvallisuuden edistäminen erillisellä </a:t>
                      </a:r>
                      <a:r>
                        <a:rPr lang="fi-FI" sz="900" kern="100" err="1">
                          <a:effectLst/>
                          <a:latin typeface="+mn-lt"/>
                          <a:ea typeface="Calibri" panose="020F0502020204030204" pitchFamily="34" charset="0"/>
                          <a:cs typeface="Times New Roman" panose="02020603050405020304" pitchFamily="18" charset="0"/>
                        </a:rPr>
                        <a:t>liikeneturvallisuusuunnitelmalla</a:t>
                      </a:r>
                      <a:endParaRPr lang="fi-FI" sz="9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buNone/>
                      </a:pPr>
                      <a:r>
                        <a:rPr lang="fi-FI" sz="900" b="1" kern="100" dirty="0">
                          <a:effectLst/>
                          <a:latin typeface="+mn-lt"/>
                          <a:ea typeface="Calibri" panose="020F0502020204030204" pitchFamily="34" charset="0"/>
                          <a:cs typeface="Times New Roman" panose="02020603050405020304" pitchFamily="18" charset="0"/>
                        </a:rPr>
                        <a:t>1.Kunnalle laadittu paikallinen turvallisuussuunnitelma</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b="1" kern="100" dirty="0">
                          <a:effectLst/>
                          <a:latin typeface="+mn-lt"/>
                          <a:ea typeface="Calibri" panose="020F0502020204030204" pitchFamily="34" charset="0"/>
                          <a:cs typeface="Times New Roman" panose="02020603050405020304" pitchFamily="18" charset="0"/>
                        </a:rPr>
                        <a:t>2.Kunnan kiinteistöissä on toteutettu saavutettavuus ja esteettömyyskartoitukset.</a:t>
                      </a:r>
                    </a:p>
                    <a:p>
                      <a:pPr marL="0" indent="0">
                        <a:lnSpc>
                          <a:spcPct val="107000"/>
                        </a:lnSpc>
                        <a:spcAft>
                          <a:spcPts val="0"/>
                        </a:spcAft>
                        <a:buNone/>
                      </a:pPr>
                      <a:r>
                        <a:rPr lang="fi-FI" sz="900" b="1" kern="100" dirty="0">
                          <a:effectLst/>
                          <a:latin typeface="+mn-lt"/>
                          <a:ea typeface="Calibri" panose="020F0502020204030204" pitchFamily="34" charset="0"/>
                          <a:cs typeface="Times New Roman" panose="02020603050405020304" pitchFamily="18" charset="0"/>
                        </a:rPr>
                        <a:t>3. Nousiaisten kunta on mukana pilotoimassa väkivallan ehkäisyn koulutuskokonaisuutta</a:t>
                      </a:r>
                    </a:p>
                    <a:p>
                      <a:pPr marL="0" indent="0">
                        <a:lnSpc>
                          <a:spcPct val="107000"/>
                        </a:lnSpc>
                        <a:spcAft>
                          <a:spcPts val="0"/>
                        </a:spcAft>
                        <a:buNone/>
                      </a:pPr>
                      <a:r>
                        <a:rPr lang="fi-FI" sz="900" b="1" kern="100" dirty="0">
                          <a:solidFill>
                            <a:schemeClr val="tx1"/>
                          </a:solidFill>
                          <a:effectLst/>
                          <a:latin typeface="+mn-lt"/>
                          <a:ea typeface="Calibri" panose="020F0502020204030204" pitchFamily="34" charset="0"/>
                          <a:cs typeface="Times New Roman" panose="02020603050405020304" pitchFamily="18" charset="0"/>
                        </a:rPr>
                        <a:t>4. Digikahveilla edistetään turvallista digilukutaitoa, konseptia kehitetään koko ajan tarpeen mukaan</a:t>
                      </a:r>
                    </a:p>
                    <a:p>
                      <a:pPr marL="0" indent="0">
                        <a:lnSpc>
                          <a:spcPct val="107000"/>
                        </a:lnSpc>
                        <a:spcAft>
                          <a:spcPts val="0"/>
                        </a:spcAft>
                        <a:buNone/>
                      </a:pPr>
                      <a:r>
                        <a:rPr lang="fi-FI" sz="900" b="1" kern="100" dirty="0">
                          <a:effectLst/>
                          <a:latin typeface="+mn-lt"/>
                          <a:ea typeface="Calibri" panose="020F0502020204030204" pitchFamily="34" charset="0"/>
                          <a:cs typeface="Times New Roman" panose="02020603050405020304" pitchFamily="18" charset="0"/>
                        </a:rPr>
                        <a:t>5. Liikenneturvallisuusryhmä kokoontuu säännöllisesti ja edistää liikenneturvallisuussuunnitelman toteutusta</a:t>
                      </a:r>
                    </a:p>
                  </a:txBody>
                  <a:tcPr marL="56316" marR="56316" marT="0" marB="0"/>
                </a:tc>
                <a:tc>
                  <a:txBody>
                    <a:bodyPr/>
                    <a:lstStyle/>
                    <a:p>
                      <a:pPr marL="0" indent="0">
                        <a:lnSpc>
                          <a:spcPct val="107000"/>
                        </a:lnSpc>
                        <a:spcAft>
                          <a:spcPts val="0"/>
                        </a:spcAft>
                        <a:buNone/>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marL="0" indent="0">
                        <a:lnSpc>
                          <a:spcPct val="107000"/>
                        </a:lnSpc>
                        <a:spcAft>
                          <a:spcPts val="0"/>
                        </a:spcAft>
                        <a:buNone/>
                      </a:pPr>
                      <a:endParaRPr lang="fi-FI" sz="8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3443573943"/>
                  </a:ext>
                </a:extLst>
              </a:tr>
            </a:tbl>
          </a:graphicData>
        </a:graphic>
      </p:graphicFrame>
    </p:spTree>
    <p:extLst>
      <p:ext uri="{BB962C8B-B14F-4D97-AF65-F5344CB8AC3E}">
        <p14:creationId xmlns:p14="http://schemas.microsoft.com/office/powerpoint/2010/main" val="3928700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a:extLst>
              <a:ext uri="{FF2B5EF4-FFF2-40B4-BE49-F238E27FC236}">
                <a16:creationId xmlns:a16="http://schemas.microsoft.com/office/drawing/2014/main" id="{7FB8F85F-DEB1-242F-3271-92C6566DEA43}"/>
              </a:ext>
            </a:extLst>
          </p:cNvPr>
          <p:cNvGraphicFramePr>
            <a:graphicFrameLocks noGrp="1"/>
          </p:cNvGraphicFramePr>
          <p:nvPr>
            <p:extLst>
              <p:ext uri="{D42A27DB-BD31-4B8C-83A1-F6EECF244321}">
                <p14:modId xmlns:p14="http://schemas.microsoft.com/office/powerpoint/2010/main" val="3565781147"/>
              </p:ext>
            </p:extLst>
          </p:nvPr>
        </p:nvGraphicFramePr>
        <p:xfrm>
          <a:off x="0" y="0"/>
          <a:ext cx="12191999" cy="6827805"/>
        </p:xfrm>
        <a:graphic>
          <a:graphicData uri="http://schemas.openxmlformats.org/drawingml/2006/table">
            <a:tbl>
              <a:tblPr firstRow="1" firstCol="1" bandRow="1">
                <a:tableStyleId>{5940675A-B579-460E-94D1-54222C63F5DA}</a:tableStyleId>
              </a:tblPr>
              <a:tblGrid>
                <a:gridCol w="1064436">
                  <a:extLst>
                    <a:ext uri="{9D8B030D-6E8A-4147-A177-3AD203B41FA5}">
                      <a16:colId xmlns:a16="http://schemas.microsoft.com/office/drawing/2014/main" val="3763604803"/>
                    </a:ext>
                  </a:extLst>
                </a:gridCol>
                <a:gridCol w="1069164">
                  <a:extLst>
                    <a:ext uri="{9D8B030D-6E8A-4147-A177-3AD203B41FA5}">
                      <a16:colId xmlns:a16="http://schemas.microsoft.com/office/drawing/2014/main" val="864521786"/>
                    </a:ext>
                  </a:extLst>
                </a:gridCol>
                <a:gridCol w="4124325">
                  <a:extLst>
                    <a:ext uri="{9D8B030D-6E8A-4147-A177-3AD203B41FA5}">
                      <a16:colId xmlns:a16="http://schemas.microsoft.com/office/drawing/2014/main" val="1591910673"/>
                    </a:ext>
                  </a:extLst>
                </a:gridCol>
                <a:gridCol w="3933825">
                  <a:extLst>
                    <a:ext uri="{9D8B030D-6E8A-4147-A177-3AD203B41FA5}">
                      <a16:colId xmlns:a16="http://schemas.microsoft.com/office/drawing/2014/main" val="428546200"/>
                    </a:ext>
                  </a:extLst>
                </a:gridCol>
                <a:gridCol w="1181100">
                  <a:extLst>
                    <a:ext uri="{9D8B030D-6E8A-4147-A177-3AD203B41FA5}">
                      <a16:colId xmlns:a16="http://schemas.microsoft.com/office/drawing/2014/main" val="3951581218"/>
                    </a:ext>
                  </a:extLst>
                </a:gridCol>
                <a:gridCol w="819149">
                  <a:extLst>
                    <a:ext uri="{9D8B030D-6E8A-4147-A177-3AD203B41FA5}">
                      <a16:colId xmlns:a16="http://schemas.microsoft.com/office/drawing/2014/main" val="3009386436"/>
                    </a:ext>
                  </a:extLst>
                </a:gridCol>
              </a:tblGrid>
              <a:tr h="163259">
                <a:tc gridSpan="5">
                  <a:txBody>
                    <a:bodyPr/>
                    <a:lstStyle/>
                    <a:p>
                      <a:pPr>
                        <a:lnSpc>
                          <a:spcPct val="107000"/>
                        </a:lnSpc>
                        <a:spcAft>
                          <a:spcPts val="800"/>
                        </a:spcAft>
                      </a:pPr>
                      <a:r>
                        <a:rPr lang="fi-FI" sz="1000" b="1" kern="100">
                          <a:solidFill>
                            <a:schemeClr val="bg1"/>
                          </a:solidFill>
                          <a:effectLst/>
                          <a:latin typeface="Calibri"/>
                          <a:ea typeface="Calibri" panose="020F0502020204030204" pitchFamily="34" charset="0"/>
                          <a:cs typeface="Times New Roman"/>
                        </a:rPr>
                        <a:t>Ikäihmiset</a:t>
                      </a:r>
                    </a:p>
                  </a:txBody>
                  <a:tcPr marL="56316" marR="56316" marT="0" marB="0">
                    <a:solidFill>
                      <a:srgbClr val="7FC241"/>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a:txBody>
                    <a:bodyPr/>
                    <a:lstStyle/>
                    <a:p>
                      <a:pPr>
                        <a:lnSpc>
                          <a:spcPct val="107000"/>
                        </a:lnSpc>
                        <a:spcAft>
                          <a:spcPts val="800"/>
                        </a:spcAft>
                      </a:pP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7FC241"/>
                    </a:solidFill>
                  </a:tcPr>
                </a:tc>
                <a:extLst>
                  <a:ext uri="{0D108BD9-81ED-4DB2-BD59-A6C34878D82A}">
                    <a16:rowId xmlns:a16="http://schemas.microsoft.com/office/drawing/2014/main" val="1300589109"/>
                  </a:ext>
                </a:extLst>
              </a:tr>
              <a:tr h="223325">
                <a:tc>
                  <a:txBody>
                    <a:bodyPr/>
                    <a:lstStyle/>
                    <a:p>
                      <a:pPr>
                        <a:lnSpc>
                          <a:spcPct val="107000"/>
                        </a:lnSpc>
                        <a:spcAft>
                          <a:spcPts val="800"/>
                        </a:spcAft>
                      </a:pPr>
                      <a:r>
                        <a:rPr lang="fi-FI" sz="1000" b="1" kern="100">
                          <a:solidFill>
                            <a:schemeClr val="bg1"/>
                          </a:solidFill>
                          <a:effectLst/>
                        </a:rPr>
                        <a:t>Painopiste</a:t>
                      </a: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a:solidFill>
                            <a:schemeClr val="bg1"/>
                          </a:solidFill>
                          <a:effectLst/>
                        </a:rPr>
                        <a:t>Tavoite</a:t>
                      </a: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a:solidFill>
                            <a:schemeClr val="bg1"/>
                          </a:solidFill>
                          <a:effectLst/>
                        </a:rPr>
                        <a:t>Toimenpiteet ja tehtävät</a:t>
                      </a: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dirty="0">
                          <a:solidFill>
                            <a:schemeClr val="bg1"/>
                          </a:solidFill>
                          <a:effectLst/>
                        </a:rPr>
                        <a:t>Edennyt hyvin</a:t>
                      </a:r>
                      <a:endParaRPr lang="fi-FI" sz="1000" b="1" kern="100" dirty="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dirty="0" err="1">
                          <a:solidFill>
                            <a:schemeClr val="bg1"/>
                          </a:solidFill>
                          <a:effectLst/>
                        </a:rPr>
                        <a:t>Edenny</a:t>
                      </a:r>
                      <a:r>
                        <a:rPr lang="fi-FI" sz="1000" b="1" kern="100" dirty="0">
                          <a:solidFill>
                            <a:schemeClr val="bg1"/>
                          </a:solidFill>
                          <a:effectLst/>
                        </a:rPr>
                        <a:t> jossain määrin</a:t>
                      </a:r>
                      <a:endParaRPr lang="fi-FI" sz="1000" b="1" kern="100" dirty="0">
                        <a:solidFill>
                          <a:schemeClr val="bg1"/>
                        </a:solidFill>
                        <a:effectLst/>
                        <a:latin typeface="Calibri"/>
                        <a:ea typeface="Calibri" panose="020F0502020204030204" pitchFamily="34" charset="0"/>
                        <a:cs typeface="Times New Roman"/>
                      </a:endParaRPr>
                    </a:p>
                  </a:txBody>
                  <a:tcPr marL="56316" marR="56316" marT="0" marB="0">
                    <a:solidFill>
                      <a:srgbClr val="FFC000"/>
                    </a:solidFill>
                  </a:tcPr>
                </a:tc>
                <a:tc>
                  <a:txBody>
                    <a:bodyPr/>
                    <a:lstStyle/>
                    <a:p>
                      <a:pPr>
                        <a:lnSpc>
                          <a:spcPct val="107000"/>
                        </a:lnSpc>
                        <a:spcAft>
                          <a:spcPts val="800"/>
                        </a:spcAft>
                      </a:pPr>
                      <a:r>
                        <a:rPr lang="fi-FI" sz="1000" b="1" kern="100" dirty="0">
                          <a:solidFill>
                            <a:schemeClr val="bg1"/>
                          </a:solidFill>
                          <a:effectLst/>
                          <a:latin typeface="Calibri"/>
                          <a:ea typeface="Calibri" panose="020F0502020204030204" pitchFamily="34" charset="0"/>
                          <a:cs typeface="Times New Roman"/>
                        </a:rPr>
                        <a:t>Ei ole vielä edennyt</a:t>
                      </a:r>
                    </a:p>
                  </a:txBody>
                  <a:tcPr marL="56316" marR="56316" marT="0" marB="0">
                    <a:solidFill>
                      <a:srgbClr val="FF0000"/>
                    </a:solidFill>
                  </a:tcPr>
                </a:tc>
                <a:extLst>
                  <a:ext uri="{0D108BD9-81ED-4DB2-BD59-A6C34878D82A}">
                    <a16:rowId xmlns:a16="http://schemas.microsoft.com/office/drawing/2014/main" val="2998804263"/>
                  </a:ext>
                </a:extLst>
              </a:tr>
              <a:tr h="993415">
                <a:tc rowSpan="3">
                  <a:txBody>
                    <a:bodyPr/>
                    <a:lstStyle/>
                    <a:p>
                      <a:pPr algn="ctr">
                        <a:lnSpc>
                          <a:spcPct val="107000"/>
                        </a:lnSpc>
                        <a:spcAft>
                          <a:spcPts val="800"/>
                        </a:spcAft>
                      </a:pPr>
                      <a:r>
                        <a:rPr lang="fi-FI" sz="1000" b="1" kern="100">
                          <a:solidFill>
                            <a:schemeClr val="bg1"/>
                          </a:solidFill>
                          <a:effectLst/>
                        </a:rPr>
                        <a:t> Mielen hyvinvointia tukeva elinympäristö</a:t>
                      </a:r>
                    </a:p>
                    <a:p>
                      <a:pPr>
                        <a:lnSpc>
                          <a:spcPct val="107000"/>
                        </a:lnSpc>
                        <a:spcAft>
                          <a:spcPts val="800"/>
                        </a:spcAft>
                      </a:pPr>
                      <a:endParaRPr lang="fi-FI" sz="1000" b="1" kern="100">
                        <a:solidFill>
                          <a:schemeClr val="bg1"/>
                        </a:solidFill>
                        <a:effectLst/>
                        <a:latin typeface="Calibri"/>
                        <a:cs typeface="Times New Roman"/>
                      </a:endParaRPr>
                    </a:p>
                  </a:txBody>
                  <a:tcPr marL="56316" marR="56316" marT="0" marB="0" anchor="ctr">
                    <a:solidFill>
                      <a:srgbClr val="009036"/>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900" kern="100">
                          <a:effectLst/>
                          <a:latin typeface="+mn-lt"/>
                        </a:rPr>
                        <a:t> Elämänhallinnan edistäminen</a:t>
                      </a:r>
                      <a:endParaRPr lang="fi-FI" sz="900" kern="10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fi-FI" sz="900" kern="10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0000"/>
                        </a:lnSpc>
                        <a:spcAft>
                          <a:spcPts val="0"/>
                        </a:spcAft>
                      </a:pPr>
                      <a:r>
                        <a:rPr lang="fi-FI" sz="900" kern="100" dirty="0">
                          <a:effectLst/>
                          <a:latin typeface="+mn-lt"/>
                        </a:rPr>
                        <a:t>1.Arkeen voimaa toiminnan tukeminen</a:t>
                      </a:r>
                    </a:p>
                    <a:p>
                      <a:pPr>
                        <a:lnSpc>
                          <a:spcPct val="100000"/>
                        </a:lnSpc>
                        <a:spcAft>
                          <a:spcPts val="0"/>
                        </a:spcAft>
                      </a:pPr>
                      <a:r>
                        <a:rPr lang="fi-FI" sz="900" kern="100" dirty="0">
                          <a:effectLst/>
                          <a:latin typeface="+mn-lt"/>
                        </a:rPr>
                        <a:t>-Palvelusta viestiminen</a:t>
                      </a:r>
                    </a:p>
                    <a:p>
                      <a:pPr>
                        <a:lnSpc>
                          <a:spcPct val="100000"/>
                        </a:lnSpc>
                        <a:spcAft>
                          <a:spcPts val="0"/>
                        </a:spcAft>
                      </a:pPr>
                      <a:r>
                        <a:rPr lang="fi-FI" sz="900" kern="100" dirty="0">
                          <a:effectLst/>
                          <a:latin typeface="+mn-lt"/>
                        </a:rPr>
                        <a:t>-Kokoontumistilan järjestäminen</a:t>
                      </a:r>
                    </a:p>
                    <a:p>
                      <a:pPr>
                        <a:lnSpc>
                          <a:spcPct val="100000"/>
                        </a:lnSpc>
                        <a:spcAft>
                          <a:spcPts val="0"/>
                        </a:spcAft>
                      </a:pPr>
                      <a:endParaRPr lang="fi-FI" sz="900" kern="100" dirty="0">
                        <a:effectLst/>
                        <a:latin typeface="+mn-lt"/>
                      </a:endParaRPr>
                    </a:p>
                    <a:p>
                      <a:pPr>
                        <a:lnSpc>
                          <a:spcPct val="100000"/>
                        </a:lnSpc>
                        <a:spcAft>
                          <a:spcPts val="0"/>
                        </a:spcAft>
                      </a:pPr>
                      <a:r>
                        <a:rPr lang="fi-FI" sz="900" kern="100" dirty="0">
                          <a:effectLst/>
                          <a:latin typeface="+mn-lt"/>
                          <a:ea typeface="Calibri" panose="020F0502020204030204" pitchFamily="34" charset="0"/>
                          <a:cs typeface="Times New Roman" panose="02020603050405020304" pitchFamily="18" charset="0"/>
                        </a:rPr>
                        <a:t>2.Hyvinvoinnin ja terveyden edistämisen keinojen tarjoaminen</a:t>
                      </a:r>
                    </a:p>
                    <a:p>
                      <a:pPr>
                        <a:lnSpc>
                          <a:spcPct val="100000"/>
                        </a:lnSpc>
                        <a:spcAft>
                          <a:spcPts val="0"/>
                        </a:spcAft>
                      </a:pPr>
                      <a:r>
                        <a:rPr lang="fi-FI" sz="900" kern="100" dirty="0">
                          <a:effectLst/>
                          <a:latin typeface="+mn-lt"/>
                          <a:ea typeface="Calibri" panose="020F0502020204030204" pitchFamily="34" charset="0"/>
                          <a:cs typeface="Times New Roman" panose="02020603050405020304" pitchFamily="18" charset="0"/>
                        </a:rPr>
                        <a:t>-Tietoa oman hyvinvoinnin ja terveyden edistämiseksi lisätään kunnan kotisivuille</a:t>
                      </a:r>
                    </a:p>
                    <a:p>
                      <a:pPr>
                        <a:lnSpc>
                          <a:spcPct val="100000"/>
                        </a:lnSpc>
                        <a:spcAft>
                          <a:spcPts val="0"/>
                        </a:spcAft>
                      </a:pPr>
                      <a:r>
                        <a:rPr lang="fi-FI" sz="900" kern="100" dirty="0">
                          <a:effectLst/>
                          <a:latin typeface="+mn-lt"/>
                          <a:ea typeface="Calibri" panose="020F0502020204030204" pitchFamily="34" charset="0"/>
                          <a:cs typeface="Times New Roman" panose="02020603050405020304" pitchFamily="18" charset="0"/>
                        </a:rPr>
                        <a:t>-Järjestetään hyvinvointia ja terveyttä käsitteleviä luentoja sekä tapahtumia</a:t>
                      </a:r>
                    </a:p>
                  </a:txBody>
                  <a:tcPr marL="56316" marR="56316" marT="0" marB="0"/>
                </a:tc>
                <a:tc>
                  <a:txBody>
                    <a:bodyPr/>
                    <a:lstStyle/>
                    <a:p>
                      <a:pPr marL="228600" indent="-228600">
                        <a:lnSpc>
                          <a:spcPct val="107000"/>
                        </a:lnSpc>
                        <a:spcAft>
                          <a:spcPts val="0"/>
                        </a:spcAft>
                        <a:buAutoNum type="arabicPeriod"/>
                      </a:pPr>
                      <a:r>
                        <a:rPr lang="fi-FI" sz="900" b="1" kern="100" dirty="0">
                          <a:effectLst/>
                          <a:latin typeface="+mn-lt"/>
                        </a:rPr>
                        <a:t>Arkeen voimaa ryhmiä ei toteutettu vuonna 2025</a:t>
                      </a:r>
                    </a:p>
                    <a:p>
                      <a:pPr marL="228600" indent="-228600">
                        <a:lnSpc>
                          <a:spcPct val="107000"/>
                        </a:lnSpc>
                        <a:spcAft>
                          <a:spcPts val="0"/>
                        </a:spcAft>
                        <a:buAutoNum type="arabicPeriod"/>
                      </a:pPr>
                      <a:r>
                        <a:rPr lang="fi-FI" sz="900" b="1" kern="100" dirty="0">
                          <a:effectLst/>
                          <a:latin typeface="+mn-lt"/>
                          <a:ea typeface="Calibri" panose="020F0502020204030204" pitchFamily="34" charset="0"/>
                          <a:cs typeface="Times New Roman" panose="02020603050405020304" pitchFamily="18" charset="0"/>
                        </a:rPr>
                        <a:t>Hyvinvointi ja harrastusmessut järjestetty 2025 Maskussa yhteistyössä.</a:t>
                      </a:r>
                    </a:p>
                    <a:p>
                      <a:pPr marL="0" indent="0">
                        <a:lnSpc>
                          <a:spcPct val="107000"/>
                        </a:lnSpc>
                        <a:spcAft>
                          <a:spcPts val="0"/>
                        </a:spcAft>
                        <a:buNone/>
                      </a:pPr>
                      <a:r>
                        <a:rPr lang="fi-FI" sz="900" b="1" kern="100" dirty="0">
                          <a:effectLst/>
                          <a:latin typeface="+mn-lt"/>
                          <a:ea typeface="Calibri" panose="020F0502020204030204" pitchFamily="34" charset="0"/>
                          <a:cs typeface="Times New Roman" panose="02020603050405020304" pitchFamily="18" charset="0"/>
                        </a:rPr>
                        <a:t>Hyvinvoinnin ja terveyden edistämistä koskevaa tietoa on koostettu kunnan verkkosivuille. </a:t>
                      </a:r>
                    </a:p>
                  </a:txBody>
                  <a:tcPr marL="56316" marR="5631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Etäosallistumista tapahtumiin ei ole järjestetty muuta kuin osassa poliittisten päätöksentekijöiden kokouksia.</a:t>
                      </a:r>
                    </a:p>
                  </a:txBody>
                  <a:tcPr marL="56316" marR="56316"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1961309786"/>
                  </a:ext>
                </a:extLst>
              </a:tr>
              <a:tr h="588609">
                <a:tc vMerge="1">
                  <a:txBody>
                    <a:bodyPr/>
                    <a:lstStyle/>
                    <a:p>
                      <a:pPr>
                        <a:lnSpc>
                          <a:spcPct val="107000"/>
                        </a:lnSpc>
                        <a:spcAft>
                          <a:spcPts val="800"/>
                        </a:spcAft>
                      </a:pPr>
                      <a:r>
                        <a:rPr lang="fi-FI" sz="700" kern="100">
                          <a:effectLst/>
                        </a:rPr>
                        <a:t> </a:t>
                      </a:r>
                      <a:endParaRPr lang="fi-FI"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r>
                        <a:rPr lang="fi-FI" sz="900" kern="100">
                          <a:effectLst/>
                          <a:latin typeface="+mn-lt"/>
                        </a:rPr>
                        <a:t>Mielenterveyden edistämisen toiminnan kehittäminen</a:t>
                      </a:r>
                      <a:endParaRPr lang="fi-FI" sz="900" kern="10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0"/>
                        </a:spcAft>
                      </a:pPr>
                      <a:r>
                        <a:rPr lang="fi-FI" sz="900" kern="100">
                          <a:effectLst/>
                          <a:latin typeface="+mn-lt"/>
                        </a:rPr>
                        <a:t>1. Mielenterveyden edistämisen pilottikuntana toimiminen: </a:t>
                      </a:r>
                    </a:p>
                    <a:p>
                      <a:pPr>
                        <a:lnSpc>
                          <a:spcPct val="107000"/>
                        </a:lnSpc>
                        <a:spcAft>
                          <a:spcPts val="0"/>
                        </a:spcAft>
                      </a:pPr>
                      <a:r>
                        <a:rPr lang="fi-FI" sz="900" kern="100">
                          <a:effectLst/>
                          <a:latin typeface="+mn-lt"/>
                        </a:rPr>
                        <a:t>-Työryhmän perustaminen </a:t>
                      </a:r>
                    </a:p>
                    <a:p>
                      <a:pPr>
                        <a:lnSpc>
                          <a:spcPct val="107000"/>
                        </a:lnSpc>
                        <a:spcAft>
                          <a:spcPts val="0"/>
                        </a:spcAft>
                      </a:pPr>
                      <a:r>
                        <a:rPr lang="fi-FI" sz="900" kern="100">
                          <a:effectLst/>
                          <a:latin typeface="+mn-lt"/>
                        </a:rPr>
                        <a:t>-Toiminnan käynnistäminen</a:t>
                      </a:r>
                      <a:endParaRPr lang="fi-FI" sz="900" kern="10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0000"/>
                        </a:lnSpc>
                        <a:spcAft>
                          <a:spcPts val="0"/>
                        </a:spcAft>
                      </a:pPr>
                      <a:r>
                        <a:rPr lang="fi-FI" sz="900" b="1" kern="100" dirty="0">
                          <a:effectLst/>
                          <a:latin typeface="+mn-lt"/>
                        </a:rPr>
                        <a:t>Toteutunut hyvin. Tutkimushankkeen opit yhdistetään osaksi hyvinvointitoimikunnan toimintoja mm. mielenterveyden edistämisen tarkistuslistan käyttö osana toiminnan arviointia. Loppuseminaari 11/2024.</a:t>
                      </a:r>
                    </a:p>
                    <a:p>
                      <a:pPr>
                        <a:lnSpc>
                          <a:spcPct val="100000"/>
                        </a:lnSpc>
                        <a:spcAft>
                          <a:spcPts val="0"/>
                        </a:spcAft>
                      </a:pPr>
                      <a:r>
                        <a:rPr lang="fi-FI" sz="900" b="1" kern="100" dirty="0" err="1">
                          <a:solidFill>
                            <a:schemeClr val="tx1"/>
                          </a:solidFill>
                          <a:effectLst/>
                          <a:latin typeface="+mn-lt"/>
                        </a:rPr>
                        <a:t>Varhan</a:t>
                      </a:r>
                      <a:r>
                        <a:rPr lang="fi-FI" sz="900" b="1" kern="100" dirty="0">
                          <a:solidFill>
                            <a:schemeClr val="tx1"/>
                          </a:solidFill>
                          <a:effectLst/>
                          <a:latin typeface="+mn-lt"/>
                        </a:rPr>
                        <a:t>, kunnan ja Eläkeliitto Nousiaisten yhdistyksen kanssa pilotoitu ystäväpiiritoimintaa.</a:t>
                      </a:r>
                    </a:p>
                  </a:txBody>
                  <a:tcPr marL="56316" marR="56316" marT="0" marB="0"/>
                </a:tc>
                <a:tc>
                  <a:txBody>
                    <a:bodyPr/>
                    <a:lstStyle/>
                    <a:p>
                      <a:pPr>
                        <a:lnSpc>
                          <a:spcPct val="100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0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4111348946"/>
                  </a:ext>
                </a:extLst>
              </a:tr>
              <a:tr h="1137280">
                <a:tc vMerge="1">
                  <a:txBody>
                    <a:bodyPr/>
                    <a:lstStyle/>
                    <a:p>
                      <a:pPr>
                        <a:lnSpc>
                          <a:spcPct val="107000"/>
                        </a:lnSpc>
                        <a:spcAft>
                          <a:spcPts val="800"/>
                        </a:spcAft>
                      </a:pPr>
                      <a:endParaRPr lang="fi-FI" sz="1000" kern="100">
                        <a:solidFill>
                          <a:schemeClr val="bg1"/>
                        </a:solidFill>
                        <a:effectLst/>
                        <a:latin typeface="Calibri" panose="020F0502020204030204" pitchFamily="34" charset="0"/>
                        <a:cs typeface="Times New Roman" panose="02020603050405020304" pitchFamily="18" charset="0"/>
                      </a:endParaRPr>
                    </a:p>
                  </a:txBody>
                  <a:tcPr marL="56316" marR="56316" marT="0" marB="0" anchor="ctr">
                    <a:solidFill>
                      <a:srgbClr val="009036"/>
                    </a:solidFill>
                  </a:tcPr>
                </a:tc>
                <a:tc>
                  <a:txBody>
                    <a:bodyPr/>
                    <a:lstStyle/>
                    <a:p>
                      <a:pPr>
                        <a:lnSpc>
                          <a:spcPct val="100000"/>
                        </a:lnSpc>
                        <a:spcAft>
                          <a:spcPts val="800"/>
                        </a:spcAft>
                      </a:pPr>
                      <a:r>
                        <a:rPr lang="fi-FI" sz="900" kern="100">
                          <a:effectLst/>
                          <a:latin typeface="+mn-lt"/>
                          <a:ea typeface="Calibri" panose="020F0502020204030204" pitchFamily="34" charset="0"/>
                          <a:cs typeface="Times New Roman" panose="02020603050405020304" pitchFamily="18" charset="0"/>
                        </a:rPr>
                        <a:t>Yhteisöllisyyden ja osallisuuden edistäminen</a:t>
                      </a:r>
                    </a:p>
                  </a:txBody>
                  <a:tcPr marL="68580" marR="68580" marT="0" marB="0"/>
                </a:tc>
                <a:tc>
                  <a:txBody>
                    <a:bodyPr/>
                    <a:lstStyle/>
                    <a:p>
                      <a:pPr>
                        <a:lnSpc>
                          <a:spcPct val="100000"/>
                        </a:lnSpc>
                        <a:spcAft>
                          <a:spcPts val="0"/>
                        </a:spcAft>
                      </a:pPr>
                      <a:r>
                        <a:rPr lang="fi-FI" sz="900" kern="100" dirty="0">
                          <a:effectLst/>
                          <a:latin typeface="+mn-lt"/>
                          <a:ea typeface="Calibri" panose="020F0502020204030204" pitchFamily="34" charset="0"/>
                          <a:cs typeface="Times New Roman" panose="02020603050405020304" pitchFamily="18" charset="0"/>
                        </a:rPr>
                        <a:t>1.Tapahtumasuunnittelu ja tapahtumiin jalkautuminen</a:t>
                      </a:r>
                    </a:p>
                    <a:p>
                      <a:pPr>
                        <a:lnSpc>
                          <a:spcPct val="100000"/>
                        </a:lnSpc>
                        <a:spcAft>
                          <a:spcPts val="0"/>
                        </a:spcAft>
                      </a:pPr>
                      <a:r>
                        <a:rPr lang="fi-FI" sz="900" kern="100" dirty="0">
                          <a:effectLst/>
                          <a:latin typeface="+mn-lt"/>
                          <a:ea typeface="Calibri" panose="020F0502020204030204" pitchFamily="34" charset="0"/>
                          <a:cs typeface="Times New Roman" panose="02020603050405020304" pitchFamily="18" charset="0"/>
                        </a:rPr>
                        <a:t>2.Vanhusneuvoston toiminnan edistäminen</a:t>
                      </a:r>
                    </a:p>
                    <a:p>
                      <a:pPr>
                        <a:lnSpc>
                          <a:spcPct val="100000"/>
                        </a:lnSpc>
                        <a:spcAft>
                          <a:spcPts val="0"/>
                        </a:spcAft>
                      </a:pPr>
                      <a:r>
                        <a:rPr lang="fi-FI" sz="900" kern="100" dirty="0">
                          <a:effectLst/>
                          <a:latin typeface="+mn-lt"/>
                          <a:ea typeface="Calibri" panose="020F0502020204030204" pitchFamily="34" charset="0"/>
                          <a:cs typeface="Times New Roman" panose="02020603050405020304" pitchFamily="18" charset="0"/>
                        </a:rPr>
                        <a:t>-Hyvinvointikoordinaattori jäsenenä vanhusneuvostossa</a:t>
                      </a:r>
                    </a:p>
                    <a:p>
                      <a:pPr>
                        <a:lnSpc>
                          <a:spcPct val="100000"/>
                        </a:lnSpc>
                        <a:spcAft>
                          <a:spcPts val="0"/>
                        </a:spcAft>
                      </a:pPr>
                      <a:r>
                        <a:rPr lang="fi-FI" sz="900" kern="100" dirty="0">
                          <a:effectLst/>
                          <a:latin typeface="+mn-lt"/>
                          <a:ea typeface="Calibri" panose="020F0502020204030204" pitchFamily="34" charset="0"/>
                          <a:cs typeface="Times New Roman" panose="02020603050405020304" pitchFamily="18" charset="0"/>
                        </a:rPr>
                        <a:t>3.Yksinäisyyden ehkäisy</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4. Kirjaston hakeutuvat palvelut</a:t>
                      </a:r>
                    </a:p>
                  </a:txBody>
                  <a:tcPr marL="68580" marR="68580" marT="0" marB="0"/>
                </a:tc>
                <a:tc>
                  <a:txBody>
                    <a:bodyPr/>
                    <a:lstStyle/>
                    <a:p>
                      <a:pPr>
                        <a:lnSpc>
                          <a:spcPct val="100000"/>
                        </a:lnSpc>
                        <a:spcAft>
                          <a:spcPts val="0"/>
                        </a:spcAft>
                      </a:pPr>
                      <a:r>
                        <a:rPr lang="fi-FI" sz="900" kern="100" dirty="0">
                          <a:effectLst/>
                          <a:latin typeface="+mn-lt"/>
                          <a:ea typeface="Calibri" panose="020F0502020204030204" pitchFamily="34" charset="0"/>
                          <a:cs typeface="Times New Roman" panose="02020603050405020304" pitchFamily="18" charset="0"/>
                        </a:rPr>
                        <a:t>1</a:t>
                      </a:r>
                      <a:r>
                        <a:rPr lang="fi-FI" sz="900" b="1" kern="100" dirty="0">
                          <a:effectLst/>
                          <a:latin typeface="+mn-lt"/>
                          <a:ea typeface="Calibri" panose="020F0502020204030204" pitchFamily="34" charset="0"/>
                          <a:cs typeface="Times New Roman" panose="02020603050405020304" pitchFamily="18" charset="0"/>
                        </a:rPr>
                        <a:t>. Kuntalaisia </a:t>
                      </a:r>
                      <a:r>
                        <a:rPr lang="fi-FI" sz="900" b="1" kern="100" dirty="0" err="1">
                          <a:effectLst/>
                          <a:latin typeface="+mn-lt"/>
                          <a:ea typeface="Calibri" panose="020F0502020204030204" pitchFamily="34" charset="0"/>
                          <a:cs typeface="Times New Roman" panose="02020603050405020304" pitchFamily="18" charset="0"/>
                        </a:rPr>
                        <a:t>osallistettu</a:t>
                      </a:r>
                      <a:r>
                        <a:rPr lang="fi-FI" sz="900" b="1" kern="100" dirty="0">
                          <a:effectLst/>
                          <a:latin typeface="+mn-lt"/>
                          <a:ea typeface="Calibri" panose="020F0502020204030204" pitchFamily="34" charset="0"/>
                          <a:cs typeface="Times New Roman" panose="02020603050405020304" pitchFamily="18" charset="0"/>
                        </a:rPr>
                        <a:t> mm. </a:t>
                      </a:r>
                      <a:r>
                        <a:rPr lang="fi-FI" sz="900" b="1" kern="100" dirty="0" err="1">
                          <a:effectLst/>
                          <a:latin typeface="+mn-lt"/>
                          <a:ea typeface="Calibri" panose="020F0502020204030204" pitchFamily="34" charset="0"/>
                          <a:cs typeface="Times New Roman" panose="02020603050405020304" pitchFamily="18" charset="0"/>
                        </a:rPr>
                        <a:t>Noustepäivien</a:t>
                      </a:r>
                      <a:r>
                        <a:rPr lang="fi-FI" sz="900" b="1" kern="100" dirty="0">
                          <a:effectLst/>
                          <a:latin typeface="+mn-lt"/>
                          <a:ea typeface="Calibri" panose="020F0502020204030204" pitchFamily="34" charset="0"/>
                          <a:cs typeface="Times New Roman" panose="02020603050405020304" pitchFamily="18" charset="0"/>
                        </a:rPr>
                        <a:t> suunnitteluun, yhdistysten ilta koostettu yhdistysten aiempien toiveiden mukaisesti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900" b="1" kern="100" dirty="0">
                          <a:effectLst/>
                          <a:latin typeface="+mn-lt"/>
                          <a:ea typeface="Calibri" panose="020F0502020204030204" pitchFamily="34" charset="0"/>
                          <a:cs typeface="Times New Roman" panose="02020603050405020304" pitchFamily="18" charset="0"/>
                        </a:rPr>
                        <a:t>2.Vanhusneuvosto toiminut aktiivisesti</a:t>
                      </a:r>
                      <a:endParaRPr lang="fi-FI" sz="900" b="1" kern="100" dirty="0">
                        <a:solidFill>
                          <a:srgbClr val="FF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900" b="1" kern="100" dirty="0">
                          <a:effectLst/>
                          <a:latin typeface="+mn-lt"/>
                          <a:ea typeface="Calibri" panose="020F0502020204030204" pitchFamily="34" charset="0"/>
                          <a:cs typeface="Times New Roman" panose="02020603050405020304" pitchFamily="18" charset="0"/>
                        </a:rPr>
                        <a:t>3. ja 4.Säännöllisesti toteutettavan kirjasto- ja kulttuuripalvelun kyselyn tulokset, yhdistysyhteistyö: haetut avustukset vuosittain, kirjaston hakeutuvat palvelut käynnistetty v. 2024 (kirjastonhoitaja aktiivisesti mukana </a:t>
                      </a:r>
                      <a:r>
                        <a:rPr lang="fi-FI" sz="900" b="1" kern="100" dirty="0" err="1">
                          <a:effectLst/>
                          <a:latin typeface="+mn-lt"/>
                          <a:ea typeface="Calibri" panose="020F0502020204030204" pitchFamily="34" charset="0"/>
                          <a:cs typeface="Times New Roman" panose="02020603050405020304" pitchFamily="18" charset="0"/>
                        </a:rPr>
                        <a:t>Varhan</a:t>
                      </a:r>
                      <a:r>
                        <a:rPr lang="fi-FI" sz="900" b="1" kern="100" dirty="0">
                          <a:effectLst/>
                          <a:latin typeface="+mn-lt"/>
                          <a:ea typeface="Calibri" panose="020F0502020204030204" pitchFamily="34" charset="0"/>
                          <a:cs typeface="Times New Roman" panose="02020603050405020304" pitchFamily="18" charset="0"/>
                        </a:rPr>
                        <a:t> olkkaritoiminnassa, Moisio-kodin yksiköissä, kirjakassipalvelu aloitettu)</a:t>
                      </a:r>
                    </a:p>
                  </a:txBody>
                  <a:tcPr marL="68580" marR="68580" marT="0" marB="0"/>
                </a:tc>
                <a:tc>
                  <a:txBody>
                    <a:bodyPr/>
                    <a:lstStyle/>
                    <a:p>
                      <a:pPr>
                        <a:lnSpc>
                          <a:spcPct val="100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1426633"/>
                  </a:ext>
                </a:extLst>
              </a:tr>
              <a:tr h="1613697">
                <a:tc row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i-FI" sz="1000" b="1" kern="100">
                          <a:solidFill>
                            <a:schemeClr val="bg1"/>
                          </a:solidFill>
                          <a:effectLst/>
                        </a:rPr>
                        <a:t> Hyvä fyysinen kunto ja terveelliset elintavat osana kuntalaisten arkea</a:t>
                      </a:r>
                      <a:endParaRPr lang="fi-FI" sz="1000" b="1" kern="100">
                        <a:solidFill>
                          <a:schemeClr val="bg1"/>
                        </a:solidFill>
                        <a:effectLst/>
                        <a:latin typeface="Calibri"/>
                        <a:ea typeface="Calibri" panose="020F0502020204030204" pitchFamily="34" charset="0"/>
                        <a:cs typeface="Times New Roman"/>
                      </a:endParaRPr>
                    </a:p>
                  </a:txBody>
                  <a:tcPr marL="56316" marR="56316" marT="0" marB="0" anchor="ctr">
                    <a:solidFill>
                      <a:srgbClr val="009036"/>
                    </a:solidFill>
                  </a:tcPr>
                </a:tc>
                <a:tc>
                  <a:txBody>
                    <a:bodyPr/>
                    <a:lstStyle/>
                    <a:p>
                      <a:pPr>
                        <a:lnSpc>
                          <a:spcPct val="107000"/>
                        </a:lnSpc>
                        <a:spcAft>
                          <a:spcPts val="800"/>
                        </a:spcAft>
                      </a:pPr>
                      <a:r>
                        <a:rPr lang="fi-FI" sz="900" kern="100">
                          <a:effectLst/>
                          <a:latin typeface="+mn-lt"/>
                        </a:rPr>
                        <a:t>Terveyteensä nähden liian vähän liikkuvien 75+ terveysliikunnan edistäminen</a:t>
                      </a:r>
                      <a:endParaRPr lang="fi-FI" sz="900" kern="10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0000"/>
                        </a:lnSpc>
                        <a:spcAft>
                          <a:spcPts val="0"/>
                        </a:spcAft>
                      </a:pPr>
                      <a:r>
                        <a:rPr lang="fi-FI" sz="900" kern="100" dirty="0">
                          <a:effectLst/>
                          <a:latin typeface="+mn-lt"/>
                        </a:rPr>
                        <a:t>1.Voimaa vanhuuteen -hankkeeseen osallistuminen</a:t>
                      </a:r>
                    </a:p>
                    <a:p>
                      <a:pPr>
                        <a:lnSpc>
                          <a:spcPct val="100000"/>
                        </a:lnSpc>
                        <a:spcAft>
                          <a:spcPts val="0"/>
                        </a:spcAft>
                      </a:pPr>
                      <a:r>
                        <a:rPr lang="fi-FI" sz="900" kern="100" dirty="0">
                          <a:effectLst/>
                          <a:latin typeface="+mn-lt"/>
                        </a:rPr>
                        <a:t>-Vertaisohjaajien rekrytoiminen ja toiminnassa tukeminen</a:t>
                      </a:r>
                    </a:p>
                    <a:p>
                      <a:pPr>
                        <a:lnSpc>
                          <a:spcPct val="100000"/>
                        </a:lnSpc>
                        <a:spcAft>
                          <a:spcPts val="0"/>
                        </a:spcAft>
                      </a:pPr>
                      <a:r>
                        <a:rPr lang="fi-FI" sz="900" kern="100" dirty="0">
                          <a:effectLst/>
                          <a:latin typeface="+mn-lt"/>
                        </a:rPr>
                        <a:t>-Oman liikunnanohjaajan rekrytointi ikäihmisten liikuttamisen avuksi</a:t>
                      </a:r>
                    </a:p>
                    <a:p>
                      <a:pPr>
                        <a:lnSpc>
                          <a:spcPct val="100000"/>
                        </a:lnSpc>
                        <a:spcAft>
                          <a:spcPts val="0"/>
                        </a:spcAft>
                      </a:pPr>
                      <a:r>
                        <a:rPr lang="fi-FI" sz="900" kern="100" dirty="0">
                          <a:effectLst/>
                          <a:latin typeface="+mn-lt"/>
                        </a:rPr>
                        <a:t>-Taukopenkkien asentaminen pururadoille</a:t>
                      </a:r>
                    </a:p>
                    <a:p>
                      <a:pPr>
                        <a:lnSpc>
                          <a:spcPct val="100000"/>
                        </a:lnSpc>
                        <a:spcAft>
                          <a:spcPts val="0"/>
                        </a:spcAft>
                      </a:pPr>
                      <a:r>
                        <a:rPr lang="fi-FI" sz="900" kern="100" dirty="0">
                          <a:effectLst/>
                          <a:latin typeface="+mn-lt"/>
                        </a:rPr>
                        <a:t>-Kuntosalin kehittäminen vastaamaan palvelutarpeita</a:t>
                      </a:r>
                    </a:p>
                    <a:p>
                      <a:pPr>
                        <a:lnSpc>
                          <a:spcPct val="100000"/>
                        </a:lnSpc>
                        <a:spcAft>
                          <a:spcPts val="0"/>
                        </a:spcAft>
                      </a:pPr>
                      <a:r>
                        <a:rPr lang="fi-FI" sz="900" kern="100" dirty="0">
                          <a:effectLst/>
                          <a:latin typeface="+mn-lt"/>
                        </a:rPr>
                        <a:t>-Liikunnanohjaajalle suunnitellaan erillinen puhelintunti liikuntaneuvonnalle</a:t>
                      </a:r>
                    </a:p>
                    <a:p>
                      <a:pPr>
                        <a:lnSpc>
                          <a:spcPct val="100000"/>
                        </a:lnSpc>
                        <a:spcAft>
                          <a:spcPts val="0"/>
                        </a:spcAft>
                      </a:pPr>
                      <a:r>
                        <a:rPr lang="fi-FI" sz="900" kern="100" dirty="0">
                          <a:effectLst/>
                          <a:latin typeface="+mn-lt"/>
                        </a:rPr>
                        <a:t>-Kehitetään ikäihmisille suunnattua viestintää liikuntapalveluista</a:t>
                      </a:r>
                    </a:p>
                    <a:p>
                      <a:pPr>
                        <a:lnSpc>
                          <a:spcPct val="100000"/>
                        </a:lnSpc>
                        <a:spcAft>
                          <a:spcPts val="0"/>
                        </a:spcAft>
                      </a:pPr>
                      <a:r>
                        <a:rPr lang="fi-FI" sz="900" kern="100" dirty="0">
                          <a:effectLst/>
                          <a:latin typeface="+mn-lt"/>
                        </a:rPr>
                        <a:t>-Voima ja tasapaino-ryhmäliikunnan aloittaminen</a:t>
                      </a:r>
                    </a:p>
                    <a:p>
                      <a:pPr>
                        <a:lnSpc>
                          <a:spcPct val="100000"/>
                        </a:lnSpc>
                        <a:spcAft>
                          <a:spcPts val="0"/>
                        </a:spcAft>
                      </a:pPr>
                      <a:r>
                        <a:rPr lang="fi-FI" sz="900" kern="100" dirty="0">
                          <a:effectLst/>
                          <a:latin typeface="+mn-lt"/>
                        </a:rPr>
                        <a:t>-Vuosittainen raportointi kehittämistyön etenemisestä</a:t>
                      </a:r>
                    </a:p>
                    <a:p>
                      <a:pPr>
                        <a:lnSpc>
                          <a:spcPct val="100000"/>
                        </a:lnSpc>
                        <a:spcAft>
                          <a:spcPts val="0"/>
                        </a:spcAft>
                      </a:pPr>
                      <a:r>
                        <a:rPr lang="fi-FI" sz="900" kern="100" dirty="0">
                          <a:effectLst/>
                          <a:latin typeface="+mn-lt"/>
                          <a:ea typeface="Calibri" panose="020F0502020204030204" pitchFamily="34" charset="0"/>
                          <a:cs typeface="Times New Roman" panose="02020603050405020304" pitchFamily="18" charset="0"/>
                        </a:rPr>
                        <a:t>-Yhteistyö Varhan kanssa</a:t>
                      </a:r>
                    </a:p>
                  </a:txBody>
                  <a:tcPr marL="56316" marR="56316" marT="0" marB="0"/>
                </a:tc>
                <a:tc>
                  <a:txBody>
                    <a:bodyPr/>
                    <a:lstStyle/>
                    <a:p>
                      <a:pPr>
                        <a:lnSpc>
                          <a:spcPct val="100000"/>
                        </a:lnSpc>
                        <a:spcAft>
                          <a:spcPts val="0"/>
                        </a:spcAft>
                      </a:pPr>
                      <a:r>
                        <a:rPr lang="fi-FI" sz="900" b="1" kern="100" dirty="0">
                          <a:effectLst/>
                          <a:latin typeface="+mn-lt"/>
                        </a:rPr>
                        <a:t>-Vertaisohjaajien määrä pysynyt ennallaan.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900" b="1" kern="100" dirty="0">
                          <a:effectLst/>
                          <a:latin typeface="+mn-lt"/>
                        </a:rPr>
                        <a:t>-Taukopenkkejä tulossa osallistuvan budjetoinnin toteutuksessa</a:t>
                      </a:r>
                    </a:p>
                    <a:p>
                      <a:pPr>
                        <a:lnSpc>
                          <a:spcPct val="100000"/>
                        </a:lnSpc>
                        <a:spcAft>
                          <a:spcPts val="0"/>
                        </a:spcAft>
                      </a:pPr>
                      <a:r>
                        <a:rPr lang="fi-FI" sz="900" b="1" kern="100" dirty="0">
                          <a:effectLst/>
                          <a:latin typeface="+mn-lt"/>
                        </a:rPr>
                        <a:t>- Liikunnan ohjaajan puhelin lisätty vapaa-aikaesitteeseen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900" b="1" kern="100" dirty="0">
                          <a:effectLst/>
                          <a:latin typeface="+mn-lt"/>
                        </a:rPr>
                        <a:t>- Vapaa-aikaesite jaetaan aiempaa useammin, 3 x vuodessa tiedottamisen tehostamiseksi.</a:t>
                      </a:r>
                    </a:p>
                    <a:p>
                      <a:pPr>
                        <a:lnSpc>
                          <a:spcPct val="100000"/>
                        </a:lnSpc>
                        <a:spcAft>
                          <a:spcPts val="0"/>
                        </a:spcAft>
                      </a:pPr>
                      <a:r>
                        <a:rPr lang="fi-FI" sz="900" b="1" kern="100" dirty="0">
                          <a:effectLst/>
                          <a:latin typeface="+mn-lt"/>
                        </a:rPr>
                        <a:t>- </a:t>
                      </a:r>
                      <a:r>
                        <a:rPr lang="fi-FI" sz="900" b="1" kern="100" dirty="0" err="1">
                          <a:effectLst/>
                          <a:latin typeface="+mn-lt"/>
                        </a:rPr>
                        <a:t>VoiTas</a:t>
                      </a:r>
                      <a:r>
                        <a:rPr lang="fi-FI" sz="900" b="1" kern="100" dirty="0">
                          <a:effectLst/>
                          <a:latin typeface="+mn-lt"/>
                        </a:rPr>
                        <a:t>-ryhmäliikunnan toteutuminen</a:t>
                      </a:r>
                    </a:p>
                    <a:p>
                      <a:pPr>
                        <a:lnSpc>
                          <a:spcPct val="100000"/>
                        </a:lnSpc>
                        <a:spcAft>
                          <a:spcPts val="0"/>
                        </a:spcAft>
                      </a:pPr>
                      <a:r>
                        <a:rPr lang="fi-FI" sz="900" b="1" kern="100" dirty="0">
                          <a:effectLst/>
                          <a:latin typeface="+mn-lt"/>
                        </a:rPr>
                        <a:t>- Toteutunut raportointi vuosittain </a:t>
                      </a:r>
                    </a:p>
                    <a:p>
                      <a:pPr>
                        <a:lnSpc>
                          <a:spcPct val="100000"/>
                        </a:lnSpc>
                        <a:spcAft>
                          <a:spcPts val="0"/>
                        </a:spcAft>
                      </a:pPr>
                      <a:r>
                        <a:rPr lang="fi-FI" sz="900" b="1" kern="100" dirty="0">
                          <a:effectLst/>
                          <a:latin typeface="+mn-lt"/>
                        </a:rPr>
                        <a:t>-Yhteistyön toteutuminen </a:t>
                      </a:r>
                      <a:r>
                        <a:rPr lang="fi-FI" sz="900" b="1" kern="100" dirty="0" err="1">
                          <a:effectLst/>
                          <a:latin typeface="+mn-lt"/>
                        </a:rPr>
                        <a:t>Varhan</a:t>
                      </a:r>
                      <a:r>
                        <a:rPr lang="fi-FI" sz="900" b="1" kern="100" dirty="0">
                          <a:effectLst/>
                          <a:latin typeface="+mn-lt"/>
                        </a:rPr>
                        <a:t> kanssa osana Voimaa vanhuuteen- tapaamisia</a:t>
                      </a:r>
                    </a:p>
                    <a:p>
                      <a:pPr>
                        <a:lnSpc>
                          <a:spcPct val="100000"/>
                        </a:lnSpc>
                        <a:spcAft>
                          <a:spcPts val="0"/>
                        </a:spcAft>
                      </a:pPr>
                      <a:r>
                        <a:rPr lang="fi-FI" sz="900" b="1" kern="100" dirty="0">
                          <a:effectLst/>
                          <a:latin typeface="+mn-lt"/>
                        </a:rPr>
                        <a:t>Indikaattoritieto: kaatumiset vähentyneet</a:t>
                      </a:r>
                      <a:endParaRPr lang="fi-FI" sz="900" b="1"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900" b="0" kern="100" dirty="0">
                          <a:effectLst/>
                          <a:latin typeface="+mn-lt"/>
                        </a:rPr>
                        <a:t>Kuntosalin kehittäminen</a:t>
                      </a:r>
                    </a:p>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900" b="0" kern="100" dirty="0">
                          <a:effectLst/>
                          <a:latin typeface="+mn-lt"/>
                        </a:rPr>
                        <a:t>Liikunnanohjaajan rekrytointi</a:t>
                      </a:r>
                    </a:p>
                  </a:txBody>
                  <a:tcPr marL="56316" marR="56316" marT="0" marB="0"/>
                </a:tc>
                <a:extLst>
                  <a:ext uri="{0D108BD9-81ED-4DB2-BD59-A6C34878D82A}">
                    <a16:rowId xmlns:a16="http://schemas.microsoft.com/office/drawing/2014/main" val="1872635442"/>
                  </a:ext>
                </a:extLst>
              </a:tr>
              <a:tr h="454449">
                <a:tc v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i-FI" sz="1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nchor="ctr">
                    <a:solidFill>
                      <a:srgbClr val="009036"/>
                    </a:solidFill>
                  </a:tcPr>
                </a:tc>
                <a:tc>
                  <a:txBody>
                    <a:bodyPr/>
                    <a:lstStyle/>
                    <a:p>
                      <a:pPr>
                        <a:lnSpc>
                          <a:spcPct val="107000"/>
                        </a:lnSpc>
                        <a:spcAft>
                          <a:spcPts val="800"/>
                        </a:spcAft>
                      </a:pPr>
                      <a:r>
                        <a:rPr lang="fi-FI" sz="900" kern="100">
                          <a:effectLst/>
                          <a:latin typeface="+mn-lt"/>
                          <a:ea typeface="Calibri" panose="020F0502020204030204" pitchFamily="34" charset="0"/>
                          <a:cs typeface="Times New Roman" panose="02020603050405020304" pitchFamily="18" charset="0"/>
                        </a:rPr>
                        <a:t>Päihteettömyyteen tukeminen</a:t>
                      </a:r>
                    </a:p>
                  </a:txBody>
                  <a:tcPr marL="56316" marR="56316"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a:effectLst/>
                          <a:latin typeface="+mn-lt"/>
                          <a:ea typeface="Calibri" panose="020F0502020204030204" pitchFamily="34" charset="0"/>
                          <a:cs typeface="Times New Roman" panose="02020603050405020304" pitchFamily="18" charset="0"/>
                        </a:rPr>
                        <a:t>EPT-vuosikellon laajentaminen koskemaan myös ikäihmisiä ja erityisryhmiä</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a:effectLst/>
                          <a:latin typeface="+mn-lt"/>
                          <a:ea typeface="Calibri" panose="020F0502020204030204" pitchFamily="34" charset="0"/>
                          <a:cs typeface="Times New Roman" panose="02020603050405020304" pitchFamily="18" charset="0"/>
                        </a:rPr>
                        <a:t>-Teemakohtaisia  luentoja ja tapahtumia, tiedottamista</a:t>
                      </a:r>
                    </a:p>
                  </a:txBody>
                  <a:tcPr marL="56316" marR="56316" marT="0" marB="0"/>
                </a:tc>
                <a:tc>
                  <a:txBody>
                    <a:bodyPr/>
                    <a:lstStyle/>
                    <a:p>
                      <a:pPr marL="0" indent="0">
                        <a:lnSpc>
                          <a:spcPct val="107000"/>
                        </a:lnSpc>
                        <a:spcAft>
                          <a:spcPts val="0"/>
                        </a:spcAft>
                        <a:buNone/>
                      </a:pPr>
                      <a:r>
                        <a:rPr lang="fi-FI" sz="900" b="1" kern="100" dirty="0">
                          <a:effectLst/>
                          <a:latin typeface="+mn-lt"/>
                        </a:rPr>
                        <a:t>Vuosikelloon on lisätty toimia koskettamaan myös kaikenikäisiä, EPT-työryhmä toimii aktiivisesti ja seuraa toteutusta.</a:t>
                      </a:r>
                    </a:p>
                    <a:p>
                      <a:pPr marL="0" indent="0">
                        <a:lnSpc>
                          <a:spcPct val="107000"/>
                        </a:lnSpc>
                        <a:spcAft>
                          <a:spcPts val="0"/>
                        </a:spcAft>
                        <a:buNone/>
                      </a:pPr>
                      <a:r>
                        <a:rPr lang="fi-FI" sz="900" b="1" kern="100" dirty="0">
                          <a:effectLst/>
                          <a:latin typeface="+mn-lt"/>
                        </a:rPr>
                        <a:t>EPT-viikko toteutettu poikkihallinnollisesti.</a:t>
                      </a:r>
                    </a:p>
                  </a:txBody>
                  <a:tcPr marL="56316" marR="5631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Ikääntyneiden osalta vielä kehitettävää</a:t>
                      </a:r>
                    </a:p>
                  </a:txBody>
                  <a:tcPr marL="56316" marR="5631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2058481791"/>
                  </a:ext>
                </a:extLst>
              </a:tr>
              <a:tr h="1325354">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i-FI" sz="1000" b="1" kern="100">
                          <a:solidFill>
                            <a:schemeClr val="bg1"/>
                          </a:solidFill>
                          <a:effectLst/>
                        </a:rPr>
                        <a:t>Turvallinen kunta kaikenikäisille</a:t>
                      </a:r>
                      <a:endParaRPr lang="fi-FI" sz="1000" b="1" kern="100">
                        <a:solidFill>
                          <a:schemeClr val="bg1"/>
                        </a:solidFill>
                        <a:effectLst/>
                        <a:latin typeface="Calibri"/>
                        <a:ea typeface="Calibri" panose="020F0502020204030204" pitchFamily="34" charset="0"/>
                        <a:cs typeface="Times New Roman"/>
                      </a:endParaRPr>
                    </a:p>
                  </a:txBody>
                  <a:tcPr marL="56316" marR="56316" marT="0" marB="0" anchor="ctr">
                    <a:solidFill>
                      <a:srgbClr val="009036"/>
                    </a:solidFill>
                  </a:tcPr>
                </a:tc>
                <a:tc>
                  <a:txBody>
                    <a:bodyPr/>
                    <a:lstStyle/>
                    <a:p>
                      <a:pPr>
                        <a:lnSpc>
                          <a:spcPct val="107000"/>
                        </a:lnSpc>
                        <a:spcAft>
                          <a:spcPts val="800"/>
                        </a:spcAft>
                      </a:pPr>
                      <a:r>
                        <a:rPr lang="fi-FI" sz="900" kern="100">
                          <a:effectLst/>
                          <a:latin typeface="+mn-lt"/>
                          <a:ea typeface="Calibri" panose="020F0502020204030204" pitchFamily="34" charset="0"/>
                          <a:cs typeface="Times New Roman" panose="02020603050405020304" pitchFamily="18" charset="0"/>
                        </a:rPr>
                        <a:t>Turvallisen elinympäristön edistäminen</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1. Radikalisoitumisen ja </a:t>
                      </a:r>
                      <a:r>
                        <a:rPr lang="fi-FI" sz="900" kern="100" dirty="0" err="1">
                          <a:effectLst/>
                          <a:latin typeface="+mn-lt"/>
                          <a:ea typeface="Calibri" panose="020F0502020204030204" pitchFamily="34" charset="0"/>
                          <a:cs typeface="Times New Roman" panose="02020603050405020304" pitchFamily="18" charset="0"/>
                        </a:rPr>
                        <a:t>ekstremismin</a:t>
                      </a:r>
                      <a:r>
                        <a:rPr lang="fi-FI" sz="900" kern="100" dirty="0">
                          <a:effectLst/>
                          <a:latin typeface="+mn-lt"/>
                          <a:ea typeface="Calibri" panose="020F0502020204030204" pitchFamily="34" charset="0"/>
                          <a:cs typeface="Times New Roman" panose="02020603050405020304" pitchFamily="18" charset="0"/>
                        </a:rPr>
                        <a:t> ehkäisy (toimintamallien luominen ja kuvaaminen, ankkuritoiminnan edistäminen)</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dirty="0">
                          <a:effectLst/>
                          <a:latin typeface="+mn-lt"/>
                        </a:rPr>
                        <a:t>2. Kunnan palvelupisteiden turvallisuuden, saavutettavuuden ja esteettömyyden turvaaminen, kartoittaminen ja kehittäminen</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dirty="0">
                          <a:effectLst/>
                          <a:latin typeface="+mn-lt"/>
                        </a:rPr>
                        <a:t>3. Ehkäistään väkivallan kokemista</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4. Terveellinen, turvallinen medialukutaito ja disinformaation tunnistaminen (medialukutaito)</a:t>
                      </a:r>
                      <a:endParaRPr lang="fi-FI" sz="900" kern="100" dirty="0">
                        <a:effectLst/>
                        <a:latin typeface="+mn-l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5. Liikenneturvallisuuden edistäminen erillisellä liikenneturvallisuussuunnitelmalla</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6.Kaatumisten ehkäisy</a:t>
                      </a:r>
                    </a:p>
                  </a:txBody>
                  <a:tcPr marL="68580" marR="68580" marT="0" marB="0"/>
                </a:tc>
                <a:tc>
                  <a:txBody>
                    <a:bodyPr/>
                    <a:lstStyle/>
                    <a:p>
                      <a:pPr marL="228600" indent="-228600">
                        <a:lnSpc>
                          <a:spcPct val="107000"/>
                        </a:lnSpc>
                        <a:spcAft>
                          <a:spcPts val="0"/>
                        </a:spcAft>
                        <a:buAutoNum type="arabicPeriod"/>
                      </a:pPr>
                      <a:r>
                        <a:rPr lang="fi-FI" sz="900" b="1" kern="100" dirty="0">
                          <a:effectLst/>
                          <a:latin typeface="+mn-lt"/>
                          <a:ea typeface="Calibri" panose="020F0502020204030204" pitchFamily="34" charset="0"/>
                          <a:cs typeface="Times New Roman" panose="02020603050405020304" pitchFamily="18" charset="0"/>
                        </a:rPr>
                        <a:t>Kunnalle on laadittu paikallinen turvallisuussuunnitelma</a:t>
                      </a:r>
                    </a:p>
                    <a:p>
                      <a:pPr marL="228600" marR="0" lvl="0" indent="-228600" algn="l" defTabSz="914400" rtl="0" eaLnBrk="1" fontAlgn="auto" latinLnBrk="0" hangingPunct="1">
                        <a:lnSpc>
                          <a:spcPct val="107000"/>
                        </a:lnSpc>
                        <a:spcBef>
                          <a:spcPts val="0"/>
                        </a:spcBef>
                        <a:spcAft>
                          <a:spcPts val="0"/>
                        </a:spcAft>
                        <a:buClrTx/>
                        <a:buSzTx/>
                        <a:buFontTx/>
                        <a:buAutoNum type="arabicPeriod"/>
                        <a:tabLst/>
                        <a:defRPr/>
                      </a:pPr>
                      <a:r>
                        <a:rPr lang="fi-FI" sz="900" b="1" kern="100" dirty="0">
                          <a:effectLst/>
                          <a:latin typeface="+mn-lt"/>
                          <a:ea typeface="Calibri" panose="020F0502020204030204" pitchFamily="34" charset="0"/>
                          <a:cs typeface="Times New Roman" panose="02020603050405020304" pitchFamily="18" charset="0"/>
                        </a:rPr>
                        <a:t>Kunnan kiinteistöissä on toteutettu saavutettavuus ja esteettömyyskartoitukset.</a:t>
                      </a:r>
                    </a:p>
                    <a:p>
                      <a:pPr marL="0" indent="0">
                        <a:lnSpc>
                          <a:spcPct val="107000"/>
                        </a:lnSpc>
                        <a:spcAft>
                          <a:spcPts val="0"/>
                        </a:spcAft>
                        <a:buNone/>
                      </a:pPr>
                      <a:r>
                        <a:rPr lang="fi-FI" sz="900" b="1" kern="100" dirty="0">
                          <a:effectLst/>
                          <a:latin typeface="+mn-lt"/>
                          <a:ea typeface="Calibri" panose="020F0502020204030204" pitchFamily="34" charset="0"/>
                          <a:cs typeface="Times New Roman" panose="02020603050405020304" pitchFamily="18" charset="0"/>
                        </a:rPr>
                        <a:t>3. Nousiaisten kunta on mukana pilotoimassa väkivallan ehkäisyn koulutuskokonaisuutta</a:t>
                      </a:r>
                    </a:p>
                    <a:p>
                      <a:pPr marL="0" indent="0">
                        <a:lnSpc>
                          <a:spcPct val="107000"/>
                        </a:lnSpc>
                        <a:spcAft>
                          <a:spcPts val="0"/>
                        </a:spcAft>
                        <a:buNone/>
                      </a:pPr>
                      <a:r>
                        <a:rPr lang="fi-FI" sz="900" b="1" kern="100" dirty="0">
                          <a:effectLst/>
                          <a:latin typeface="+mn-lt"/>
                          <a:ea typeface="Calibri" panose="020F0502020204030204" pitchFamily="34" charset="0"/>
                          <a:cs typeface="Times New Roman" panose="02020603050405020304" pitchFamily="18" charset="0"/>
                        </a:rPr>
                        <a:t>5. Liikenneturvallisuusryhmä kokoontuu säännöllisesti ja edistää liikenneturvallisuussuunnitelman toteutusta</a:t>
                      </a:r>
                    </a:p>
                    <a:p>
                      <a:pPr marL="0" indent="0">
                        <a:lnSpc>
                          <a:spcPct val="107000"/>
                        </a:lnSpc>
                        <a:spcAft>
                          <a:spcPts val="0"/>
                        </a:spcAft>
                        <a:buNone/>
                      </a:pPr>
                      <a:r>
                        <a:rPr lang="fi-FI" sz="900" b="1" kern="100" dirty="0">
                          <a:effectLst/>
                          <a:latin typeface="+mn-lt"/>
                          <a:ea typeface="Calibri" panose="020F0502020204030204" pitchFamily="34" charset="0"/>
                          <a:cs typeface="Times New Roman" panose="02020603050405020304" pitchFamily="18" charset="0"/>
                        </a:rPr>
                        <a:t>6. Uudet liukuesteet saa myös rikkoutuneiden tilalle, tiedotus vapaa-aikaesitteessä ja kunnan verkkosivuilla, ikäihmisten liikuntaryhmät toimivat aktiivisesti</a:t>
                      </a:r>
                    </a:p>
                  </a:txBody>
                  <a:tcPr marL="56316" marR="56316" marT="0" marB="0"/>
                </a:tc>
                <a:tc>
                  <a:txBody>
                    <a:bodyPr/>
                    <a:lstStyle/>
                    <a:p>
                      <a:pPr marL="0" indent="0">
                        <a:lnSpc>
                          <a:spcPct val="107000"/>
                        </a:lnSpc>
                        <a:spcAft>
                          <a:spcPts val="0"/>
                        </a:spcAft>
                        <a:buNone/>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marL="0" indent="0">
                        <a:lnSpc>
                          <a:spcPct val="107000"/>
                        </a:lnSpc>
                        <a:spcAft>
                          <a:spcPts val="0"/>
                        </a:spcAft>
                        <a:buNone/>
                      </a:pPr>
                      <a:endParaRPr lang="fi-FI" sz="9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1115659992"/>
                  </a:ext>
                </a:extLst>
              </a:tr>
            </a:tbl>
          </a:graphicData>
        </a:graphic>
      </p:graphicFrame>
    </p:spTree>
    <p:extLst>
      <p:ext uri="{BB962C8B-B14F-4D97-AF65-F5344CB8AC3E}">
        <p14:creationId xmlns:p14="http://schemas.microsoft.com/office/powerpoint/2010/main" val="1566612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a:extLst>
              <a:ext uri="{FF2B5EF4-FFF2-40B4-BE49-F238E27FC236}">
                <a16:creationId xmlns:a16="http://schemas.microsoft.com/office/drawing/2014/main" id="{7FB8F85F-DEB1-242F-3271-92C6566DEA43}"/>
              </a:ext>
            </a:extLst>
          </p:cNvPr>
          <p:cNvGraphicFramePr>
            <a:graphicFrameLocks noGrp="1"/>
          </p:cNvGraphicFramePr>
          <p:nvPr>
            <p:extLst>
              <p:ext uri="{D42A27DB-BD31-4B8C-83A1-F6EECF244321}">
                <p14:modId xmlns:p14="http://schemas.microsoft.com/office/powerpoint/2010/main" val="1864379"/>
              </p:ext>
            </p:extLst>
          </p:nvPr>
        </p:nvGraphicFramePr>
        <p:xfrm>
          <a:off x="0" y="0"/>
          <a:ext cx="12176975" cy="6618268"/>
        </p:xfrm>
        <a:graphic>
          <a:graphicData uri="http://schemas.openxmlformats.org/drawingml/2006/table">
            <a:tbl>
              <a:tblPr firstRow="1" firstCol="1" bandRow="1">
                <a:tableStyleId>{5940675A-B579-460E-94D1-54222C63F5DA}</a:tableStyleId>
              </a:tblPr>
              <a:tblGrid>
                <a:gridCol w="1067879">
                  <a:extLst>
                    <a:ext uri="{9D8B030D-6E8A-4147-A177-3AD203B41FA5}">
                      <a16:colId xmlns:a16="http://schemas.microsoft.com/office/drawing/2014/main" val="3763604803"/>
                    </a:ext>
                  </a:extLst>
                </a:gridCol>
                <a:gridCol w="1412650">
                  <a:extLst>
                    <a:ext uri="{9D8B030D-6E8A-4147-A177-3AD203B41FA5}">
                      <a16:colId xmlns:a16="http://schemas.microsoft.com/office/drawing/2014/main" val="864521786"/>
                    </a:ext>
                  </a:extLst>
                </a:gridCol>
                <a:gridCol w="5354003">
                  <a:extLst>
                    <a:ext uri="{9D8B030D-6E8A-4147-A177-3AD203B41FA5}">
                      <a16:colId xmlns:a16="http://schemas.microsoft.com/office/drawing/2014/main" val="1591910673"/>
                    </a:ext>
                  </a:extLst>
                </a:gridCol>
                <a:gridCol w="2568626">
                  <a:extLst>
                    <a:ext uri="{9D8B030D-6E8A-4147-A177-3AD203B41FA5}">
                      <a16:colId xmlns:a16="http://schemas.microsoft.com/office/drawing/2014/main" val="428546200"/>
                    </a:ext>
                  </a:extLst>
                </a:gridCol>
                <a:gridCol w="827219">
                  <a:extLst>
                    <a:ext uri="{9D8B030D-6E8A-4147-A177-3AD203B41FA5}">
                      <a16:colId xmlns:a16="http://schemas.microsoft.com/office/drawing/2014/main" val="3951581218"/>
                    </a:ext>
                  </a:extLst>
                </a:gridCol>
                <a:gridCol w="946598">
                  <a:extLst>
                    <a:ext uri="{9D8B030D-6E8A-4147-A177-3AD203B41FA5}">
                      <a16:colId xmlns:a16="http://schemas.microsoft.com/office/drawing/2014/main" val="2376400384"/>
                    </a:ext>
                  </a:extLst>
                </a:gridCol>
              </a:tblGrid>
              <a:tr h="225556">
                <a:tc gridSpan="5">
                  <a:txBody>
                    <a:bodyPr/>
                    <a:lstStyle/>
                    <a:p>
                      <a:pPr>
                        <a:lnSpc>
                          <a:spcPct val="107000"/>
                        </a:lnSpc>
                        <a:spcAft>
                          <a:spcPts val="800"/>
                        </a:spcAft>
                      </a:pPr>
                      <a:r>
                        <a:rPr lang="fi-FI" sz="1000" b="1" kern="100" dirty="0">
                          <a:solidFill>
                            <a:schemeClr val="bg1"/>
                          </a:solidFill>
                          <a:effectLst/>
                          <a:latin typeface="Calibri"/>
                          <a:ea typeface="Calibri" panose="020F0502020204030204" pitchFamily="34" charset="0"/>
                          <a:cs typeface="Times New Roman"/>
                        </a:rPr>
                        <a:t>Erityisryhmät</a:t>
                      </a:r>
                    </a:p>
                  </a:txBody>
                  <a:tcPr marL="56316" marR="56316" marT="0" marB="0">
                    <a:solidFill>
                      <a:srgbClr val="7FC241"/>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hMerge="1">
                  <a:txBody>
                    <a:bodyPr/>
                    <a:lstStyle/>
                    <a:p>
                      <a:pPr>
                        <a:lnSpc>
                          <a:spcPct val="107000"/>
                        </a:lnSpc>
                        <a:spcAft>
                          <a:spcPts val="800"/>
                        </a:spcAft>
                      </a:pPr>
                      <a:endParaRPr lang="fi-FI"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solidFill>
                      <a:srgbClr val="009036"/>
                    </a:solidFill>
                  </a:tcPr>
                </a:tc>
                <a:tc>
                  <a:txBody>
                    <a:bodyPr/>
                    <a:lstStyle/>
                    <a:p>
                      <a:pPr>
                        <a:lnSpc>
                          <a:spcPct val="107000"/>
                        </a:lnSpc>
                        <a:spcAft>
                          <a:spcPts val="800"/>
                        </a:spcAft>
                      </a:pPr>
                      <a:endParaRPr lang="fi-FI" sz="1000" b="1" kern="100" dirty="0">
                        <a:solidFill>
                          <a:schemeClr val="bg1"/>
                        </a:solidFill>
                        <a:effectLst/>
                        <a:latin typeface="Calibri"/>
                        <a:ea typeface="Calibri" panose="020F0502020204030204" pitchFamily="34" charset="0"/>
                        <a:cs typeface="Times New Roman"/>
                      </a:endParaRPr>
                    </a:p>
                  </a:txBody>
                  <a:tcPr marL="56316" marR="56316" marT="0" marB="0">
                    <a:solidFill>
                      <a:srgbClr val="7FC241"/>
                    </a:solidFill>
                  </a:tcPr>
                </a:tc>
                <a:extLst>
                  <a:ext uri="{0D108BD9-81ED-4DB2-BD59-A6C34878D82A}">
                    <a16:rowId xmlns:a16="http://schemas.microsoft.com/office/drawing/2014/main" val="4140627165"/>
                  </a:ext>
                </a:extLst>
              </a:tr>
              <a:tr h="225556">
                <a:tc>
                  <a:txBody>
                    <a:bodyPr/>
                    <a:lstStyle/>
                    <a:p>
                      <a:pPr>
                        <a:lnSpc>
                          <a:spcPct val="107000"/>
                        </a:lnSpc>
                        <a:spcAft>
                          <a:spcPts val="800"/>
                        </a:spcAft>
                      </a:pPr>
                      <a:r>
                        <a:rPr lang="fi-FI" sz="1000" b="1" kern="100">
                          <a:solidFill>
                            <a:schemeClr val="bg1"/>
                          </a:solidFill>
                          <a:effectLst/>
                        </a:rPr>
                        <a:t>Painopiste</a:t>
                      </a: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a:solidFill>
                            <a:schemeClr val="bg1"/>
                          </a:solidFill>
                          <a:effectLst/>
                        </a:rPr>
                        <a:t>Tavoite</a:t>
                      </a: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a:solidFill>
                            <a:schemeClr val="bg1"/>
                          </a:solidFill>
                          <a:effectLst/>
                        </a:rPr>
                        <a:t>Toimenpiteet ja tehtävät</a:t>
                      </a:r>
                      <a:endParaRPr lang="fi-FI" sz="1000" b="1" kern="10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dirty="0">
                          <a:solidFill>
                            <a:schemeClr val="bg1"/>
                          </a:solidFill>
                          <a:effectLst/>
                        </a:rPr>
                        <a:t>Edennyt hyvin</a:t>
                      </a:r>
                      <a:endParaRPr lang="fi-FI" sz="1000" b="1" kern="100" dirty="0">
                        <a:solidFill>
                          <a:schemeClr val="bg1"/>
                        </a:solidFill>
                        <a:effectLst/>
                        <a:latin typeface="Calibri"/>
                        <a:ea typeface="Calibri" panose="020F0502020204030204" pitchFamily="34" charset="0"/>
                        <a:cs typeface="Times New Roman"/>
                      </a:endParaRPr>
                    </a:p>
                  </a:txBody>
                  <a:tcPr marL="56316" marR="56316" marT="0" marB="0">
                    <a:solidFill>
                      <a:srgbClr val="009036"/>
                    </a:solidFill>
                  </a:tcPr>
                </a:tc>
                <a:tc>
                  <a:txBody>
                    <a:bodyPr/>
                    <a:lstStyle/>
                    <a:p>
                      <a:pPr>
                        <a:lnSpc>
                          <a:spcPct val="107000"/>
                        </a:lnSpc>
                        <a:spcAft>
                          <a:spcPts val="800"/>
                        </a:spcAft>
                      </a:pPr>
                      <a:r>
                        <a:rPr lang="fi-FI" sz="1000" b="1" kern="100" dirty="0">
                          <a:solidFill>
                            <a:schemeClr val="bg1"/>
                          </a:solidFill>
                          <a:effectLst/>
                          <a:latin typeface="Calibri"/>
                          <a:ea typeface="Calibri" panose="020F0502020204030204" pitchFamily="34" charset="0"/>
                          <a:cs typeface="Times New Roman"/>
                        </a:rPr>
                        <a:t>Edennyt jossain määrin</a:t>
                      </a:r>
                    </a:p>
                  </a:txBody>
                  <a:tcPr marL="56316" marR="56316" marT="0" marB="0">
                    <a:solidFill>
                      <a:srgbClr val="FFC000"/>
                    </a:solidFill>
                  </a:tcPr>
                </a:tc>
                <a:tc>
                  <a:txBody>
                    <a:bodyPr/>
                    <a:lstStyle/>
                    <a:p>
                      <a:pPr>
                        <a:lnSpc>
                          <a:spcPct val="107000"/>
                        </a:lnSpc>
                        <a:spcAft>
                          <a:spcPts val="800"/>
                        </a:spcAft>
                      </a:pPr>
                      <a:r>
                        <a:rPr lang="fi-FI" sz="1000" b="1" kern="100" dirty="0">
                          <a:solidFill>
                            <a:schemeClr val="bg1"/>
                          </a:solidFill>
                          <a:effectLst/>
                          <a:latin typeface="Calibri"/>
                          <a:ea typeface="Calibri" panose="020F0502020204030204" pitchFamily="34" charset="0"/>
                          <a:cs typeface="Times New Roman"/>
                        </a:rPr>
                        <a:t>Ei ole vielä edennyt</a:t>
                      </a:r>
                    </a:p>
                  </a:txBody>
                  <a:tcPr marL="56316" marR="56316" marT="0" marB="0">
                    <a:solidFill>
                      <a:srgbClr val="FF0000"/>
                    </a:solidFill>
                  </a:tcPr>
                </a:tc>
                <a:extLst>
                  <a:ext uri="{0D108BD9-81ED-4DB2-BD59-A6C34878D82A}">
                    <a16:rowId xmlns:a16="http://schemas.microsoft.com/office/drawing/2014/main" val="2998804263"/>
                  </a:ext>
                </a:extLst>
              </a:tr>
              <a:tr h="1296936">
                <a:tc rowSpan="3">
                  <a:txBody>
                    <a:bodyPr/>
                    <a:lstStyle/>
                    <a:p>
                      <a:pPr algn="ctr">
                        <a:lnSpc>
                          <a:spcPct val="107000"/>
                        </a:lnSpc>
                        <a:spcAft>
                          <a:spcPts val="800"/>
                        </a:spcAft>
                      </a:pPr>
                      <a:r>
                        <a:rPr lang="fi-FI" sz="1000" b="1" kern="100">
                          <a:solidFill>
                            <a:schemeClr val="bg1"/>
                          </a:solidFill>
                          <a:effectLst/>
                        </a:rPr>
                        <a:t> Mielen hyvinvointia tukeva elinympäristö</a:t>
                      </a:r>
                    </a:p>
                    <a:p>
                      <a:pPr>
                        <a:lnSpc>
                          <a:spcPct val="107000"/>
                        </a:lnSpc>
                        <a:spcAft>
                          <a:spcPts val="800"/>
                        </a:spcAft>
                      </a:pPr>
                      <a:endParaRPr lang="fi-FI" sz="1000" b="1" kern="100">
                        <a:solidFill>
                          <a:schemeClr val="bg1"/>
                        </a:solidFill>
                        <a:effectLst/>
                        <a:latin typeface="Calibri"/>
                        <a:cs typeface="Times New Roman"/>
                      </a:endParaRPr>
                    </a:p>
                  </a:txBody>
                  <a:tcPr marL="56316" marR="56316" marT="0" marB="0" anchor="ctr">
                    <a:solidFill>
                      <a:srgbClr val="009036"/>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800" kern="100">
                          <a:effectLst/>
                          <a:latin typeface="+mn-lt"/>
                        </a:rPr>
                        <a:t>Elämänhallinnan edistäminen</a:t>
                      </a:r>
                      <a:endParaRPr lang="fi-FI" sz="800" kern="10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fi-FI" sz="800" kern="10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r>
                        <a:rPr lang="fi-FI" sz="800" kern="100">
                          <a:effectLst/>
                          <a:latin typeface="+mn-lt"/>
                        </a:rPr>
                        <a:t>1.Arkeen voimaa toiminnan tukeminen</a:t>
                      </a:r>
                    </a:p>
                    <a:p>
                      <a:pPr>
                        <a:lnSpc>
                          <a:spcPct val="50000"/>
                        </a:lnSpc>
                        <a:spcAft>
                          <a:spcPts val="800"/>
                        </a:spcAft>
                      </a:pPr>
                      <a:r>
                        <a:rPr lang="fi-FI" sz="800" kern="100">
                          <a:effectLst/>
                          <a:latin typeface="+mn-lt"/>
                        </a:rPr>
                        <a:t>-Palvelusta viestiminen</a:t>
                      </a:r>
                    </a:p>
                    <a:p>
                      <a:pPr>
                        <a:lnSpc>
                          <a:spcPct val="50000"/>
                        </a:lnSpc>
                        <a:spcAft>
                          <a:spcPts val="800"/>
                        </a:spcAft>
                      </a:pPr>
                      <a:r>
                        <a:rPr lang="fi-FI" sz="800" kern="100">
                          <a:effectLst/>
                          <a:latin typeface="+mn-lt"/>
                        </a:rPr>
                        <a:t>-Kokoontumistilan järjestäminen</a:t>
                      </a:r>
                    </a:p>
                    <a:p>
                      <a:pPr>
                        <a:lnSpc>
                          <a:spcPct val="107000"/>
                        </a:lnSpc>
                        <a:spcAft>
                          <a:spcPts val="800"/>
                        </a:spcAft>
                      </a:pPr>
                      <a:r>
                        <a:rPr lang="fi-FI" sz="800" kern="100">
                          <a:effectLst/>
                          <a:latin typeface="+mn-lt"/>
                          <a:ea typeface="Calibri" panose="020F0502020204030204" pitchFamily="34" charset="0"/>
                          <a:cs typeface="Times New Roman" panose="02020603050405020304" pitchFamily="18" charset="0"/>
                        </a:rPr>
                        <a:t>2.Hyvinvoinnin ja terveyden edistämisen keinojen tarjoaminen</a:t>
                      </a:r>
                    </a:p>
                    <a:p>
                      <a:pPr>
                        <a:lnSpc>
                          <a:spcPct val="107000"/>
                        </a:lnSpc>
                        <a:spcAft>
                          <a:spcPts val="800"/>
                        </a:spcAft>
                      </a:pPr>
                      <a:r>
                        <a:rPr lang="fi-FI" sz="800" kern="100">
                          <a:effectLst/>
                          <a:latin typeface="+mn-lt"/>
                          <a:ea typeface="Calibri" panose="020F0502020204030204" pitchFamily="34" charset="0"/>
                          <a:cs typeface="Times New Roman" panose="02020603050405020304" pitchFamily="18" charset="0"/>
                        </a:rPr>
                        <a:t>-Tietoa oman hyvinvoinnin ja terveyden edistämiseksi lisätään kunnan kotisivuille</a:t>
                      </a:r>
                    </a:p>
                    <a:p>
                      <a:pPr>
                        <a:lnSpc>
                          <a:spcPct val="107000"/>
                        </a:lnSpc>
                        <a:spcAft>
                          <a:spcPts val="800"/>
                        </a:spcAft>
                      </a:pPr>
                      <a:r>
                        <a:rPr lang="fi-FI" sz="800" kern="100">
                          <a:effectLst/>
                          <a:latin typeface="+mn-lt"/>
                          <a:ea typeface="Calibri" panose="020F0502020204030204" pitchFamily="34" charset="0"/>
                          <a:cs typeface="Times New Roman" panose="02020603050405020304" pitchFamily="18" charset="0"/>
                        </a:rPr>
                        <a:t>-Järjestetään hyvinvointia ja terveyttä käsitteleviä luentoja sekä tapahtumia</a:t>
                      </a:r>
                    </a:p>
                  </a:txBody>
                  <a:tcPr marL="56316" marR="56316" marT="0" marB="0"/>
                </a:tc>
                <a:tc>
                  <a:txBody>
                    <a:bodyPr/>
                    <a:lstStyle/>
                    <a:p>
                      <a:pPr>
                        <a:lnSpc>
                          <a:spcPct val="107000"/>
                        </a:lnSpc>
                        <a:spcAft>
                          <a:spcPts val="0"/>
                        </a:spcAft>
                      </a:pPr>
                      <a:r>
                        <a:rPr lang="fi-FI" sz="800" b="1" kern="100" dirty="0">
                          <a:effectLst/>
                          <a:latin typeface="+mn-lt"/>
                        </a:rPr>
                        <a:t>1. Arkeen voimaa ryhmistä viestitty, ryhmä ei vähäisen osallistujamäärän vuoksi kokoontunut, ryhmien jatko epäselvää </a:t>
                      </a:r>
                      <a:r>
                        <a:rPr lang="fi-FI" sz="800" b="1" kern="100" dirty="0" err="1">
                          <a:effectLst/>
                          <a:latin typeface="+mn-lt"/>
                        </a:rPr>
                        <a:t>Varhan</a:t>
                      </a:r>
                      <a:r>
                        <a:rPr lang="fi-FI" sz="800" b="1" kern="100" dirty="0">
                          <a:effectLst/>
                          <a:latin typeface="+mn-lt"/>
                        </a:rPr>
                        <a:t> osalta</a:t>
                      </a:r>
                      <a:endParaRPr lang="fi-FI" sz="800" b="1" kern="100" dirty="0">
                        <a:effectLst/>
                        <a:latin typeface="+mn-lt"/>
                        <a:ea typeface="Calibri" panose="020F0502020204030204" pitchFamily="34" charset="0"/>
                        <a:cs typeface="Times New Roman" panose="02020603050405020304" pitchFamily="18" charset="0"/>
                      </a:endParaRPr>
                    </a:p>
                    <a:p>
                      <a:pPr marL="0" indent="0">
                        <a:lnSpc>
                          <a:spcPct val="107000"/>
                        </a:lnSpc>
                        <a:spcAft>
                          <a:spcPts val="0"/>
                        </a:spcAft>
                        <a:buNone/>
                      </a:pPr>
                      <a:r>
                        <a:rPr lang="fi-FI" sz="800" b="1" kern="100" dirty="0">
                          <a:effectLst/>
                          <a:latin typeface="+mn-lt"/>
                          <a:ea typeface="Calibri" panose="020F0502020204030204" pitchFamily="34" charset="0"/>
                          <a:cs typeface="Times New Roman" panose="02020603050405020304" pitchFamily="18" charset="0"/>
                        </a:rPr>
                        <a:t>2. Hyvinvointi ja harrastusmessut järjestetty 2024 Mynämäellä ja 2025 Maskussa yhteistyössä.</a:t>
                      </a:r>
                    </a:p>
                    <a:p>
                      <a:pPr marL="0" indent="0">
                        <a:lnSpc>
                          <a:spcPct val="107000"/>
                        </a:lnSpc>
                        <a:spcAft>
                          <a:spcPts val="0"/>
                        </a:spcAft>
                        <a:buNone/>
                      </a:pPr>
                      <a:r>
                        <a:rPr lang="fi-FI" sz="800" b="1" kern="100" dirty="0">
                          <a:effectLst/>
                          <a:latin typeface="+mn-lt"/>
                          <a:ea typeface="Calibri" panose="020F0502020204030204" pitchFamily="34" charset="0"/>
                          <a:cs typeface="Times New Roman" panose="02020603050405020304" pitchFamily="18" charset="0"/>
                        </a:rPr>
                        <a:t>Hyvinvoinnin ja terveyden edistämistä koskevaa tietoa on koostettu kunnan verkkosivuille. </a:t>
                      </a:r>
                    </a:p>
                  </a:txBody>
                  <a:tcPr marL="56316" marR="5631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800" kern="100" dirty="0">
                          <a:effectLst/>
                          <a:latin typeface="+mn-lt"/>
                          <a:ea typeface="Calibri" panose="020F0502020204030204" pitchFamily="34" charset="0"/>
                          <a:cs typeface="Times New Roman" panose="02020603050405020304" pitchFamily="18" charset="0"/>
                        </a:rPr>
                        <a:t>Etäosallistumista tapahtumiin ei ole järjestetty muuta kuin osassa poliittisten päätöksentekijöiden kokouksia.</a:t>
                      </a:r>
                    </a:p>
                  </a:txBody>
                  <a:tcPr marL="56316" marR="56316" marT="0" marB="0"/>
                </a:tc>
                <a:tc>
                  <a:txBody>
                    <a:bodyPr/>
                    <a:lstStyle/>
                    <a:p>
                      <a:pPr>
                        <a:lnSpc>
                          <a:spcPct val="107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1961309786"/>
                  </a:ext>
                </a:extLst>
              </a:tr>
              <a:tr h="936788">
                <a:tc vMerge="1">
                  <a:txBody>
                    <a:bodyPr/>
                    <a:lstStyle/>
                    <a:p>
                      <a:pPr>
                        <a:lnSpc>
                          <a:spcPct val="107000"/>
                        </a:lnSpc>
                        <a:spcAft>
                          <a:spcPts val="800"/>
                        </a:spcAft>
                      </a:pPr>
                      <a:r>
                        <a:rPr lang="fi-FI" sz="700" kern="100">
                          <a:effectLst/>
                        </a:rPr>
                        <a:t> </a:t>
                      </a:r>
                      <a:endParaRPr lang="fi-FI"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r>
                        <a:rPr lang="fi-FI" sz="800" kern="100">
                          <a:effectLst/>
                          <a:latin typeface="+mn-lt"/>
                        </a:rPr>
                        <a:t>Mielenterveyden edistämisen toiminnan kehittäminen</a:t>
                      </a:r>
                      <a:endParaRPr lang="fi-FI" sz="800" kern="10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r>
                        <a:rPr lang="fi-FI" sz="800" kern="100">
                          <a:effectLst/>
                          <a:latin typeface="+mn-lt"/>
                        </a:rPr>
                        <a:t>1. Mielenterveyden edistämisen pilottikuntana toimiminen: </a:t>
                      </a:r>
                    </a:p>
                    <a:p>
                      <a:pPr>
                        <a:lnSpc>
                          <a:spcPct val="107000"/>
                        </a:lnSpc>
                        <a:spcAft>
                          <a:spcPts val="800"/>
                        </a:spcAft>
                      </a:pPr>
                      <a:r>
                        <a:rPr lang="fi-FI" sz="800" kern="100">
                          <a:effectLst/>
                          <a:latin typeface="+mn-lt"/>
                        </a:rPr>
                        <a:t>-Työryhmän perustaminen </a:t>
                      </a:r>
                    </a:p>
                    <a:p>
                      <a:pPr>
                        <a:lnSpc>
                          <a:spcPct val="107000"/>
                        </a:lnSpc>
                        <a:spcAft>
                          <a:spcPts val="800"/>
                        </a:spcAft>
                      </a:pPr>
                      <a:r>
                        <a:rPr lang="fi-FI" sz="800" kern="100">
                          <a:effectLst/>
                          <a:latin typeface="+mn-lt"/>
                        </a:rPr>
                        <a:t>-Toiminnan käynnistäminen</a:t>
                      </a:r>
                    </a:p>
                    <a:p>
                      <a:pPr>
                        <a:lnSpc>
                          <a:spcPct val="107000"/>
                        </a:lnSpc>
                        <a:spcAft>
                          <a:spcPts val="800"/>
                        </a:spcAft>
                      </a:pPr>
                      <a:r>
                        <a:rPr lang="fi-FI" sz="800" kern="100">
                          <a:effectLst/>
                          <a:latin typeface="+mn-lt"/>
                          <a:ea typeface="Calibri" panose="020F0502020204030204" pitchFamily="34" charset="0"/>
                          <a:cs typeface="Times New Roman" panose="02020603050405020304" pitchFamily="18" charset="0"/>
                        </a:rPr>
                        <a:t>2. Mummu- ja vaaritoiminnan edistäminen (koulu-, </a:t>
                      </a:r>
                      <a:r>
                        <a:rPr lang="fi-FI" sz="800" kern="100" err="1">
                          <a:effectLst/>
                          <a:latin typeface="+mn-lt"/>
                          <a:ea typeface="Calibri" panose="020F0502020204030204" pitchFamily="34" charset="0"/>
                          <a:cs typeface="Times New Roman" panose="02020603050405020304" pitchFamily="18" charset="0"/>
                        </a:rPr>
                        <a:t>vaka</a:t>
                      </a:r>
                      <a:r>
                        <a:rPr lang="fi-FI" sz="800" kern="100">
                          <a:effectLst/>
                          <a:latin typeface="+mn-lt"/>
                          <a:ea typeface="Calibri" panose="020F0502020204030204" pitchFamily="34" charset="0"/>
                          <a:cs typeface="Times New Roman" panose="02020603050405020304" pitchFamily="18" charset="0"/>
                        </a:rPr>
                        <a:t>-, nuorisotoimi)</a:t>
                      </a:r>
                    </a:p>
                  </a:txBody>
                  <a:tcPr marL="56316" marR="56316" marT="0" marB="0"/>
                </a:tc>
                <a:tc>
                  <a:txBody>
                    <a:bodyPr/>
                    <a:lstStyle/>
                    <a:p>
                      <a:pPr>
                        <a:lnSpc>
                          <a:spcPct val="107000"/>
                        </a:lnSpc>
                        <a:spcAft>
                          <a:spcPts val="800"/>
                        </a:spcAft>
                      </a:pPr>
                      <a:r>
                        <a:rPr lang="fi-FI" sz="800" b="1" kern="100" dirty="0">
                          <a:effectLst/>
                          <a:latin typeface="+mn-lt"/>
                        </a:rPr>
                        <a:t>Toteutunut hyvin. Tutkimushankkeen opit yhdistetään osaksi hyvinvointitoimikunnan toimintoja mm. mielenterveyden edistämisen tarkistuslistan käyttö osana toiminnan arviointia. Loppuseminaari toteutunut 11/2024. Lukumummi- ja vaaritoiminta on vakiintunutta SPR:n ja MLL:n yhteistyössä.</a:t>
                      </a:r>
                      <a:endParaRPr lang="fi-FI" sz="800" b="1" kern="100" dirty="0">
                        <a:solidFill>
                          <a:srgbClr val="FF0000"/>
                        </a:solidFill>
                        <a:effectLst/>
                        <a:latin typeface="+mn-lt"/>
                      </a:endParaRPr>
                    </a:p>
                  </a:txBody>
                  <a:tcPr marL="56316" marR="56316" marT="0" marB="0"/>
                </a:tc>
                <a:tc>
                  <a:txBody>
                    <a:bodyPr/>
                    <a:lstStyle/>
                    <a:p>
                      <a:pPr>
                        <a:lnSpc>
                          <a:spcPct val="107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endParaRPr lang="fi-FI" sz="800" kern="100" dirty="0">
                        <a:solidFill>
                          <a:srgbClr val="FF0000"/>
                        </a:solidFill>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4111348946"/>
                  </a:ext>
                </a:extLst>
              </a:tr>
              <a:tr h="650417">
                <a:tc vMerge="1">
                  <a:txBody>
                    <a:bodyPr/>
                    <a:lstStyle/>
                    <a:p>
                      <a:pPr>
                        <a:lnSpc>
                          <a:spcPct val="107000"/>
                        </a:lnSpc>
                        <a:spcAft>
                          <a:spcPts val="800"/>
                        </a:spcAft>
                      </a:pPr>
                      <a:endParaRPr lang="fi-FI" sz="1000" kern="100">
                        <a:solidFill>
                          <a:schemeClr val="bg1"/>
                        </a:solidFill>
                        <a:effectLst/>
                        <a:latin typeface="Calibri" panose="020F0502020204030204" pitchFamily="34" charset="0"/>
                        <a:cs typeface="Times New Roman" panose="02020603050405020304" pitchFamily="18" charset="0"/>
                      </a:endParaRPr>
                    </a:p>
                  </a:txBody>
                  <a:tcPr marL="56316" marR="56316" marT="0" marB="0" anchor="ctr">
                    <a:solidFill>
                      <a:srgbClr val="009036"/>
                    </a:solidFill>
                  </a:tcPr>
                </a:tc>
                <a:tc>
                  <a:txBody>
                    <a:bodyPr/>
                    <a:lstStyle/>
                    <a:p>
                      <a:pPr>
                        <a:lnSpc>
                          <a:spcPct val="100000"/>
                        </a:lnSpc>
                        <a:spcAft>
                          <a:spcPts val="800"/>
                        </a:spcAft>
                      </a:pPr>
                      <a:r>
                        <a:rPr lang="fi-FI" sz="800" kern="100">
                          <a:effectLst/>
                          <a:latin typeface="+mn-lt"/>
                          <a:ea typeface="Calibri" panose="020F0502020204030204" pitchFamily="34" charset="0"/>
                          <a:cs typeface="Times New Roman" panose="02020603050405020304" pitchFamily="18" charset="0"/>
                        </a:rPr>
                        <a:t>Yhteisöllisyyden ja osallisuuden edistäminen</a:t>
                      </a:r>
                    </a:p>
                  </a:txBody>
                  <a:tcPr marL="68580" marR="68580" marT="0" marB="0"/>
                </a:tc>
                <a:tc>
                  <a:txBody>
                    <a:bodyPr/>
                    <a:lstStyle/>
                    <a:p>
                      <a:pPr>
                        <a:lnSpc>
                          <a:spcPct val="100000"/>
                        </a:lnSpc>
                        <a:spcAft>
                          <a:spcPts val="800"/>
                        </a:spcAft>
                      </a:pPr>
                      <a:r>
                        <a:rPr lang="fi-FI" sz="800" kern="100" dirty="0">
                          <a:effectLst/>
                          <a:latin typeface="+mn-lt"/>
                          <a:ea typeface="Calibri" panose="020F0502020204030204" pitchFamily="34" charset="0"/>
                          <a:cs typeface="Times New Roman" panose="02020603050405020304" pitchFamily="18" charset="0"/>
                        </a:rPr>
                        <a:t>1.Tapahtumasuunnittelu ja tapahtumiin jalkautuminen</a:t>
                      </a:r>
                    </a:p>
                    <a:p>
                      <a:pPr>
                        <a:lnSpc>
                          <a:spcPct val="100000"/>
                        </a:lnSpc>
                        <a:spcAft>
                          <a:spcPts val="800"/>
                        </a:spcAft>
                      </a:pPr>
                      <a:r>
                        <a:rPr lang="fi-FI" sz="800" kern="100" dirty="0">
                          <a:effectLst/>
                          <a:latin typeface="+mn-lt"/>
                          <a:ea typeface="Calibri" panose="020F0502020204030204" pitchFamily="34" charset="0"/>
                          <a:cs typeface="Times New Roman" panose="02020603050405020304" pitchFamily="18" charset="0"/>
                        </a:rPr>
                        <a:t>2.Vammaisneuvoston toiminnan edistäminen</a:t>
                      </a:r>
                    </a:p>
                    <a:p>
                      <a:pPr>
                        <a:lnSpc>
                          <a:spcPct val="100000"/>
                        </a:lnSpc>
                        <a:spcAft>
                          <a:spcPts val="800"/>
                        </a:spcAft>
                      </a:pPr>
                      <a:r>
                        <a:rPr lang="fi-FI" sz="800" kern="100" dirty="0">
                          <a:effectLst/>
                          <a:latin typeface="+mn-lt"/>
                          <a:ea typeface="Calibri" panose="020F0502020204030204" pitchFamily="34" charset="0"/>
                          <a:cs typeface="Times New Roman" panose="02020603050405020304" pitchFamily="18" charset="0"/>
                        </a:rPr>
                        <a:t>-Hyvinvointikoordinaattori sihteerinä vammaisneuvostossa</a:t>
                      </a:r>
                    </a:p>
                    <a:p>
                      <a:pPr marL="0" marR="0" lvl="0" indent="0" algn="l" defTabSz="914400" rtl="0" eaLnBrk="1" fontAlgn="auto" latinLnBrk="0" hangingPunct="1">
                        <a:lnSpc>
                          <a:spcPct val="100000"/>
                        </a:lnSpc>
                        <a:spcBef>
                          <a:spcPts val="0"/>
                        </a:spcBef>
                        <a:spcAft>
                          <a:spcPts val="800"/>
                        </a:spcAft>
                        <a:buClrTx/>
                        <a:buSzTx/>
                        <a:buFontTx/>
                        <a:buNone/>
                        <a:tabLst/>
                        <a:defRPr/>
                      </a:pPr>
                      <a:r>
                        <a:rPr lang="fi-FI" sz="800" kern="100" dirty="0">
                          <a:effectLst/>
                          <a:latin typeface="+mn-lt"/>
                          <a:ea typeface="Calibri" panose="020F0502020204030204" pitchFamily="34" charset="0"/>
                          <a:cs typeface="Times New Roman" panose="02020603050405020304" pitchFamily="18" charset="0"/>
                        </a:rPr>
                        <a:t>3. Kirjaston hakeutuvat palvelut</a:t>
                      </a:r>
                    </a:p>
                  </a:txBody>
                  <a:tcPr marL="68580" marR="68580" marT="0" marB="0"/>
                </a:tc>
                <a:tc>
                  <a:txBody>
                    <a:bodyPr/>
                    <a:lstStyle/>
                    <a:p>
                      <a:pPr>
                        <a:lnSpc>
                          <a:spcPct val="100000"/>
                        </a:lnSpc>
                        <a:spcAft>
                          <a:spcPts val="800"/>
                        </a:spcAft>
                      </a:pPr>
                      <a:r>
                        <a:rPr lang="fi-FI" sz="800" b="1" kern="100" dirty="0">
                          <a:effectLst/>
                          <a:latin typeface="+mn-lt"/>
                          <a:ea typeface="Calibri" panose="020F0502020204030204" pitchFamily="34" charset="0"/>
                          <a:cs typeface="Times New Roman" panose="02020603050405020304" pitchFamily="18" charset="0"/>
                        </a:rPr>
                        <a:t>1.Tapahtumat kaikille suunnattuja, </a:t>
                      </a:r>
                      <a:r>
                        <a:rPr lang="fi-FI" sz="800" b="1" kern="100" dirty="0" err="1">
                          <a:effectLst/>
                          <a:latin typeface="+mn-lt"/>
                          <a:ea typeface="Calibri" panose="020F0502020204030204" pitchFamily="34" charset="0"/>
                          <a:cs typeface="Times New Roman" panose="02020603050405020304" pitchFamily="18" charset="0"/>
                        </a:rPr>
                        <a:t>Noustepäiviä</a:t>
                      </a:r>
                      <a:r>
                        <a:rPr lang="fi-FI" sz="800" b="1" kern="100" dirty="0">
                          <a:effectLst/>
                          <a:latin typeface="+mn-lt"/>
                          <a:ea typeface="Calibri" panose="020F0502020204030204" pitchFamily="34" charset="0"/>
                          <a:cs typeface="Times New Roman" panose="02020603050405020304" pitchFamily="18" charset="0"/>
                        </a:rPr>
                        <a:t> suunniteltu yhteistyössä kuntalaisten kanssa</a:t>
                      </a:r>
                    </a:p>
                    <a:p>
                      <a:pPr>
                        <a:lnSpc>
                          <a:spcPct val="100000"/>
                        </a:lnSpc>
                        <a:spcAft>
                          <a:spcPts val="800"/>
                        </a:spcAft>
                      </a:pPr>
                      <a:r>
                        <a:rPr lang="fi-FI" sz="800" b="1" kern="100" dirty="0">
                          <a:solidFill>
                            <a:schemeClr val="tx1"/>
                          </a:solidFill>
                          <a:effectLst/>
                          <a:latin typeface="+mn-lt"/>
                          <a:ea typeface="Calibri" panose="020F0502020204030204" pitchFamily="34" charset="0"/>
                          <a:cs typeface="Times New Roman" panose="02020603050405020304" pitchFamily="18" charset="0"/>
                        </a:rPr>
                        <a:t>2. Vammaisneuvosto on toiminut aktiivisesti: valmisteltu mm. kunnallista vammaispoliittista ohjelmaa</a:t>
                      </a:r>
                    </a:p>
                    <a:p>
                      <a:pPr>
                        <a:lnSpc>
                          <a:spcPct val="100000"/>
                        </a:lnSpc>
                        <a:spcAft>
                          <a:spcPts val="800"/>
                        </a:spcAft>
                      </a:pPr>
                      <a:r>
                        <a:rPr lang="fi-FI" sz="800" b="1" kern="100" dirty="0">
                          <a:effectLst/>
                          <a:latin typeface="+mn-lt"/>
                          <a:ea typeface="Calibri" panose="020F0502020204030204" pitchFamily="34" charset="0"/>
                          <a:cs typeface="Times New Roman" panose="02020603050405020304" pitchFamily="18" charset="0"/>
                        </a:rPr>
                        <a:t>3.Säännöllisesti toteutettavan kirjasto- ja kulttuuripalvelun kyselyn tulokset, yhdistysyhteistyö: haetut avustukset vuosittain, kirjaston hakeutuvat palvelut käynnistetty v. 2024 (kirjastonhoitaja aktiivisesti mukana </a:t>
                      </a:r>
                      <a:r>
                        <a:rPr lang="fi-FI" sz="800" b="1" kern="100" dirty="0" err="1">
                          <a:effectLst/>
                          <a:latin typeface="+mn-lt"/>
                          <a:ea typeface="Calibri" panose="020F0502020204030204" pitchFamily="34" charset="0"/>
                          <a:cs typeface="Times New Roman" panose="02020603050405020304" pitchFamily="18" charset="0"/>
                        </a:rPr>
                        <a:t>Varhan</a:t>
                      </a:r>
                      <a:r>
                        <a:rPr lang="fi-FI" sz="800" b="1" kern="100" dirty="0">
                          <a:effectLst/>
                          <a:latin typeface="+mn-lt"/>
                          <a:ea typeface="Calibri" panose="020F0502020204030204" pitchFamily="34" charset="0"/>
                          <a:cs typeface="Times New Roman" panose="02020603050405020304" pitchFamily="18" charset="0"/>
                        </a:rPr>
                        <a:t> olkkaritoiminnassa, Moisio-kodin yksiköissä, kirjakassipalvelu aloitettu)</a:t>
                      </a: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r>
                        <a:rPr lang="fi-FI" sz="800" kern="100" dirty="0">
                          <a:effectLst/>
                          <a:latin typeface="+mn-lt"/>
                          <a:ea typeface="Calibri" panose="020F0502020204030204" pitchFamily="34" charset="0"/>
                          <a:cs typeface="Times New Roman" panose="02020603050405020304" pitchFamily="18" charset="0"/>
                        </a:rPr>
                        <a:t>Tapahtumatuotannossa ei ole huomioitu erikseen erityisryhmille räätälöityjä tapahtumia.</a:t>
                      </a:r>
                    </a:p>
                  </a:txBody>
                  <a:tcPr marL="68580" marR="68580" marT="0" marB="0"/>
                </a:tc>
                <a:extLst>
                  <a:ext uri="{0D108BD9-81ED-4DB2-BD59-A6C34878D82A}">
                    <a16:rowId xmlns:a16="http://schemas.microsoft.com/office/drawing/2014/main" val="951426633"/>
                  </a:ext>
                </a:extLst>
              </a:tr>
              <a:tr h="556913">
                <a:tc row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i-FI" sz="1000" b="1" kern="100">
                          <a:solidFill>
                            <a:schemeClr val="bg1"/>
                          </a:solidFill>
                          <a:effectLst/>
                        </a:rPr>
                        <a:t> Hyvä fyysinen kunto ja terveelliset elintavat osana kuntalaisten arkea</a:t>
                      </a:r>
                      <a:endParaRPr lang="fi-FI" sz="1000" b="1" kern="100">
                        <a:solidFill>
                          <a:schemeClr val="bg1"/>
                        </a:solidFill>
                        <a:effectLst/>
                        <a:latin typeface="Calibri"/>
                        <a:ea typeface="Calibri" panose="020F0502020204030204" pitchFamily="34" charset="0"/>
                        <a:cs typeface="Times New Roman"/>
                      </a:endParaRPr>
                    </a:p>
                  </a:txBody>
                  <a:tcPr marL="56316" marR="56316" marT="0" marB="0" anchor="ctr">
                    <a:solidFill>
                      <a:srgbClr val="009036"/>
                    </a:solidFill>
                  </a:tcPr>
                </a:tc>
                <a:tc>
                  <a:txBody>
                    <a:bodyPr/>
                    <a:lstStyle/>
                    <a:p>
                      <a:pPr>
                        <a:lnSpc>
                          <a:spcPct val="107000"/>
                        </a:lnSpc>
                        <a:spcAft>
                          <a:spcPts val="800"/>
                        </a:spcAft>
                      </a:pPr>
                      <a:r>
                        <a:rPr lang="fi-FI" sz="800" kern="100">
                          <a:effectLst/>
                          <a:latin typeface="+mn-lt"/>
                          <a:ea typeface="Calibri" panose="020F0502020204030204" pitchFamily="34" charset="0"/>
                          <a:cs typeface="Times New Roman" panose="02020603050405020304" pitchFamily="18" charset="0"/>
                        </a:rPr>
                        <a:t>Tiedon jakaminen terveellisistä elintavoista selkokielellä</a:t>
                      </a:r>
                    </a:p>
                  </a:txBody>
                  <a:tcPr marL="56316" marR="56316" marT="0" marB="0"/>
                </a:tc>
                <a:tc>
                  <a:txBody>
                    <a:bodyPr/>
                    <a:lstStyle/>
                    <a:p>
                      <a:pPr>
                        <a:lnSpc>
                          <a:spcPct val="107000"/>
                        </a:lnSpc>
                        <a:spcAft>
                          <a:spcPts val="800"/>
                        </a:spcAft>
                      </a:pPr>
                      <a:r>
                        <a:rPr lang="fi-FI" sz="800" kern="100" dirty="0">
                          <a:effectLst/>
                          <a:latin typeface="+mn-lt"/>
                          <a:ea typeface="Calibri" panose="020F0502020204030204" pitchFamily="34" charset="0"/>
                          <a:cs typeface="Times New Roman" panose="02020603050405020304" pitchFamily="18" charset="0"/>
                        </a:rPr>
                        <a:t>1.Kunnan palveluista viestiminen kunnan verkkosivuilla terveellisistä elintavoista huomioiden selkokielisyys</a:t>
                      </a:r>
                    </a:p>
                  </a:txBody>
                  <a:tcPr marL="56316" marR="56316" marT="0" marB="0"/>
                </a:tc>
                <a:tc>
                  <a:txBody>
                    <a:bodyPr/>
                    <a:lstStyle/>
                    <a:p>
                      <a:pPr>
                        <a:lnSpc>
                          <a:spcPct val="107000"/>
                        </a:lnSpc>
                        <a:spcAft>
                          <a:spcPts val="0"/>
                        </a:spcAft>
                      </a:pPr>
                      <a:r>
                        <a:rPr lang="fi-FI" sz="800" b="1" kern="100" dirty="0">
                          <a:effectLst/>
                          <a:latin typeface="+mn-lt"/>
                        </a:rPr>
                        <a:t>Verkkosivuja on muokattu saavutettavammiksi.</a:t>
                      </a:r>
                    </a:p>
                  </a:txBody>
                  <a:tcPr marL="56316" marR="56316" marT="0" marB="0"/>
                </a:tc>
                <a:tc>
                  <a:txBody>
                    <a:bodyPr/>
                    <a:lstStyle/>
                    <a:p>
                      <a:pPr>
                        <a:lnSpc>
                          <a:spcPct val="107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1872635442"/>
                  </a:ext>
                </a:extLst>
              </a:tr>
              <a:tr h="411214">
                <a:tc v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i-FI" sz="1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6" marR="56316" marT="0" marB="0" anchor="ctr">
                    <a:solidFill>
                      <a:srgbClr val="009036"/>
                    </a:solidFill>
                  </a:tcPr>
                </a:tc>
                <a:tc>
                  <a:txBody>
                    <a:bodyPr/>
                    <a:lstStyle/>
                    <a:p>
                      <a:pPr>
                        <a:lnSpc>
                          <a:spcPct val="107000"/>
                        </a:lnSpc>
                        <a:spcAft>
                          <a:spcPts val="800"/>
                        </a:spcAft>
                      </a:pPr>
                      <a:r>
                        <a:rPr lang="fi-FI" sz="800" kern="100">
                          <a:effectLst/>
                          <a:latin typeface="+mn-lt"/>
                          <a:ea typeface="Calibri" panose="020F0502020204030204" pitchFamily="34" charset="0"/>
                          <a:cs typeface="Times New Roman" panose="02020603050405020304" pitchFamily="18" charset="0"/>
                        </a:rPr>
                        <a:t>Päihteettömyyteen tukeminen</a:t>
                      </a:r>
                    </a:p>
                  </a:txBody>
                  <a:tcPr marL="56316" marR="5631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800" kern="100">
                          <a:effectLst/>
                          <a:latin typeface="+mn-lt"/>
                          <a:ea typeface="Calibri" panose="020F0502020204030204" pitchFamily="34" charset="0"/>
                          <a:cs typeface="Times New Roman" panose="02020603050405020304" pitchFamily="18" charset="0"/>
                        </a:rPr>
                        <a:t>EPT-vuosikellon laajentaminen koskemaan myös ikäihmisiä ja erityisryhmiä</a:t>
                      </a:r>
                    </a:p>
                    <a:p>
                      <a:pPr marL="0" marR="0" lvl="0" indent="0" algn="l" defTabSz="914400" rtl="0" eaLnBrk="1" fontAlgn="auto" latinLnBrk="0" hangingPunct="1">
                        <a:lnSpc>
                          <a:spcPct val="107000"/>
                        </a:lnSpc>
                        <a:spcBef>
                          <a:spcPts val="0"/>
                        </a:spcBef>
                        <a:spcAft>
                          <a:spcPts val="800"/>
                        </a:spcAft>
                        <a:buClrTx/>
                        <a:buSzTx/>
                        <a:buFontTx/>
                        <a:buNone/>
                        <a:tabLst/>
                        <a:defRPr/>
                      </a:pPr>
                      <a:r>
                        <a:rPr lang="fi-FI" sz="800" kern="100">
                          <a:effectLst/>
                          <a:latin typeface="+mn-lt"/>
                          <a:ea typeface="Calibri" panose="020F0502020204030204" pitchFamily="34" charset="0"/>
                          <a:cs typeface="Times New Roman" panose="02020603050405020304" pitchFamily="18" charset="0"/>
                        </a:rPr>
                        <a:t>-Teemakohtaisia  luentoja ja tapahtumia, tiedottamista</a:t>
                      </a:r>
                    </a:p>
                  </a:txBody>
                  <a:tcPr marL="56316" marR="5631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800" b="1" kern="100" dirty="0">
                          <a:effectLst/>
                          <a:latin typeface="+mn-lt"/>
                        </a:rPr>
                        <a:t>Vuosikelloon</a:t>
                      </a:r>
                      <a:r>
                        <a:rPr lang="fi-FI" sz="800" kern="100" dirty="0">
                          <a:effectLst/>
                          <a:latin typeface="+mn-lt"/>
                        </a:rPr>
                        <a:t> </a:t>
                      </a:r>
                      <a:r>
                        <a:rPr lang="fi-FI" sz="800" b="1" kern="100" dirty="0">
                          <a:effectLst/>
                          <a:latin typeface="+mn-lt"/>
                        </a:rPr>
                        <a:t>on lisätty toimia koskettamaan myös kaikenikäisiä, EPT-työryhmä toimii aktiivisesti ja seuraa toteutusta</a:t>
                      </a:r>
                      <a:endParaRPr lang="fi-FI" sz="800" kern="100" dirty="0">
                        <a:effectLst/>
                        <a:latin typeface="+mn-lt"/>
                      </a:endParaRPr>
                    </a:p>
                    <a:p>
                      <a:pPr marL="0" indent="0">
                        <a:lnSpc>
                          <a:spcPct val="107000"/>
                        </a:lnSpc>
                        <a:spcAft>
                          <a:spcPts val="800"/>
                        </a:spcAft>
                        <a:buNone/>
                      </a:pPr>
                      <a:endParaRPr lang="fi-FI" sz="800" kern="100" dirty="0">
                        <a:effectLst/>
                        <a:latin typeface="+mn-lt"/>
                      </a:endParaRPr>
                    </a:p>
                  </a:txBody>
                  <a:tcPr marL="56316" marR="56316" marT="0" marB="0"/>
                </a:tc>
                <a:tc>
                  <a:txBody>
                    <a:bodyPr/>
                    <a:lstStyle/>
                    <a:p>
                      <a:pPr>
                        <a:lnSpc>
                          <a:spcPct val="107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a:lnSpc>
                          <a:spcPct val="107000"/>
                        </a:lnSpc>
                        <a:spcAft>
                          <a:spcPts val="800"/>
                        </a:spcAft>
                      </a:pPr>
                      <a:endParaRPr lang="fi-FI" sz="8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2058481791"/>
                  </a:ext>
                </a:extLst>
              </a:tr>
              <a:tr h="1080109">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i-FI" sz="1000" b="1" kern="100">
                          <a:solidFill>
                            <a:schemeClr val="bg1"/>
                          </a:solidFill>
                          <a:effectLst/>
                        </a:rPr>
                        <a:t>Turvallinen kunta kaikenikäisille</a:t>
                      </a:r>
                      <a:endParaRPr lang="fi-FI" sz="1000" b="1" kern="100">
                        <a:solidFill>
                          <a:schemeClr val="bg1"/>
                        </a:solidFill>
                        <a:effectLst/>
                        <a:latin typeface="Calibri"/>
                        <a:ea typeface="Calibri" panose="020F0502020204030204" pitchFamily="34" charset="0"/>
                        <a:cs typeface="Times New Roman"/>
                      </a:endParaRPr>
                    </a:p>
                  </a:txBody>
                  <a:tcPr marL="56316" marR="56316" marT="0" marB="0" anchor="ctr">
                    <a:solidFill>
                      <a:srgbClr val="009036"/>
                    </a:solidFill>
                  </a:tcPr>
                </a:tc>
                <a:tc>
                  <a:txBody>
                    <a:bodyPr/>
                    <a:lstStyle/>
                    <a:p>
                      <a:pPr>
                        <a:lnSpc>
                          <a:spcPct val="107000"/>
                        </a:lnSpc>
                        <a:spcAft>
                          <a:spcPts val="800"/>
                        </a:spcAft>
                      </a:pPr>
                      <a:r>
                        <a:rPr lang="fi-FI" sz="800" kern="100">
                          <a:effectLst/>
                          <a:latin typeface="+mn-lt"/>
                          <a:ea typeface="Calibri" panose="020F0502020204030204" pitchFamily="34" charset="0"/>
                          <a:cs typeface="Times New Roman" panose="02020603050405020304" pitchFamily="18" charset="0"/>
                        </a:rPr>
                        <a:t>Turvallisen elinympäristön edistäminen</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ea typeface="Calibri" panose="020F0502020204030204" pitchFamily="34" charset="0"/>
                          <a:cs typeface="Times New Roman" panose="02020603050405020304" pitchFamily="18" charset="0"/>
                        </a:rPr>
                        <a:t>1. Radikalisoitumisen ja </a:t>
                      </a:r>
                      <a:r>
                        <a:rPr lang="fi-FI" sz="800" kern="100" dirty="0" err="1">
                          <a:effectLst/>
                          <a:latin typeface="+mn-lt"/>
                          <a:ea typeface="Calibri" panose="020F0502020204030204" pitchFamily="34" charset="0"/>
                          <a:cs typeface="Times New Roman" panose="02020603050405020304" pitchFamily="18" charset="0"/>
                        </a:rPr>
                        <a:t>ekstremismin</a:t>
                      </a:r>
                      <a:r>
                        <a:rPr lang="fi-FI" sz="800" kern="100" dirty="0">
                          <a:effectLst/>
                          <a:latin typeface="+mn-lt"/>
                          <a:ea typeface="Calibri" panose="020F0502020204030204" pitchFamily="34" charset="0"/>
                          <a:cs typeface="Times New Roman" panose="02020603050405020304" pitchFamily="18" charset="0"/>
                        </a:rPr>
                        <a:t> ehkäisy (toimintamallien luominen ja kuvaaminen, ankkuritoiminnan edistäminen)</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rPr>
                        <a:t>2. Kunnan palvelupisteiden turvallisuuden, saavutettavuuden ja esteettömyyden turvaaminen, kartoittaminen ja kehittäminen</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rPr>
                        <a:t>3. Ehkäistään väkivallan kokemista</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ea typeface="Calibri" panose="020F0502020204030204" pitchFamily="34" charset="0"/>
                          <a:cs typeface="Times New Roman" panose="02020603050405020304" pitchFamily="18" charset="0"/>
                        </a:rPr>
                        <a:t>4. Terveellinen, turvallinen medialukutaito ja disinformaation tunnistaminen (medialukutaito)</a:t>
                      </a:r>
                      <a:endParaRPr lang="fi-FI" sz="800" kern="100" dirty="0">
                        <a:effectLst/>
                        <a:latin typeface="+mn-l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kern="100" dirty="0">
                          <a:effectLst/>
                          <a:latin typeface="+mn-lt"/>
                          <a:ea typeface="Calibri" panose="020F0502020204030204" pitchFamily="34" charset="0"/>
                          <a:cs typeface="Times New Roman" panose="02020603050405020304" pitchFamily="18" charset="0"/>
                        </a:rPr>
                        <a:t>5. Liikenneturvallisuuden edistäminen erillisellä </a:t>
                      </a:r>
                      <a:r>
                        <a:rPr lang="fi-FI" sz="800" kern="100" dirty="0" err="1">
                          <a:effectLst/>
                          <a:latin typeface="+mn-lt"/>
                          <a:ea typeface="Calibri" panose="020F0502020204030204" pitchFamily="34" charset="0"/>
                          <a:cs typeface="Times New Roman" panose="02020603050405020304" pitchFamily="18" charset="0"/>
                        </a:rPr>
                        <a:t>liikenneturvallisuusuunnitelmalla</a:t>
                      </a:r>
                      <a:endParaRPr lang="fi-FI" sz="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buNone/>
                      </a:pPr>
                      <a:r>
                        <a:rPr lang="fi-FI" sz="800" b="1" kern="100" dirty="0">
                          <a:effectLst/>
                          <a:latin typeface="+mn-lt"/>
                          <a:ea typeface="Calibri" panose="020F0502020204030204" pitchFamily="34" charset="0"/>
                          <a:cs typeface="Times New Roman" panose="02020603050405020304" pitchFamily="18" charset="0"/>
                        </a:rPr>
                        <a:t>1.Kunnalle laadittu paikallinen turvallisuussuunnitelma</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800" b="1" kern="100" dirty="0">
                          <a:effectLst/>
                          <a:latin typeface="+mn-lt"/>
                          <a:ea typeface="Calibri" panose="020F0502020204030204" pitchFamily="34" charset="0"/>
                          <a:cs typeface="Times New Roman" panose="02020603050405020304" pitchFamily="18" charset="0"/>
                        </a:rPr>
                        <a:t>2.Kunnan kiinteistöissä on toteutettu saavutettavuus ja esteettömyyskartoitukset.</a:t>
                      </a:r>
                    </a:p>
                    <a:p>
                      <a:pPr marL="0" indent="0">
                        <a:lnSpc>
                          <a:spcPct val="107000"/>
                        </a:lnSpc>
                        <a:spcAft>
                          <a:spcPts val="0"/>
                        </a:spcAft>
                        <a:buNone/>
                      </a:pPr>
                      <a:r>
                        <a:rPr lang="fi-FI" sz="800" b="1" kern="100" dirty="0">
                          <a:effectLst/>
                          <a:latin typeface="+mn-lt"/>
                          <a:ea typeface="Calibri" panose="020F0502020204030204" pitchFamily="34" charset="0"/>
                          <a:cs typeface="Times New Roman" panose="02020603050405020304" pitchFamily="18" charset="0"/>
                        </a:rPr>
                        <a:t>3. Nousiaisten kunta on pilotoinut väkivallan ehkäisyn koulutuskokonaisuutta</a:t>
                      </a:r>
                    </a:p>
                    <a:p>
                      <a:pPr marL="0" indent="0">
                        <a:lnSpc>
                          <a:spcPct val="107000"/>
                        </a:lnSpc>
                        <a:spcAft>
                          <a:spcPts val="0"/>
                        </a:spcAft>
                        <a:buNone/>
                      </a:pPr>
                      <a:r>
                        <a:rPr lang="fi-FI" sz="800" b="1" kern="100" dirty="0">
                          <a:solidFill>
                            <a:schemeClr val="tx1"/>
                          </a:solidFill>
                          <a:effectLst/>
                          <a:latin typeface="+mn-lt"/>
                          <a:ea typeface="Calibri" panose="020F0502020204030204" pitchFamily="34" charset="0"/>
                          <a:cs typeface="Times New Roman" panose="02020603050405020304" pitchFamily="18" charset="0"/>
                        </a:rPr>
                        <a:t>4.Maahanmuuttajille järjestetty kirjastonkäytön opetusta</a:t>
                      </a:r>
                    </a:p>
                    <a:p>
                      <a:pPr marL="0" indent="0">
                        <a:lnSpc>
                          <a:spcPct val="107000"/>
                        </a:lnSpc>
                        <a:spcAft>
                          <a:spcPts val="0"/>
                        </a:spcAft>
                        <a:buNone/>
                      </a:pPr>
                      <a:r>
                        <a:rPr lang="fi-FI" sz="800" b="1" kern="100" dirty="0">
                          <a:effectLst/>
                          <a:latin typeface="+mn-lt"/>
                          <a:ea typeface="Calibri" panose="020F0502020204030204" pitchFamily="34" charset="0"/>
                          <a:cs typeface="Times New Roman" panose="02020603050405020304" pitchFamily="18" charset="0"/>
                        </a:rPr>
                        <a:t>5. Liikenneturvallisuusryhmä kokoontuu säännöllisesti ja edistää liikenneturvallisuussuunnitelman toteutusta</a:t>
                      </a:r>
                    </a:p>
                  </a:txBody>
                  <a:tcPr marL="56316" marR="56316" marT="0" marB="0"/>
                </a:tc>
                <a:tc>
                  <a:txBody>
                    <a:bodyPr/>
                    <a:lstStyle/>
                    <a:p>
                      <a:pPr marL="0" indent="0">
                        <a:lnSpc>
                          <a:spcPct val="107000"/>
                        </a:lnSpc>
                        <a:spcAft>
                          <a:spcPts val="0"/>
                        </a:spcAft>
                        <a:buNone/>
                      </a:pPr>
                      <a:endParaRPr lang="fi-FI" sz="800" kern="100" dirty="0">
                        <a:effectLst/>
                        <a:latin typeface="+mn-lt"/>
                        <a:ea typeface="Calibri" panose="020F0502020204030204" pitchFamily="34" charset="0"/>
                        <a:cs typeface="Times New Roman" panose="02020603050405020304" pitchFamily="18" charset="0"/>
                      </a:endParaRPr>
                    </a:p>
                  </a:txBody>
                  <a:tcPr marL="56316" marR="56316" marT="0" marB="0"/>
                </a:tc>
                <a:tc>
                  <a:txBody>
                    <a:bodyPr/>
                    <a:lstStyle/>
                    <a:p>
                      <a:pPr marL="0" indent="0">
                        <a:lnSpc>
                          <a:spcPct val="107000"/>
                        </a:lnSpc>
                        <a:spcAft>
                          <a:spcPts val="0"/>
                        </a:spcAft>
                        <a:buNone/>
                      </a:pPr>
                      <a:endParaRPr lang="fi-FI" sz="800" kern="100" dirty="0">
                        <a:effectLst/>
                        <a:latin typeface="+mn-lt"/>
                        <a:ea typeface="Calibri" panose="020F0502020204030204" pitchFamily="34" charset="0"/>
                        <a:cs typeface="Times New Roman" panose="02020603050405020304" pitchFamily="18" charset="0"/>
                      </a:endParaRPr>
                    </a:p>
                  </a:txBody>
                  <a:tcPr marL="56316" marR="56316" marT="0" marB="0"/>
                </a:tc>
                <a:extLst>
                  <a:ext uri="{0D108BD9-81ED-4DB2-BD59-A6C34878D82A}">
                    <a16:rowId xmlns:a16="http://schemas.microsoft.com/office/drawing/2014/main" val="1115659992"/>
                  </a:ext>
                </a:extLst>
              </a:tr>
            </a:tbl>
          </a:graphicData>
        </a:graphic>
      </p:graphicFrame>
    </p:spTree>
    <p:extLst>
      <p:ext uri="{BB962C8B-B14F-4D97-AF65-F5344CB8AC3E}">
        <p14:creationId xmlns:p14="http://schemas.microsoft.com/office/powerpoint/2010/main" val="2485001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3">
            <a:extLst>
              <a:ext uri="{FF2B5EF4-FFF2-40B4-BE49-F238E27FC236}">
                <a16:creationId xmlns:a16="http://schemas.microsoft.com/office/drawing/2014/main" id="{25A94109-F89D-6950-74FB-99595AB6AB28}"/>
              </a:ext>
            </a:extLst>
          </p:cNvPr>
          <p:cNvGraphicFramePr>
            <a:graphicFrameLocks noGrp="1"/>
          </p:cNvGraphicFramePr>
          <p:nvPr>
            <p:extLst>
              <p:ext uri="{D42A27DB-BD31-4B8C-83A1-F6EECF244321}">
                <p14:modId xmlns:p14="http://schemas.microsoft.com/office/powerpoint/2010/main" val="2624775011"/>
              </p:ext>
            </p:extLst>
          </p:nvPr>
        </p:nvGraphicFramePr>
        <p:xfrm>
          <a:off x="0" y="88328"/>
          <a:ext cx="12191996" cy="6696989"/>
        </p:xfrm>
        <a:graphic>
          <a:graphicData uri="http://schemas.openxmlformats.org/drawingml/2006/table">
            <a:tbl>
              <a:tblPr firstRow="1" bandRow="1">
                <a:tableStyleId>{5940675A-B579-460E-94D1-54222C63F5DA}</a:tableStyleId>
              </a:tblPr>
              <a:tblGrid>
                <a:gridCol w="1088211">
                  <a:extLst>
                    <a:ext uri="{9D8B030D-6E8A-4147-A177-3AD203B41FA5}">
                      <a16:colId xmlns:a16="http://schemas.microsoft.com/office/drawing/2014/main" val="884067105"/>
                    </a:ext>
                  </a:extLst>
                </a:gridCol>
                <a:gridCol w="1844391">
                  <a:extLst>
                    <a:ext uri="{9D8B030D-6E8A-4147-A177-3AD203B41FA5}">
                      <a16:colId xmlns:a16="http://schemas.microsoft.com/office/drawing/2014/main" val="3453864445"/>
                    </a:ext>
                  </a:extLst>
                </a:gridCol>
                <a:gridCol w="3727616">
                  <a:extLst>
                    <a:ext uri="{9D8B030D-6E8A-4147-A177-3AD203B41FA5}">
                      <a16:colId xmlns:a16="http://schemas.microsoft.com/office/drawing/2014/main" val="2680887121"/>
                    </a:ext>
                  </a:extLst>
                </a:gridCol>
                <a:gridCol w="3817282">
                  <a:extLst>
                    <a:ext uri="{9D8B030D-6E8A-4147-A177-3AD203B41FA5}">
                      <a16:colId xmlns:a16="http://schemas.microsoft.com/office/drawing/2014/main" val="3851378009"/>
                    </a:ext>
                  </a:extLst>
                </a:gridCol>
                <a:gridCol w="962025">
                  <a:extLst>
                    <a:ext uri="{9D8B030D-6E8A-4147-A177-3AD203B41FA5}">
                      <a16:colId xmlns:a16="http://schemas.microsoft.com/office/drawing/2014/main" val="3833046396"/>
                    </a:ext>
                  </a:extLst>
                </a:gridCol>
                <a:gridCol w="752471">
                  <a:extLst>
                    <a:ext uri="{9D8B030D-6E8A-4147-A177-3AD203B41FA5}">
                      <a16:colId xmlns:a16="http://schemas.microsoft.com/office/drawing/2014/main" val="321891437"/>
                    </a:ext>
                  </a:extLst>
                </a:gridCol>
              </a:tblGrid>
              <a:tr h="0">
                <a:tc gridSpan="5">
                  <a:txBody>
                    <a:bodyPr/>
                    <a:lstStyle/>
                    <a:p>
                      <a:r>
                        <a:rPr lang="fi-FI" sz="1000" b="1" dirty="0">
                          <a:solidFill>
                            <a:schemeClr val="bg1"/>
                          </a:solidFill>
                        </a:rPr>
                        <a:t>Strateginen johtaminen</a:t>
                      </a:r>
                    </a:p>
                  </a:txBody>
                  <a:tcPr>
                    <a:solidFill>
                      <a:srgbClr val="7FC241"/>
                    </a:solidFill>
                  </a:tcPr>
                </a:tc>
                <a:tc hMerge="1">
                  <a:txBody>
                    <a:bodyPr/>
                    <a:lstStyle/>
                    <a:p>
                      <a:endParaRPr lang="fi-FI" sz="900">
                        <a:solidFill>
                          <a:schemeClr val="bg1"/>
                        </a:solidFill>
                      </a:endParaRPr>
                    </a:p>
                  </a:txBody>
                  <a:tcPr>
                    <a:solidFill>
                      <a:srgbClr val="009036"/>
                    </a:solidFill>
                  </a:tcPr>
                </a:tc>
                <a:tc hMerge="1">
                  <a:txBody>
                    <a:bodyPr/>
                    <a:lstStyle/>
                    <a:p>
                      <a:endParaRPr lang="fi-FI" sz="900">
                        <a:solidFill>
                          <a:schemeClr val="bg1"/>
                        </a:solidFill>
                      </a:endParaRPr>
                    </a:p>
                  </a:txBody>
                  <a:tcPr>
                    <a:solidFill>
                      <a:srgbClr val="009036"/>
                    </a:solidFill>
                  </a:tcPr>
                </a:tc>
                <a:tc hMerge="1">
                  <a:txBody>
                    <a:bodyPr/>
                    <a:lstStyle/>
                    <a:p>
                      <a:endParaRPr lang="fi-FI" sz="900">
                        <a:solidFill>
                          <a:schemeClr val="bg1"/>
                        </a:solidFill>
                      </a:endParaRPr>
                    </a:p>
                  </a:txBody>
                  <a:tcPr>
                    <a:solidFill>
                      <a:srgbClr val="009036"/>
                    </a:solidFill>
                  </a:tcPr>
                </a:tc>
                <a:tc hMerge="1">
                  <a:txBody>
                    <a:bodyPr/>
                    <a:lstStyle/>
                    <a:p>
                      <a:endParaRPr lang="fi-FI" sz="900">
                        <a:solidFill>
                          <a:schemeClr val="bg1"/>
                        </a:solidFill>
                      </a:endParaRPr>
                    </a:p>
                  </a:txBody>
                  <a:tcPr>
                    <a:solidFill>
                      <a:srgbClr val="009036"/>
                    </a:solidFill>
                  </a:tcPr>
                </a:tc>
                <a:tc>
                  <a:txBody>
                    <a:bodyPr/>
                    <a:lstStyle/>
                    <a:p>
                      <a:endParaRPr lang="fi-FI" sz="1000" b="1">
                        <a:solidFill>
                          <a:schemeClr val="bg1"/>
                        </a:solidFill>
                      </a:endParaRPr>
                    </a:p>
                  </a:txBody>
                  <a:tcPr>
                    <a:solidFill>
                      <a:srgbClr val="7FC241"/>
                    </a:solidFill>
                  </a:tcPr>
                </a:tc>
                <a:extLst>
                  <a:ext uri="{0D108BD9-81ED-4DB2-BD59-A6C34878D82A}">
                    <a16:rowId xmlns:a16="http://schemas.microsoft.com/office/drawing/2014/main" val="2879579817"/>
                  </a:ext>
                </a:extLst>
              </a:tr>
              <a:tr h="219012">
                <a:tc rowSpan="9">
                  <a:txBody>
                    <a:bodyPr/>
                    <a:lstStyle/>
                    <a:p>
                      <a:pPr algn="ctr"/>
                      <a:r>
                        <a:rPr lang="fi-FI" sz="1000" b="1" dirty="0">
                          <a:solidFill>
                            <a:schemeClr val="bg1"/>
                          </a:solidFill>
                        </a:rPr>
                        <a:t>Yhteistyökykyinen kunta</a:t>
                      </a:r>
                    </a:p>
                  </a:txBody>
                  <a:tcPr anchor="ctr">
                    <a:solidFill>
                      <a:srgbClr val="009036"/>
                    </a:solidFill>
                  </a:tcPr>
                </a:tc>
                <a:tc>
                  <a:txBody>
                    <a:bodyPr/>
                    <a:lstStyle/>
                    <a:p>
                      <a:r>
                        <a:rPr lang="fi-FI" sz="1000" b="1" dirty="0">
                          <a:solidFill>
                            <a:schemeClr val="bg1"/>
                          </a:solidFill>
                        </a:rPr>
                        <a:t>Tavoite</a:t>
                      </a:r>
                    </a:p>
                  </a:txBody>
                  <a:tcPr>
                    <a:solidFill>
                      <a:srgbClr val="009036"/>
                    </a:solidFill>
                  </a:tcPr>
                </a:tc>
                <a:tc>
                  <a:txBody>
                    <a:bodyPr/>
                    <a:lstStyle/>
                    <a:p>
                      <a:r>
                        <a:rPr lang="fi-FI" sz="1000" b="1" dirty="0">
                          <a:solidFill>
                            <a:schemeClr val="bg1"/>
                          </a:solidFill>
                        </a:rPr>
                        <a:t>Toimenpiteet ja tehtävät</a:t>
                      </a:r>
                    </a:p>
                  </a:txBody>
                  <a:tcPr>
                    <a:solidFill>
                      <a:srgbClr val="009036"/>
                    </a:solidFill>
                  </a:tcPr>
                </a:tc>
                <a:tc>
                  <a:txBody>
                    <a:bodyPr/>
                    <a:lstStyle/>
                    <a:p>
                      <a:r>
                        <a:rPr lang="fi-FI" sz="1000" b="1" dirty="0">
                          <a:solidFill>
                            <a:schemeClr val="bg1"/>
                          </a:solidFill>
                        </a:rPr>
                        <a:t>Edennyt hyvin</a:t>
                      </a:r>
                    </a:p>
                  </a:txBody>
                  <a:tcPr>
                    <a:solidFill>
                      <a:srgbClr val="009036"/>
                    </a:solidFill>
                  </a:tcPr>
                </a:tc>
                <a:tc>
                  <a:txBody>
                    <a:bodyPr/>
                    <a:lstStyle/>
                    <a:p>
                      <a:r>
                        <a:rPr lang="fi-FI" sz="1000" b="1" dirty="0">
                          <a:solidFill>
                            <a:schemeClr val="bg1"/>
                          </a:solidFill>
                        </a:rPr>
                        <a:t>Edennyt jossain määrin</a:t>
                      </a:r>
                    </a:p>
                  </a:txBody>
                  <a:tcPr>
                    <a:solidFill>
                      <a:schemeClr val="accent4"/>
                    </a:solidFill>
                  </a:tcPr>
                </a:tc>
                <a:tc>
                  <a:txBody>
                    <a:bodyPr/>
                    <a:lstStyle/>
                    <a:p>
                      <a:r>
                        <a:rPr lang="fi-FI" sz="1000" b="1" dirty="0">
                          <a:solidFill>
                            <a:schemeClr val="bg1"/>
                          </a:solidFill>
                        </a:rPr>
                        <a:t>Ei ole vielä edennyt</a:t>
                      </a:r>
                    </a:p>
                  </a:txBody>
                  <a:tcPr>
                    <a:solidFill>
                      <a:srgbClr val="FF0000"/>
                    </a:solidFill>
                  </a:tcPr>
                </a:tc>
                <a:extLst>
                  <a:ext uri="{0D108BD9-81ED-4DB2-BD59-A6C34878D82A}">
                    <a16:rowId xmlns:a16="http://schemas.microsoft.com/office/drawing/2014/main" val="2747262231"/>
                  </a:ext>
                </a:extLst>
              </a:tr>
              <a:tr h="586639">
                <a:tc vMerge="1">
                  <a:txBody>
                    <a:bodyPr/>
                    <a:lstStyle/>
                    <a:p>
                      <a:pPr algn="ctr"/>
                      <a:r>
                        <a:rPr lang="fi-FI" sz="1000">
                          <a:solidFill>
                            <a:schemeClr val="bg1"/>
                          </a:solidFill>
                        </a:rPr>
                        <a:t>Yhteistyökykyinen kunta</a:t>
                      </a:r>
                    </a:p>
                  </a:txBody>
                  <a:tcPr anchor="ctr">
                    <a:solidFill>
                      <a:srgbClr val="009036"/>
                    </a:solidFill>
                  </a:tcPr>
                </a:tc>
                <a:tc>
                  <a:txBody>
                    <a:bodyPr/>
                    <a:lstStyle/>
                    <a:p>
                      <a:r>
                        <a:rPr lang="fi-FI" sz="900" dirty="0">
                          <a:solidFill>
                            <a:schemeClr val="tx1"/>
                          </a:solidFill>
                          <a:latin typeface="+mn-lt"/>
                        </a:rPr>
                        <a:t>Yhteisen toiminnan kehittäminen hyvinvoinnin ja terveyden edistämisessä</a:t>
                      </a:r>
                    </a:p>
                  </a:txBody>
                  <a:tcPr>
                    <a:solidFill>
                      <a:schemeClr val="bg1"/>
                    </a:solidFill>
                  </a:tcPr>
                </a:tc>
                <a:tc>
                  <a:txBody>
                    <a:bodyPr/>
                    <a:lstStyle/>
                    <a:p>
                      <a:r>
                        <a:rPr lang="fi-FI" sz="900" dirty="0">
                          <a:latin typeface="+mn-lt"/>
                        </a:rPr>
                        <a:t>-Hyvinvointialueen ja kuntien yhteisissä työryhmissä nimetyt henkilöt</a:t>
                      </a:r>
                    </a:p>
                    <a:p>
                      <a:r>
                        <a:rPr lang="fi-FI" sz="900" dirty="0">
                          <a:latin typeface="+mn-lt"/>
                        </a:rPr>
                        <a:t>-Työryhmissä toimiminen aktiivisesti</a:t>
                      </a:r>
                    </a:p>
                    <a:p>
                      <a:r>
                        <a:rPr lang="fi-FI" sz="900" dirty="0">
                          <a:latin typeface="+mn-lt"/>
                        </a:rPr>
                        <a:t>-Terve Kunta –verkostoon liittyminen ja verkostossa toimiminen</a:t>
                      </a:r>
                    </a:p>
                    <a:p>
                      <a:r>
                        <a:rPr lang="fi-FI" sz="900" dirty="0">
                          <a:latin typeface="+mn-lt"/>
                        </a:rPr>
                        <a:t>-Lapsiystävällinen kunta –verkostoon hakeminen</a:t>
                      </a:r>
                    </a:p>
                    <a:p>
                      <a:r>
                        <a:rPr lang="fi-FI" sz="900" dirty="0">
                          <a:latin typeface="+mn-lt"/>
                        </a:rPr>
                        <a:t>-Varhaiskasvatuksen laadunarvioinnin työkalun käyttöönotto ja vakiinnuttaminen</a:t>
                      </a:r>
                    </a:p>
                  </a:txBody>
                  <a:tcPr/>
                </a:tc>
                <a:tc>
                  <a:txBody>
                    <a:bodyPr/>
                    <a:lstStyle/>
                    <a:p>
                      <a:r>
                        <a:rPr lang="fi-FI" sz="800" b="1" dirty="0">
                          <a:latin typeface="+mn-lt"/>
                        </a:rPr>
                        <a:t>Hyvinvointialueen nimeämispyyntöihin vastattu ja työryhmissä toimittu aktiivisesti.</a:t>
                      </a:r>
                    </a:p>
                    <a:p>
                      <a:r>
                        <a:rPr lang="fi-FI" sz="800" b="1" dirty="0">
                          <a:latin typeface="+mn-lt"/>
                        </a:rPr>
                        <a:t>Terve Kunta-verkostoon liitytty ja verkostossa toimittu aktiivisesti.</a:t>
                      </a:r>
                    </a:p>
                    <a:p>
                      <a:r>
                        <a:rPr lang="fi-FI" sz="800" b="1" dirty="0">
                          <a:latin typeface="+mn-lt"/>
                        </a:rPr>
                        <a:t>Varhaiskasvatuksen laadunarvioinnin työkalu on otettu käyttöön ja laadunarviointityö aloitettu.</a:t>
                      </a:r>
                    </a:p>
                  </a:txBody>
                  <a:tcPr/>
                </a:tc>
                <a:tc>
                  <a:txBody>
                    <a:bodyPr/>
                    <a:lstStyle/>
                    <a:p>
                      <a:endParaRPr lang="fi-FI" sz="900" dirty="0">
                        <a:latin typeface="+mn-lt"/>
                      </a:endParaRPr>
                    </a:p>
                  </a:txBody>
                  <a:tcPr/>
                </a:tc>
                <a:tc>
                  <a:txBody>
                    <a:bodyPr/>
                    <a:lstStyle/>
                    <a:p>
                      <a:r>
                        <a:rPr lang="fi-FI" sz="900" b="0" dirty="0">
                          <a:latin typeface="+mn-lt"/>
                        </a:rPr>
                        <a:t>Lapsiystävällinen kunta –verkoston haku ei auennut v. 2024 eikä 2025.</a:t>
                      </a:r>
                    </a:p>
                  </a:txBody>
                  <a:tcPr/>
                </a:tc>
                <a:extLst>
                  <a:ext uri="{0D108BD9-81ED-4DB2-BD59-A6C34878D82A}">
                    <a16:rowId xmlns:a16="http://schemas.microsoft.com/office/drawing/2014/main" val="1655209919"/>
                  </a:ext>
                </a:extLst>
              </a:tr>
              <a:tr h="451712">
                <a:tc vMerge="1">
                  <a:txBody>
                    <a:bodyPr/>
                    <a:lstStyle/>
                    <a:p>
                      <a:endParaRPr lang="fi-FI"/>
                    </a:p>
                  </a:txBody>
                  <a:tcPr/>
                </a:tc>
                <a:tc>
                  <a:txBody>
                    <a:bodyPr/>
                    <a:lstStyle/>
                    <a:p>
                      <a:r>
                        <a:rPr lang="fi-FI" sz="900" dirty="0">
                          <a:solidFill>
                            <a:schemeClr val="tx1"/>
                          </a:solidFill>
                          <a:latin typeface="+mn-lt"/>
                        </a:rPr>
                        <a:t>Päätösten vaikutusten ennakkoarvioinnin (EVA) käyttöönotto osana päätösvalmistelua</a:t>
                      </a:r>
                    </a:p>
                  </a:txBody>
                  <a:tcPr>
                    <a:solidFill>
                      <a:schemeClr val="bg1"/>
                    </a:solidFill>
                  </a:tcPr>
                </a:tc>
                <a:tc>
                  <a:txBody>
                    <a:bodyPr/>
                    <a:lstStyle/>
                    <a:p>
                      <a:r>
                        <a:rPr lang="fi-FI" sz="900" dirty="0">
                          <a:latin typeface="+mn-lt"/>
                        </a:rPr>
                        <a:t>Laaditaan säännöllisesti päätösten ennakkoarviointia osana päätösvalmistelua (IVA,LAVA,YRVA ja YVA)</a:t>
                      </a:r>
                    </a:p>
                  </a:txBody>
                  <a:tcPr/>
                </a:tc>
                <a:tc>
                  <a:txBody>
                    <a:bodyPr/>
                    <a:lstStyle/>
                    <a:p>
                      <a:r>
                        <a:rPr lang="fi-FI" sz="800" b="1" dirty="0">
                          <a:latin typeface="+mn-lt"/>
                        </a:rPr>
                        <a:t>Prosessikuvaus ja lomakepohja laadittu, </a:t>
                      </a:r>
                      <a:r>
                        <a:rPr lang="fi-FI" sz="800" b="1" dirty="0" err="1">
                          <a:latin typeface="+mn-lt"/>
                        </a:rPr>
                        <a:t>EVAa</a:t>
                      </a:r>
                      <a:r>
                        <a:rPr lang="fi-FI" sz="800" b="1" dirty="0">
                          <a:latin typeface="+mn-lt"/>
                        </a:rPr>
                        <a:t> tehty järjestelmällisesti.</a:t>
                      </a:r>
                    </a:p>
                  </a:txBody>
                  <a:tcPr/>
                </a:tc>
                <a:tc>
                  <a:txBody>
                    <a:bodyPr/>
                    <a:lstStyle/>
                    <a:p>
                      <a:endParaRPr lang="fi-FI" sz="900" dirty="0">
                        <a:latin typeface="+mn-lt"/>
                      </a:endParaRPr>
                    </a:p>
                  </a:txBody>
                  <a:tcPr/>
                </a:tc>
                <a:tc>
                  <a:txBody>
                    <a:bodyPr/>
                    <a:lstStyle/>
                    <a:p>
                      <a:endParaRPr lang="fi-FI" sz="900" dirty="0">
                        <a:latin typeface="+mn-lt"/>
                      </a:endParaRPr>
                    </a:p>
                  </a:txBody>
                  <a:tcPr/>
                </a:tc>
                <a:extLst>
                  <a:ext uri="{0D108BD9-81ED-4DB2-BD59-A6C34878D82A}">
                    <a16:rowId xmlns:a16="http://schemas.microsoft.com/office/drawing/2014/main" val="1948396898"/>
                  </a:ext>
                </a:extLst>
              </a:tr>
              <a:tr h="881279">
                <a:tc vMerge="1">
                  <a:txBody>
                    <a:bodyPr/>
                    <a:lstStyle/>
                    <a:p>
                      <a:pPr>
                        <a:lnSpc>
                          <a:spcPct val="107000"/>
                        </a:lnSpc>
                        <a:spcAft>
                          <a:spcPts val="800"/>
                        </a:spcAft>
                      </a:pPr>
                      <a:endParaRPr lang="fi-FI" sz="11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9036"/>
                    </a:solidFill>
                  </a:tcPr>
                </a:tc>
                <a:tc>
                  <a:txBody>
                    <a:bodyPr/>
                    <a:lstStyle/>
                    <a:p>
                      <a:pPr>
                        <a:lnSpc>
                          <a:spcPct val="107000"/>
                        </a:lnSpc>
                        <a:spcAft>
                          <a:spcPts val="800"/>
                        </a:spcAft>
                      </a:pPr>
                      <a:r>
                        <a:rPr lang="fi-FI" sz="900" kern="100" dirty="0">
                          <a:solidFill>
                            <a:schemeClr val="tx1"/>
                          </a:solidFill>
                          <a:effectLst/>
                          <a:latin typeface="+mn-lt"/>
                        </a:rPr>
                        <a:t>Väestön terveydentilan raportoinnin kehittäminen</a:t>
                      </a:r>
                      <a:endParaRPr lang="fi-FI" sz="900"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800"/>
                        </a:spcAft>
                      </a:pPr>
                      <a:r>
                        <a:rPr lang="fi-FI" sz="900" kern="100" dirty="0">
                          <a:effectLst/>
                          <a:latin typeface="+mn-lt"/>
                        </a:rPr>
                        <a:t>-Kuvataan tiedonkeruun ja raportoinnin prosessi esimerkiksi vuosikellon avulla</a:t>
                      </a:r>
                    </a:p>
                    <a:p>
                      <a:pPr>
                        <a:lnSpc>
                          <a:spcPct val="107000"/>
                        </a:lnSpc>
                        <a:spcAft>
                          <a:spcPts val="800"/>
                        </a:spcAft>
                      </a:pPr>
                      <a:r>
                        <a:rPr lang="fi-FI" sz="900" kern="100" dirty="0">
                          <a:effectLst/>
                          <a:latin typeface="+mn-lt"/>
                        </a:rPr>
                        <a:t>-Hyvinvointiraportointi toteutetaan vuosittain keväisin</a:t>
                      </a: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800" b="1" kern="100" dirty="0">
                          <a:effectLst/>
                          <a:latin typeface="+mn-lt"/>
                        </a:rPr>
                        <a:t>Vuosikello kuvattu hyvinvointisuunnitelman osana. Hyvinvointiraportointi toteutettu ensimmäisen kerran vuonna 2023 </a:t>
                      </a:r>
                      <a:r>
                        <a:rPr lang="fi-FI" sz="800" b="1" kern="100">
                          <a:effectLst/>
                          <a:latin typeface="+mn-lt"/>
                        </a:rPr>
                        <a:t>ja vakiinnutettu </a:t>
                      </a:r>
                      <a:r>
                        <a:rPr lang="fi-FI" sz="800" b="1" kern="100" dirty="0">
                          <a:effectLst/>
                          <a:latin typeface="+mn-lt"/>
                        </a:rPr>
                        <a:t>vuosittaiseksi.</a:t>
                      </a:r>
                      <a:endParaRPr lang="fi-FI" sz="800" b="1"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3149254"/>
                  </a:ext>
                </a:extLst>
              </a:tr>
              <a:tr h="1333075">
                <a:tc vMerge="1">
                  <a:txBody>
                    <a:bodyPr/>
                    <a:lstStyle/>
                    <a:p>
                      <a:pPr>
                        <a:lnSpc>
                          <a:spcPct val="107000"/>
                        </a:lnSpc>
                        <a:spcAft>
                          <a:spcPts val="800"/>
                        </a:spcAft>
                      </a:pPr>
                      <a:endParaRPr lang="fi-FI" sz="11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9036"/>
                    </a:solidFill>
                  </a:tcPr>
                </a:tc>
                <a:tc>
                  <a:txBody>
                    <a:bodyPr/>
                    <a:lstStyle/>
                    <a:p>
                      <a:pPr>
                        <a:lnSpc>
                          <a:spcPct val="107000"/>
                        </a:lnSpc>
                        <a:spcAft>
                          <a:spcPts val="800"/>
                        </a:spcAft>
                      </a:pPr>
                      <a:r>
                        <a:rPr lang="fi-FI" sz="900" kern="100" dirty="0">
                          <a:solidFill>
                            <a:schemeClr val="tx1"/>
                          </a:solidFill>
                          <a:effectLst/>
                          <a:latin typeface="+mn-lt"/>
                        </a:rPr>
                        <a:t>Osallisuuden, yhteisöllisyyden ja järjestöyhteistyön kehittäminen</a:t>
                      </a:r>
                      <a:endParaRPr lang="fi-FI" sz="900"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800"/>
                        </a:spcAft>
                      </a:pPr>
                      <a:r>
                        <a:rPr lang="fi-FI" sz="900" kern="100" dirty="0">
                          <a:effectLst/>
                          <a:latin typeface="+mn-lt"/>
                        </a:rPr>
                        <a:t>-Kuntalaisten, paikallisten yhdistysten ja kunnan välinen säännöllinen yhteistyö (asukasraadit/-foorumit)</a:t>
                      </a:r>
                    </a:p>
                    <a:p>
                      <a:pPr>
                        <a:lnSpc>
                          <a:spcPct val="107000"/>
                        </a:lnSpc>
                        <a:spcAft>
                          <a:spcPts val="800"/>
                        </a:spcAft>
                      </a:pPr>
                      <a:r>
                        <a:rPr lang="fi-FI" sz="900" kern="100" dirty="0">
                          <a:effectLst/>
                          <a:latin typeface="+mn-lt"/>
                        </a:rPr>
                        <a:t> -Kuntalaisten osallistaminen ja kuuleminen erilaisin yleisötilaisuuksin ja sähköisin kyselyin</a:t>
                      </a:r>
                    </a:p>
                    <a:p>
                      <a:pPr marL="0" marR="0" lvl="0" indent="0" algn="l" defTabSz="914400" rtl="0" eaLnBrk="1" fontAlgn="auto" latinLnBrk="0" hangingPunct="1">
                        <a:lnSpc>
                          <a:spcPct val="107000"/>
                        </a:lnSpc>
                        <a:spcBef>
                          <a:spcPts val="0"/>
                        </a:spcBef>
                        <a:spcAft>
                          <a:spcPts val="800"/>
                        </a:spcAft>
                        <a:buClrTx/>
                        <a:buSzTx/>
                        <a:buFontTx/>
                        <a:buNone/>
                        <a:tabLst/>
                        <a:defRPr/>
                      </a:pPr>
                      <a:r>
                        <a:rPr lang="fi-FI" sz="900" kern="100" dirty="0">
                          <a:effectLst/>
                          <a:latin typeface="+mn-lt"/>
                          <a:ea typeface="Calibri" panose="020F0502020204030204" pitchFamily="34" charset="0"/>
                          <a:cs typeface="Times New Roman" panose="02020603050405020304" pitchFamily="18" charset="0"/>
                        </a:rPr>
                        <a:t>-Verkkosivujen päivittäminen yhdistysten tarpeita vastaavaksi (mm. tietoja tiloista, tapahtumakalenteri, tapahtumahuone yhdistysten käyttöön)</a:t>
                      </a:r>
                    </a:p>
                    <a:p>
                      <a:pPr>
                        <a:lnSpc>
                          <a:spcPct val="107000"/>
                        </a:lnSpc>
                        <a:spcAft>
                          <a:spcPts val="800"/>
                        </a:spcAft>
                      </a:pPr>
                      <a:r>
                        <a:rPr lang="fi-FI" sz="900" kern="100" dirty="0">
                          <a:solidFill>
                            <a:schemeClr val="tx1"/>
                          </a:solidFill>
                          <a:effectLst/>
                          <a:latin typeface="+mn-lt"/>
                        </a:rPr>
                        <a:t>Kulttuuritoimen vapaaehtoistoiminnan kehittäminen: </a:t>
                      </a:r>
                      <a:r>
                        <a:rPr lang="fi-FI" sz="900" kern="100" dirty="0">
                          <a:effectLst/>
                          <a:latin typeface="+mn-lt"/>
                          <a:ea typeface="Calibri" panose="020F0502020204030204" pitchFamily="34" charset="0"/>
                          <a:cs typeface="Times New Roman" panose="02020603050405020304" pitchFamily="18" charset="0"/>
                        </a:rPr>
                        <a:t>Kulttuurikasvatusohjelman toteuttaminen, järjestöjen toiminnan tukeminen kulttuuritoimen avustuksin</a:t>
                      </a:r>
                    </a:p>
                  </a:txBody>
                  <a:tcPr marL="68580" marR="68580" marT="0" marB="0"/>
                </a:tc>
                <a:tc>
                  <a:txBody>
                    <a:bodyPr/>
                    <a:lstStyle/>
                    <a:p>
                      <a:pPr>
                        <a:lnSpc>
                          <a:spcPct val="107000"/>
                        </a:lnSpc>
                        <a:spcAft>
                          <a:spcPts val="800"/>
                        </a:spcAft>
                      </a:pPr>
                      <a:r>
                        <a:rPr lang="fi-FI" sz="800" b="1" kern="100" dirty="0">
                          <a:effectLst/>
                          <a:latin typeface="+mn-lt"/>
                        </a:rPr>
                        <a:t>Yhdistysten ilta vakiinnutettu vuosittain toteutuvaksi.</a:t>
                      </a:r>
                    </a:p>
                    <a:p>
                      <a:pPr>
                        <a:lnSpc>
                          <a:spcPct val="107000"/>
                        </a:lnSpc>
                        <a:spcAft>
                          <a:spcPts val="800"/>
                        </a:spcAft>
                      </a:pPr>
                      <a:r>
                        <a:rPr lang="fi-FI" sz="800" b="1" kern="100" dirty="0">
                          <a:effectLst/>
                          <a:latin typeface="+mn-lt"/>
                        </a:rPr>
                        <a:t>Yleisötilaisuuksia järjestetty ajankohtaisiin asioihin liittyen. Kuntalaiskysely teetetty keväällä 2024. Vastausten raportointi osana vuosiraporttia toteutunut.</a:t>
                      </a:r>
                    </a:p>
                    <a:p>
                      <a:pPr>
                        <a:lnSpc>
                          <a:spcPct val="107000"/>
                        </a:lnSpc>
                        <a:spcAft>
                          <a:spcPts val="800"/>
                        </a:spcAft>
                      </a:pPr>
                      <a:r>
                        <a:rPr lang="fi-FI" sz="800" b="1" kern="100" dirty="0">
                          <a:effectLst/>
                          <a:latin typeface="+mn-lt"/>
                        </a:rPr>
                        <a:t>TEA-viisarikyselyihin vastattu.</a:t>
                      </a:r>
                    </a:p>
                    <a:p>
                      <a:pPr>
                        <a:lnSpc>
                          <a:spcPct val="107000"/>
                        </a:lnSpc>
                        <a:spcAft>
                          <a:spcPts val="800"/>
                        </a:spcAft>
                      </a:pPr>
                      <a:r>
                        <a:rPr lang="fi-FI" sz="800" b="1" kern="100" dirty="0">
                          <a:solidFill>
                            <a:schemeClr val="tx1"/>
                          </a:solidFill>
                          <a:effectLst/>
                          <a:latin typeface="+mn-lt"/>
                          <a:ea typeface="Calibri" panose="020F0502020204030204" pitchFamily="34" charset="0"/>
                          <a:cs typeface="Times New Roman" panose="02020603050405020304" pitchFamily="18" charset="0"/>
                        </a:rPr>
                        <a:t>Yhdistysten kanssa työstetty yhteiskehittämisperiaatteella toiveita kunnan kanssa tehtävästä yhteistyöstä, mm. tapahtumakalenteri </a:t>
                      </a:r>
                      <a:r>
                        <a:rPr lang="fi-FI" sz="800" b="1" kern="100" dirty="0" err="1">
                          <a:solidFill>
                            <a:schemeClr val="tx1"/>
                          </a:solidFill>
                          <a:effectLst/>
                          <a:latin typeface="+mn-lt"/>
                          <a:ea typeface="Calibri" panose="020F0502020204030204" pitchFamily="34" charset="0"/>
                          <a:cs typeface="Times New Roman" panose="02020603050405020304" pitchFamily="18" charset="0"/>
                        </a:rPr>
                        <a:t>Eventz</a:t>
                      </a:r>
                      <a:r>
                        <a:rPr lang="fi-FI" sz="800" b="1" kern="100" dirty="0">
                          <a:solidFill>
                            <a:schemeClr val="tx1"/>
                          </a:solidFill>
                          <a:effectLst/>
                          <a:latin typeface="+mn-lt"/>
                          <a:ea typeface="Calibri" panose="020F0502020204030204" pitchFamily="34" charset="0"/>
                          <a:cs typeface="Times New Roman" panose="02020603050405020304" pitchFamily="18" charset="0"/>
                        </a:rPr>
                        <a:t> käyttöönotto v. 2025.</a:t>
                      </a:r>
                    </a:p>
                    <a:p>
                      <a:pPr>
                        <a:lnSpc>
                          <a:spcPct val="107000"/>
                        </a:lnSpc>
                        <a:spcAft>
                          <a:spcPts val="800"/>
                        </a:spcAft>
                      </a:pPr>
                      <a:r>
                        <a:rPr lang="fi-FI" sz="800" b="1" kern="1200" dirty="0">
                          <a:solidFill>
                            <a:schemeClr val="tx1"/>
                          </a:solidFill>
                          <a:effectLst/>
                          <a:latin typeface="+mn-lt"/>
                          <a:ea typeface="Calibri" panose="020F0502020204030204" pitchFamily="34" charset="0"/>
                          <a:cs typeface="Times New Roman" panose="02020603050405020304" pitchFamily="18" charset="0"/>
                        </a:rPr>
                        <a:t>Kulttuurikasvatusohjelmaa toteutettu yhdessä koulujen kanssa, kulttuuritoimen avustuksia jaetaan vuosittain.</a:t>
                      </a:r>
                      <a:endParaRPr lang="fi-FI" sz="800" b="1"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482401"/>
                  </a:ext>
                </a:extLst>
              </a:tr>
              <a:tr h="252585">
                <a:tc vMerge="1">
                  <a:txBody>
                    <a:bodyPr/>
                    <a:lstStyle/>
                    <a:p>
                      <a:endParaRPr lang="fi-FI"/>
                    </a:p>
                  </a:txBody>
                  <a:tcPr/>
                </a:tc>
                <a:tc>
                  <a:txBody>
                    <a:bodyPr/>
                    <a:lstStyle/>
                    <a:p>
                      <a:pPr>
                        <a:lnSpc>
                          <a:spcPct val="107000"/>
                        </a:lnSpc>
                        <a:spcAft>
                          <a:spcPts val="800"/>
                        </a:spcAft>
                      </a:pPr>
                      <a:r>
                        <a:rPr lang="fi-FI" sz="900" kern="100" dirty="0">
                          <a:solidFill>
                            <a:schemeClr val="tx1"/>
                          </a:solidFill>
                          <a:effectLst/>
                          <a:latin typeface="+mn-lt"/>
                          <a:ea typeface="Calibri"/>
                          <a:cs typeface="Times New Roman"/>
                        </a:rPr>
                        <a:t>Tutkimusyhteistyön edistäminen</a:t>
                      </a:r>
                    </a:p>
                  </a:txBody>
                  <a:tcPr marL="68580" marR="68580" marT="0" marB="0">
                    <a:solidFill>
                      <a:schemeClr val="bg1"/>
                    </a:solidFill>
                  </a:tcPr>
                </a:tc>
                <a:tc>
                  <a:txBody>
                    <a:bodyPr/>
                    <a:lstStyle/>
                    <a:p>
                      <a:pPr>
                        <a:lnSpc>
                          <a:spcPct val="107000"/>
                        </a:lnSpc>
                        <a:spcAft>
                          <a:spcPts val="800"/>
                        </a:spcAft>
                      </a:pPr>
                      <a:r>
                        <a:rPr lang="fi-FI" sz="900" kern="100" dirty="0">
                          <a:effectLst/>
                          <a:latin typeface="+mn-lt"/>
                        </a:rPr>
                        <a:t>Tutkimusyhteistyön aloittaminen ja kehittäminen eri toimijoiden kanssa</a:t>
                      </a: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800" b="1" kern="100" dirty="0">
                          <a:effectLst/>
                          <a:latin typeface="+mn-lt"/>
                          <a:ea typeface="Calibri" panose="020F0502020204030204" pitchFamily="34" charset="0"/>
                          <a:cs typeface="Times New Roman" panose="02020603050405020304" pitchFamily="18" charset="0"/>
                        </a:rPr>
                        <a:t>Tutkimusyhteistyötä toteutettu yhdessä Turun yliopiston Hoitotieteen laitoksen kanssa.</a:t>
                      </a: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fi-FI" sz="9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7676876"/>
                  </a:ext>
                </a:extLst>
              </a:tr>
              <a:tr h="466107">
                <a:tc v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9036"/>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900" kern="100" dirty="0">
                          <a:solidFill>
                            <a:schemeClr val="tx1"/>
                          </a:solidFill>
                          <a:effectLst/>
                          <a:latin typeface="+mn-lt"/>
                        </a:rPr>
                        <a:t>Lasten ja nuorten liikunta-aktiivisuuden seurantamenetelmien kehittäminen</a:t>
                      </a:r>
                      <a:endParaRPr lang="fi-FI" sz="900"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800"/>
                        </a:spcAft>
                      </a:pPr>
                      <a:r>
                        <a:rPr lang="fi-FI" sz="900" kern="100" dirty="0">
                          <a:effectLst/>
                          <a:latin typeface="+mn-lt"/>
                        </a:rPr>
                        <a:t>Hyödynnetään rajattomasti liikuntaa-hankkeen ja Harrastamisen Suomen mallin raportointia osana kunnan raportointimenetelmiä</a:t>
                      </a: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800" b="1" kern="1200" dirty="0">
                          <a:solidFill>
                            <a:schemeClr val="dk1"/>
                          </a:solidFill>
                          <a:effectLst/>
                          <a:latin typeface="+mn-lt"/>
                        </a:rPr>
                        <a:t>Lasten ja nuorten liikunta-aktiivisuuden raportointi toteutunut vuosittain kunnan vuosiraportoinnissa, </a:t>
                      </a:r>
                      <a:r>
                        <a:rPr lang="fi-FI" sz="800" b="1" kern="1200" dirty="0" err="1">
                          <a:solidFill>
                            <a:schemeClr val="dk1"/>
                          </a:solidFill>
                          <a:effectLst/>
                          <a:latin typeface="+mn-lt"/>
                        </a:rPr>
                        <a:t>Hellewi</a:t>
                      </a:r>
                      <a:r>
                        <a:rPr lang="fi-FI" sz="800" b="1" kern="1200" dirty="0">
                          <a:solidFill>
                            <a:schemeClr val="dk1"/>
                          </a:solidFill>
                          <a:effectLst/>
                          <a:latin typeface="+mn-lt"/>
                        </a:rPr>
                        <a:t>-järjestelmän ja HSM-tilastojen käyttö toteutunut.</a:t>
                      </a:r>
                      <a:endParaRPr lang="fi-FI" sz="800" b="1"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2498927"/>
                  </a:ext>
                </a:extLst>
              </a:tr>
              <a:tr h="403581">
                <a:tc vMerge="1">
                  <a:txBody>
                    <a:bodyPr/>
                    <a:lstStyle/>
                    <a:p>
                      <a:pPr algn="ctr"/>
                      <a:endParaRPr lang="fi-FI" sz="1000">
                        <a:solidFill>
                          <a:schemeClr val="bg1"/>
                        </a:solidFill>
                      </a:endParaRPr>
                    </a:p>
                  </a:txBody>
                  <a:tcPr anchor="ctr">
                    <a:solidFill>
                      <a:srgbClr val="009036"/>
                    </a:solidFill>
                  </a:tcPr>
                </a:tc>
                <a:tc>
                  <a:txBody>
                    <a:bodyPr/>
                    <a:lstStyle/>
                    <a:p>
                      <a:pPr>
                        <a:lnSpc>
                          <a:spcPct val="107000"/>
                        </a:lnSpc>
                        <a:spcAft>
                          <a:spcPts val="800"/>
                        </a:spcAft>
                      </a:pPr>
                      <a:r>
                        <a:rPr lang="fi-FI" sz="900" kern="100" dirty="0">
                          <a:solidFill>
                            <a:schemeClr val="tx1"/>
                          </a:solidFill>
                          <a:effectLst/>
                          <a:latin typeface="+mn-lt"/>
                          <a:ea typeface="Calibri" panose="020F0502020204030204" pitchFamily="34" charset="0"/>
                          <a:cs typeface="Times New Roman" panose="02020603050405020304" pitchFamily="18" charset="0"/>
                        </a:rPr>
                        <a:t>Kunnan elinvoiman edistäminen</a:t>
                      </a:r>
                    </a:p>
                  </a:txBody>
                  <a:tcPr marL="68580" marR="68580" marT="0" marB="0">
                    <a:solidFill>
                      <a:schemeClr val="bg1"/>
                    </a:solidFill>
                  </a:tcPr>
                </a:tc>
                <a:tc>
                  <a:txBody>
                    <a:bodyPr/>
                    <a:lstStyle/>
                    <a:p>
                      <a:pPr>
                        <a:lnSpc>
                          <a:spcPct val="107000"/>
                        </a:lnSpc>
                        <a:spcAft>
                          <a:spcPts val="800"/>
                        </a:spcAft>
                      </a:pPr>
                      <a:r>
                        <a:rPr lang="fi-FI" sz="900" kern="100" dirty="0">
                          <a:effectLst/>
                          <a:latin typeface="+mn-lt"/>
                          <a:ea typeface="Calibri" panose="020F0502020204030204" pitchFamily="34" charset="0"/>
                          <a:cs typeface="Times New Roman" panose="02020603050405020304" pitchFamily="18" charset="0"/>
                        </a:rPr>
                        <a:t>Erillisen elinkeino-ohjelman toteuttaminen</a:t>
                      </a:r>
                    </a:p>
                    <a:p>
                      <a:pPr>
                        <a:lnSpc>
                          <a:spcPct val="107000"/>
                        </a:lnSpc>
                        <a:spcAft>
                          <a:spcPts val="800"/>
                        </a:spcAft>
                      </a:pPr>
                      <a:r>
                        <a:rPr lang="fi-FI" sz="900" kern="100" dirty="0">
                          <a:effectLst/>
                          <a:latin typeface="+mn-lt"/>
                          <a:ea typeface="Calibri" panose="020F0502020204030204" pitchFamily="34" charset="0"/>
                          <a:cs typeface="Times New Roman" panose="02020603050405020304" pitchFamily="18" charset="0"/>
                        </a:rPr>
                        <a:t>Elinkeinotoimikunnan toiminnan edistäminen</a:t>
                      </a:r>
                    </a:p>
                  </a:txBody>
                  <a:tcPr marL="68580" marR="68580" marT="0" marB="0"/>
                </a:tc>
                <a:tc>
                  <a:txBody>
                    <a:bodyPr/>
                    <a:lstStyle/>
                    <a:p>
                      <a:pPr>
                        <a:lnSpc>
                          <a:spcPct val="107000"/>
                        </a:lnSpc>
                        <a:spcAft>
                          <a:spcPts val="800"/>
                        </a:spcAft>
                      </a:pPr>
                      <a:r>
                        <a:rPr lang="fi-FI" sz="800" b="1" kern="100" dirty="0">
                          <a:effectLst/>
                          <a:latin typeface="+mn-lt"/>
                          <a:ea typeface="Calibri" panose="020F0502020204030204" pitchFamily="34" charset="0"/>
                          <a:cs typeface="Times New Roman"/>
                        </a:rPr>
                        <a:t>Elinkeinotoimikunta toiminut aktiivisesti. Uusi elinvoimaohjelma laadittu.</a:t>
                      </a: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9304769"/>
                  </a:ext>
                </a:extLst>
              </a:tr>
              <a:tr h="742657">
                <a:tc vMerge="1">
                  <a:txBody>
                    <a:bodyPr/>
                    <a:lstStyle/>
                    <a:p>
                      <a:pPr algn="ctr"/>
                      <a:endParaRPr lang="fi-FI" sz="1000" b="1" dirty="0">
                        <a:solidFill>
                          <a:schemeClr val="bg1"/>
                        </a:solidFill>
                      </a:endParaRPr>
                    </a:p>
                  </a:txBody>
                  <a:tcPr anchor="ctr">
                    <a:solidFill>
                      <a:srgbClr val="009036"/>
                    </a:solidFill>
                  </a:tcPr>
                </a:tc>
                <a:tc>
                  <a:txBody>
                    <a:bodyPr/>
                    <a:lstStyle/>
                    <a:p>
                      <a:pPr>
                        <a:lnSpc>
                          <a:spcPct val="107000"/>
                        </a:lnSpc>
                        <a:spcAft>
                          <a:spcPts val="800"/>
                        </a:spcAft>
                      </a:pPr>
                      <a:r>
                        <a:rPr lang="fi-FI" sz="900" kern="100" dirty="0">
                          <a:solidFill>
                            <a:schemeClr val="tx1"/>
                          </a:solidFill>
                          <a:effectLst/>
                          <a:latin typeface="+mn-lt"/>
                          <a:ea typeface="Calibri" panose="020F0502020204030204" pitchFamily="34" charset="0"/>
                          <a:cs typeface="Times New Roman" panose="02020603050405020304" pitchFamily="18" charset="0"/>
                        </a:rPr>
                        <a:t>Kotouttamisen edistäminen</a:t>
                      </a:r>
                    </a:p>
                  </a:txBody>
                  <a:tcPr marL="68580" marR="68580" marT="0" marB="0">
                    <a:solidFill>
                      <a:schemeClr val="bg1"/>
                    </a:solidFill>
                  </a:tcPr>
                </a:tc>
                <a:tc>
                  <a:txBody>
                    <a:bodyPr/>
                    <a:lstStyle/>
                    <a:p>
                      <a:pPr>
                        <a:lnSpc>
                          <a:spcPct val="107000"/>
                        </a:lnSpc>
                        <a:spcAft>
                          <a:spcPts val="800"/>
                        </a:spcAft>
                      </a:pPr>
                      <a:r>
                        <a:rPr lang="fi-FI" sz="900" kern="100" dirty="0">
                          <a:effectLst/>
                          <a:latin typeface="+mn-lt"/>
                          <a:ea typeface="Calibri" panose="020F0502020204030204" pitchFamily="34" charset="0"/>
                          <a:cs typeface="Times New Roman" panose="02020603050405020304" pitchFamily="18" charset="0"/>
                        </a:rPr>
                        <a:t>Erillisen kotouttamisohjelman toteuttaminen</a:t>
                      </a:r>
                    </a:p>
                  </a:txBody>
                  <a:tcPr marL="68580" marR="68580" marT="0" marB="0"/>
                </a:tc>
                <a:tc>
                  <a:txBody>
                    <a:bodyPr/>
                    <a:lstStyle/>
                    <a:p>
                      <a:pPr>
                        <a:lnSpc>
                          <a:spcPct val="107000"/>
                        </a:lnSpc>
                        <a:spcAft>
                          <a:spcPts val="800"/>
                        </a:spcAft>
                      </a:pPr>
                      <a:r>
                        <a:rPr lang="fi-FI" sz="800" b="1" kern="100" dirty="0">
                          <a:effectLst/>
                          <a:latin typeface="+mn-lt"/>
                          <a:ea typeface="Calibri" panose="020F0502020204030204" pitchFamily="34" charset="0"/>
                          <a:cs typeface="Times New Roman"/>
                        </a:rPr>
                        <a:t>Toimenpiteiden toteutumista arvioitu osana kotouttamisohjelman arviointia.</a:t>
                      </a:r>
                    </a:p>
                    <a:p>
                      <a:pPr>
                        <a:lnSpc>
                          <a:spcPct val="107000"/>
                        </a:lnSpc>
                        <a:spcAft>
                          <a:spcPts val="800"/>
                        </a:spcAft>
                      </a:pPr>
                      <a:r>
                        <a:rPr lang="fi-FI" sz="800" b="1" kern="100" dirty="0">
                          <a:effectLst/>
                          <a:latin typeface="+mn-lt"/>
                          <a:ea typeface="Calibri" panose="020F0502020204030204" pitchFamily="34" charset="0"/>
                          <a:cs typeface="Times New Roman"/>
                        </a:rPr>
                        <a:t>Uusi kotoutumisohjelma laadittu 1.1.2025 voimaantulevan lain mukaisesti.</a:t>
                      </a: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fi-FI" sz="9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5588899"/>
                  </a:ext>
                </a:extLst>
              </a:tr>
            </a:tbl>
          </a:graphicData>
        </a:graphic>
      </p:graphicFrame>
    </p:spTree>
    <p:extLst>
      <p:ext uri="{BB962C8B-B14F-4D97-AF65-F5344CB8AC3E}">
        <p14:creationId xmlns:p14="http://schemas.microsoft.com/office/powerpoint/2010/main" val="3478639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CEF616-1FC0-BA43-1E0F-A3F482ADA374}"/>
              </a:ext>
            </a:extLst>
          </p:cNvPr>
          <p:cNvSpPr>
            <a:spLocks noGrp="1"/>
          </p:cNvSpPr>
          <p:nvPr>
            <p:ph type="title"/>
          </p:nvPr>
        </p:nvSpPr>
        <p:spPr>
          <a:xfrm>
            <a:off x="213065" y="226381"/>
            <a:ext cx="10515600" cy="293243"/>
          </a:xfrm>
        </p:spPr>
        <p:txBody>
          <a:bodyPr>
            <a:normAutofit fontScale="90000"/>
          </a:bodyPr>
          <a:lstStyle/>
          <a:p>
            <a:r>
              <a:rPr lang="fi-FI" sz="2000" dirty="0"/>
              <a:t>Lähteitä</a:t>
            </a:r>
          </a:p>
        </p:txBody>
      </p:sp>
      <p:sp>
        <p:nvSpPr>
          <p:cNvPr id="3" name="Sisällön paikkamerkki 2">
            <a:extLst>
              <a:ext uri="{FF2B5EF4-FFF2-40B4-BE49-F238E27FC236}">
                <a16:creationId xmlns:a16="http://schemas.microsoft.com/office/drawing/2014/main" id="{FE38A481-B8CA-A8BB-D98F-09E9C749BAF1}"/>
              </a:ext>
            </a:extLst>
          </p:cNvPr>
          <p:cNvSpPr>
            <a:spLocks noGrp="1"/>
          </p:cNvSpPr>
          <p:nvPr>
            <p:ph idx="1"/>
          </p:nvPr>
        </p:nvSpPr>
        <p:spPr>
          <a:xfrm>
            <a:off x="213065" y="594360"/>
            <a:ext cx="11896078" cy="6037259"/>
          </a:xfrm>
        </p:spPr>
        <p:txBody>
          <a:bodyPr>
            <a:normAutofit/>
          </a:bodyPr>
          <a:lstStyle/>
          <a:p>
            <a:pPr marL="0" indent="0">
              <a:buNone/>
            </a:pPr>
            <a:r>
              <a:rPr lang="fi-FI" sz="900" b="0" i="0" dirty="0">
                <a:solidFill>
                  <a:srgbClr val="303030"/>
                </a:solidFill>
                <a:effectLst/>
              </a:rPr>
              <a:t>Tilasto- ja indikaattoripankki Sotkanet. Terveyden ja hyvinvoinnin laitos. Viitattu 9.1.2026.</a:t>
            </a:r>
          </a:p>
          <a:p>
            <a:pPr marL="0" indent="0">
              <a:buNone/>
            </a:pPr>
            <a:r>
              <a:rPr lang="fi-FI" sz="900" dirty="0"/>
              <a:t>TEA-viisari. Terveyden ja hyvinvoinnin laitos. Viitattu 26.11.2025.</a:t>
            </a:r>
          </a:p>
          <a:p>
            <a:pPr marL="0" indent="0">
              <a:buNone/>
            </a:pPr>
            <a:r>
              <a:rPr lang="fi-FI" sz="900" dirty="0"/>
              <a:t>Liikennevakuutuskeskus / Onnettomuustietoinstituutti OTI: https://www.lvk.fi/onnettomuustietoinstituutti/otin-liikennevahinkoportti/  (Viitattu 3.1.2025).</a:t>
            </a:r>
          </a:p>
        </p:txBody>
      </p:sp>
      <p:pic>
        <p:nvPicPr>
          <p:cNvPr id="4" name="Kuva 3" descr="Kuva, joka sisältää kohteen kuvakaappaus, graafinen suunnittelu, Grafiikka, muotoilu&#10;&#10;Kuvaus luotu automaattisesti">
            <a:extLst>
              <a:ext uri="{FF2B5EF4-FFF2-40B4-BE49-F238E27FC236}">
                <a16:creationId xmlns:a16="http://schemas.microsoft.com/office/drawing/2014/main" id="{7D03351F-A4D7-2C1C-5789-DCFDF3E6F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523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ED2C11-C0C3-E5FA-05A0-F24F881E090A}"/>
              </a:ext>
            </a:extLst>
          </p:cNvPr>
          <p:cNvSpPr>
            <a:spLocks noGrp="1"/>
          </p:cNvSpPr>
          <p:nvPr>
            <p:ph type="title"/>
          </p:nvPr>
        </p:nvSpPr>
        <p:spPr/>
        <p:txBody>
          <a:bodyPr/>
          <a:lstStyle/>
          <a:p>
            <a:r>
              <a:rPr lang="fi-FI" dirty="0" err="1"/>
              <a:t>Hyte</a:t>
            </a:r>
            <a:r>
              <a:rPr lang="fi-FI" dirty="0"/>
              <a:t>-kerroin vertailu muihin Varsinais-Suomen kuntiin</a:t>
            </a:r>
          </a:p>
        </p:txBody>
      </p:sp>
      <p:pic>
        <p:nvPicPr>
          <p:cNvPr id="11" name="Kuva 10" descr="Kuva, joka sisältää kohteen teksti, numero, kuvakaappaus, Fontti&#10;&#10;Tekoälyllä luotu sisältö voi olla virheellistä.">
            <a:extLst>
              <a:ext uri="{FF2B5EF4-FFF2-40B4-BE49-F238E27FC236}">
                <a16:creationId xmlns:a16="http://schemas.microsoft.com/office/drawing/2014/main" id="{90885560-7CB0-13BE-B561-0BC92440B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977" y="1690687"/>
            <a:ext cx="3579895" cy="4905520"/>
          </a:xfrm>
          <a:prstGeom prst="rect">
            <a:avLst/>
          </a:prstGeom>
          <a:ln w="28575">
            <a:solidFill>
              <a:srgbClr val="009036"/>
            </a:solidFill>
          </a:ln>
        </p:spPr>
      </p:pic>
      <p:pic>
        <p:nvPicPr>
          <p:cNvPr id="13" name="Kuva 12" descr="Kuva, joka sisältää kohteen teksti, numero, kuvakaappaus, Fontti&#10;&#10;Tekoälyllä luotu sisältö voi olla virheellistä.">
            <a:extLst>
              <a:ext uri="{FF2B5EF4-FFF2-40B4-BE49-F238E27FC236}">
                <a16:creationId xmlns:a16="http://schemas.microsoft.com/office/drawing/2014/main" id="{8CD0BA0E-8963-246A-2E89-60BE8C812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606" y="1690687"/>
            <a:ext cx="3322375" cy="4905520"/>
          </a:xfrm>
          <a:prstGeom prst="rect">
            <a:avLst/>
          </a:prstGeom>
          <a:ln w="28575">
            <a:solidFill>
              <a:srgbClr val="009036"/>
            </a:solidFill>
          </a:ln>
        </p:spPr>
      </p:pic>
      <p:sp>
        <p:nvSpPr>
          <p:cNvPr id="14" name="Vuokaaviosymboli: Liitin 13">
            <a:extLst>
              <a:ext uri="{FF2B5EF4-FFF2-40B4-BE49-F238E27FC236}">
                <a16:creationId xmlns:a16="http://schemas.microsoft.com/office/drawing/2014/main" id="{75DD2010-50E7-621A-29E6-A24B0A5E94F5}"/>
              </a:ext>
            </a:extLst>
          </p:cNvPr>
          <p:cNvSpPr/>
          <p:nvPr/>
        </p:nvSpPr>
        <p:spPr>
          <a:xfrm>
            <a:off x="9815995" y="1690687"/>
            <a:ext cx="2115655" cy="2093913"/>
          </a:xfrm>
          <a:prstGeom prst="flowChartConnector">
            <a:avLst/>
          </a:prstGeom>
          <a:no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HYTE-kerroin</a:t>
            </a:r>
          </a:p>
          <a:p>
            <a:pPr algn="ctr"/>
            <a:r>
              <a:rPr lang="fi-FI" dirty="0">
                <a:solidFill>
                  <a:schemeClr val="tx1"/>
                </a:solidFill>
              </a:rPr>
              <a:t>Euroa/asukas</a:t>
            </a:r>
          </a:p>
          <a:p>
            <a:pPr algn="ctr"/>
            <a:r>
              <a:rPr lang="fi-FI" dirty="0">
                <a:solidFill>
                  <a:schemeClr val="tx1"/>
                </a:solidFill>
              </a:rPr>
              <a:t>2025</a:t>
            </a:r>
          </a:p>
          <a:p>
            <a:pPr algn="ctr"/>
            <a:r>
              <a:rPr lang="fi-FI" sz="3200" dirty="0">
                <a:solidFill>
                  <a:schemeClr val="tx1"/>
                </a:solidFill>
              </a:rPr>
              <a:t>23,7</a:t>
            </a:r>
            <a:endParaRPr lang="fi-FI" sz="3200" dirty="0"/>
          </a:p>
        </p:txBody>
      </p:sp>
      <p:sp>
        <p:nvSpPr>
          <p:cNvPr id="15" name="Vuokaaviosymboli: Liitin 14">
            <a:extLst>
              <a:ext uri="{FF2B5EF4-FFF2-40B4-BE49-F238E27FC236}">
                <a16:creationId xmlns:a16="http://schemas.microsoft.com/office/drawing/2014/main" id="{544B08CE-F5DB-1033-EAC4-E50D2B001FDE}"/>
              </a:ext>
            </a:extLst>
          </p:cNvPr>
          <p:cNvSpPr/>
          <p:nvPr/>
        </p:nvSpPr>
        <p:spPr>
          <a:xfrm>
            <a:off x="188733" y="1690687"/>
            <a:ext cx="2084568" cy="2017714"/>
          </a:xfrm>
          <a:prstGeom prst="flowChartConnector">
            <a:avLst/>
          </a:prstGeom>
          <a:no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HYTE-kerroin,</a:t>
            </a:r>
          </a:p>
          <a:p>
            <a:pPr algn="ctr"/>
            <a:r>
              <a:rPr lang="fi-FI" dirty="0">
                <a:solidFill>
                  <a:schemeClr val="tx1"/>
                </a:solidFill>
              </a:rPr>
              <a:t>1000 euroa 2025</a:t>
            </a:r>
          </a:p>
          <a:p>
            <a:pPr algn="ctr"/>
            <a:r>
              <a:rPr lang="fi-FI" sz="3200" dirty="0">
                <a:solidFill>
                  <a:schemeClr val="tx1"/>
                </a:solidFill>
              </a:rPr>
              <a:t>110,3</a:t>
            </a:r>
            <a:endParaRPr lang="fi-FI" sz="3200" dirty="0"/>
          </a:p>
        </p:txBody>
      </p:sp>
      <p:sp>
        <p:nvSpPr>
          <p:cNvPr id="17" name="Tekstiruutu 16">
            <a:extLst>
              <a:ext uri="{FF2B5EF4-FFF2-40B4-BE49-F238E27FC236}">
                <a16:creationId xmlns:a16="http://schemas.microsoft.com/office/drawing/2014/main" id="{A429D0C7-53B6-D78E-6827-6978730DD0A2}"/>
              </a:ext>
            </a:extLst>
          </p:cNvPr>
          <p:cNvSpPr txBox="1"/>
          <p:nvPr/>
        </p:nvSpPr>
        <p:spPr>
          <a:xfrm>
            <a:off x="188733" y="6641113"/>
            <a:ext cx="10877550" cy="215444"/>
          </a:xfrm>
          <a:prstGeom prst="rect">
            <a:avLst/>
          </a:prstGeom>
          <a:noFill/>
        </p:spPr>
        <p:txBody>
          <a:bodyPr wrap="square">
            <a:spAutoFit/>
          </a:bodyPr>
          <a:lstStyle/>
          <a:p>
            <a:r>
              <a:rPr lang="fi-FI" sz="800" dirty="0"/>
              <a:t>Lähde: </a:t>
            </a:r>
            <a:r>
              <a:rPr lang="fi-FI" sz="800" dirty="0">
                <a:solidFill>
                  <a:srgbClr val="303030"/>
                </a:solidFill>
                <a:latin typeface="Source Sans Pro" panose="020B0503030403020204" pitchFamily="34" charset="0"/>
              </a:rPr>
              <a:t>Tilasto- ja indikaattoripankki Sotkanet. Terveyden ja hyvinvoinnin laitos. Viitattu 9.1.2026 </a:t>
            </a:r>
            <a:endParaRPr lang="fi-FI" sz="800" dirty="0"/>
          </a:p>
        </p:txBody>
      </p:sp>
      <p:pic>
        <p:nvPicPr>
          <p:cNvPr id="18" name="Kuva 17" descr="Kuva, joka sisältää kohteen kuvakaappaus, graafinen suunnittelu, Grafiikka, muotoilu&#10;&#10;Kuvaus luotu automaattisesti">
            <a:extLst>
              <a:ext uri="{FF2B5EF4-FFF2-40B4-BE49-F238E27FC236}">
                <a16:creationId xmlns:a16="http://schemas.microsoft.com/office/drawing/2014/main" id="{CE216440-8ED7-E573-5FEB-ABF6D800C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77881"/>
          </a:xfrm>
          <a:prstGeom prst="rect">
            <a:avLst/>
          </a:prstGeom>
        </p:spPr>
      </p:pic>
    </p:spTree>
    <p:extLst>
      <p:ext uri="{BB962C8B-B14F-4D97-AF65-F5344CB8AC3E}">
        <p14:creationId xmlns:p14="http://schemas.microsoft.com/office/powerpoint/2010/main" val="57599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iruutu 4">
            <a:extLst>
              <a:ext uri="{FF2B5EF4-FFF2-40B4-BE49-F238E27FC236}">
                <a16:creationId xmlns:a16="http://schemas.microsoft.com/office/drawing/2014/main" id="{2914F4C5-3484-A755-51F9-EECBBD7A00BD}"/>
              </a:ext>
            </a:extLst>
          </p:cNvPr>
          <p:cNvSpPr txBox="1"/>
          <p:nvPr/>
        </p:nvSpPr>
        <p:spPr>
          <a:xfrm>
            <a:off x="318734" y="6583755"/>
            <a:ext cx="8797601" cy="230832"/>
          </a:xfrm>
          <a:prstGeom prst="rect">
            <a:avLst/>
          </a:prstGeom>
          <a:noFill/>
        </p:spPr>
        <p:txBody>
          <a:bodyPr wrap="none" rtlCol="0">
            <a:spAutoFit/>
          </a:bodyPr>
          <a:lstStyle/>
          <a:p>
            <a:r>
              <a:rPr lang="fi-FI" sz="900" dirty="0"/>
              <a:t>Lähde: </a:t>
            </a:r>
            <a:r>
              <a:rPr lang="fi-FI" sz="900" dirty="0">
                <a:solidFill>
                  <a:srgbClr val="303030"/>
                </a:solidFill>
                <a:latin typeface="Source Sans Pro" panose="020B0503030403020204" pitchFamily="34" charset="0"/>
              </a:rPr>
              <a:t>Tilasto- ja indikaattoripankki Sotkanet. Terveyden ja hyvinvoinnin laitos. Prosessi-indikaattorit (HYTE-kerroin). (THL) (ind. 5335, 5331, 5330, 5333, 5336). Viitattu 15.12.2025. </a:t>
            </a:r>
            <a:endParaRPr lang="fi-FI" sz="900" dirty="0"/>
          </a:p>
        </p:txBody>
      </p:sp>
      <p:pic>
        <p:nvPicPr>
          <p:cNvPr id="6" name="Kuva 5" descr="Kuva, joka sisältää kohteen teksti, kuvakaappaus, numero, Fontti&#10;&#10;Tekoälyllä luotu sisältö voi olla virheellistä.">
            <a:extLst>
              <a:ext uri="{FF2B5EF4-FFF2-40B4-BE49-F238E27FC236}">
                <a16:creationId xmlns:a16="http://schemas.microsoft.com/office/drawing/2014/main" id="{85449AC8-E303-189D-7002-9EC4DCF1C5F8}"/>
              </a:ext>
            </a:extLst>
          </p:cNvPr>
          <p:cNvPicPr>
            <a:picLocks noChangeAspect="1"/>
          </p:cNvPicPr>
          <p:nvPr/>
        </p:nvPicPr>
        <p:blipFill>
          <a:blip r:embed="rId2"/>
          <a:stretch>
            <a:fillRect/>
          </a:stretch>
        </p:blipFill>
        <p:spPr>
          <a:xfrm>
            <a:off x="427590" y="2371704"/>
            <a:ext cx="9914772" cy="3523497"/>
          </a:xfrm>
          <a:prstGeom prst="rect">
            <a:avLst/>
          </a:prstGeom>
        </p:spPr>
      </p:pic>
      <p:sp>
        <p:nvSpPr>
          <p:cNvPr id="2" name="Otsikko 1">
            <a:extLst>
              <a:ext uri="{FF2B5EF4-FFF2-40B4-BE49-F238E27FC236}">
                <a16:creationId xmlns:a16="http://schemas.microsoft.com/office/drawing/2014/main" id="{0C6ABC46-536E-A5BB-1B20-D8FDDD0AEB29}"/>
              </a:ext>
            </a:extLst>
          </p:cNvPr>
          <p:cNvSpPr>
            <a:spLocks noGrp="1"/>
          </p:cNvSpPr>
          <p:nvPr>
            <p:ph type="title"/>
          </p:nvPr>
        </p:nvSpPr>
        <p:spPr>
          <a:xfrm>
            <a:off x="375752" y="351880"/>
            <a:ext cx="8653948" cy="1876970"/>
          </a:xfrm>
        </p:spPr>
        <p:txBody>
          <a:bodyPr anchor="ctr">
            <a:normAutofit/>
          </a:bodyPr>
          <a:lstStyle/>
          <a:p>
            <a:r>
              <a:rPr lang="fi-FI" sz="4800" dirty="0"/>
              <a:t>Nousiaisten prosessi-indikaattorit: Kuntajohto 2025</a:t>
            </a:r>
            <a:br>
              <a:rPr lang="fi-FI" sz="4800" dirty="0"/>
            </a:br>
            <a:endParaRPr lang="fi-FI" sz="2700" i="1" dirty="0"/>
          </a:p>
        </p:txBody>
      </p:sp>
      <p:pic>
        <p:nvPicPr>
          <p:cNvPr id="3" name="Kuva 2" descr="Kuva, joka sisältää kohteen kuvakaappaus, graafinen suunnittelu, Grafiikka, muotoilu&#10;&#10;Kuvaus luotu automaattisesti">
            <a:extLst>
              <a:ext uri="{FF2B5EF4-FFF2-40B4-BE49-F238E27FC236}">
                <a16:creationId xmlns:a16="http://schemas.microsoft.com/office/drawing/2014/main" id="{60875536-2EC7-8EE4-CABE-673A2E83E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9881"/>
            <a:ext cx="12192000" cy="6877881"/>
          </a:xfrm>
          <a:prstGeom prst="rect">
            <a:avLst/>
          </a:prstGeom>
        </p:spPr>
      </p:pic>
      <p:sp>
        <p:nvSpPr>
          <p:cNvPr id="4" name="Vuokaaviosymboli: Liitin 3">
            <a:extLst>
              <a:ext uri="{FF2B5EF4-FFF2-40B4-BE49-F238E27FC236}">
                <a16:creationId xmlns:a16="http://schemas.microsoft.com/office/drawing/2014/main" id="{B0FA3CD9-2CC2-EA66-BCFE-A342545CA2C0}"/>
              </a:ext>
            </a:extLst>
          </p:cNvPr>
          <p:cNvSpPr/>
          <p:nvPr/>
        </p:nvSpPr>
        <p:spPr>
          <a:xfrm>
            <a:off x="8692965" y="145040"/>
            <a:ext cx="2388637" cy="2290649"/>
          </a:xfrm>
          <a:prstGeom prst="flowChartConnector">
            <a:avLst/>
          </a:prstGeom>
          <a:noFill/>
          <a:ln w="38100">
            <a:solidFill>
              <a:srgbClr val="009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Prosessi-indikaattorit kuvaavat kunnan toimia väestön hyvinvoinnin ja terveyden edistämiseksi. Skaalatut indikaattorit kuvaavat kuntien vertailtavia tietoja, jossa 100 tarkoittaa parasta mahdollista arvoa.</a:t>
            </a:r>
            <a:endParaRPr lang="fi-FI" sz="1200" dirty="0"/>
          </a:p>
        </p:txBody>
      </p:sp>
    </p:spTree>
    <p:extLst>
      <p:ext uri="{BB962C8B-B14F-4D97-AF65-F5344CB8AC3E}">
        <p14:creationId xmlns:p14="http://schemas.microsoft.com/office/powerpoint/2010/main" val="22486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1290A1A-52F4-25C7-8A54-A19663871D4F}"/>
              </a:ext>
            </a:extLst>
          </p:cNvPr>
          <p:cNvSpPr>
            <a:spLocks noGrp="1"/>
          </p:cNvSpPr>
          <p:nvPr>
            <p:ph type="title"/>
          </p:nvPr>
        </p:nvSpPr>
        <p:spPr>
          <a:xfrm>
            <a:off x="447869" y="236104"/>
            <a:ext cx="10515600" cy="1505883"/>
          </a:xfrm>
        </p:spPr>
        <p:txBody>
          <a:bodyPr anchor="ctr">
            <a:normAutofit/>
          </a:bodyPr>
          <a:lstStyle/>
          <a:p>
            <a:r>
              <a:rPr lang="fi-FI" sz="4800" dirty="0"/>
              <a:t>Nousiaisten prosessi-indikaattorit: Liikunta 2024</a:t>
            </a:r>
          </a:p>
        </p:txBody>
      </p:sp>
      <p:sp>
        <p:nvSpPr>
          <p:cNvPr id="4" name="Tekstiruutu 3">
            <a:extLst>
              <a:ext uri="{FF2B5EF4-FFF2-40B4-BE49-F238E27FC236}">
                <a16:creationId xmlns:a16="http://schemas.microsoft.com/office/drawing/2014/main" id="{20A79FE0-C909-CBF8-9118-F8BAFBED9090}"/>
              </a:ext>
            </a:extLst>
          </p:cNvPr>
          <p:cNvSpPr txBox="1"/>
          <p:nvPr/>
        </p:nvSpPr>
        <p:spPr>
          <a:xfrm>
            <a:off x="447869" y="6465196"/>
            <a:ext cx="11215396" cy="230832"/>
          </a:xfrm>
          <a:prstGeom prst="rect">
            <a:avLst/>
          </a:prstGeom>
          <a:noFill/>
        </p:spPr>
        <p:txBody>
          <a:bodyPr wrap="square" rtlCol="0">
            <a:spAutoFit/>
          </a:bodyPr>
          <a:lstStyle/>
          <a:p>
            <a:r>
              <a:rPr lang="fi-FI" sz="900" dirty="0"/>
              <a:t>Lähde. </a:t>
            </a:r>
            <a:r>
              <a:rPr lang="fi-FI" sz="900" dirty="0">
                <a:solidFill>
                  <a:srgbClr val="303030"/>
                </a:solidFill>
                <a:latin typeface="Source Sans Pro" panose="020B0503030403020204" pitchFamily="34" charset="0"/>
              </a:rPr>
              <a:t>Tilasto- ja indikaattoripankki Sotkanet. Terveyden ja hyvinvoinnin laitos. Prosessi-indikaattorit (HYTE-kerroin). (THL) (ind. 5327, 5328, 5321, 5323, 5320). Viitattu 15.12.2025. </a:t>
            </a:r>
            <a:endParaRPr lang="fi-FI" sz="900" dirty="0"/>
          </a:p>
        </p:txBody>
      </p:sp>
      <p:pic>
        <p:nvPicPr>
          <p:cNvPr id="7" name="Kuva 6">
            <a:extLst>
              <a:ext uri="{FF2B5EF4-FFF2-40B4-BE49-F238E27FC236}">
                <a16:creationId xmlns:a16="http://schemas.microsoft.com/office/drawing/2014/main" id="{E40E8B19-7C45-5259-AA0E-57A81716DE83}"/>
              </a:ext>
            </a:extLst>
          </p:cNvPr>
          <p:cNvPicPr>
            <a:picLocks noChangeAspect="1"/>
          </p:cNvPicPr>
          <p:nvPr/>
        </p:nvPicPr>
        <p:blipFill>
          <a:blip r:embed="rId2"/>
          <a:stretch>
            <a:fillRect/>
          </a:stretch>
        </p:blipFill>
        <p:spPr>
          <a:xfrm>
            <a:off x="358275" y="2154367"/>
            <a:ext cx="10004925" cy="3001477"/>
          </a:xfrm>
          <a:prstGeom prst="rect">
            <a:avLst/>
          </a:prstGeom>
        </p:spPr>
      </p:pic>
      <p:pic>
        <p:nvPicPr>
          <p:cNvPr id="8" name="Kuva 7" descr="Kuva, joka sisältää kohteen kuvakaappaus, graafinen suunnittelu, Grafiikka, muotoilu&#10;&#10;Kuvaus luotu automaattisesti">
            <a:extLst>
              <a:ext uri="{FF2B5EF4-FFF2-40B4-BE49-F238E27FC236}">
                <a16:creationId xmlns:a16="http://schemas.microsoft.com/office/drawing/2014/main" id="{CB7F85B9-55B9-0689-71A7-BC9AE9453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241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6FB165B-0BAE-621E-B87B-5E448846D7C3}"/>
              </a:ext>
            </a:extLst>
          </p:cNvPr>
          <p:cNvSpPr>
            <a:spLocks noGrp="1"/>
          </p:cNvSpPr>
          <p:nvPr>
            <p:ph type="title"/>
          </p:nvPr>
        </p:nvSpPr>
        <p:spPr>
          <a:xfrm>
            <a:off x="475861" y="296772"/>
            <a:ext cx="10515600" cy="1798728"/>
          </a:xfrm>
        </p:spPr>
        <p:txBody>
          <a:bodyPr anchor="ctr">
            <a:normAutofit fontScale="90000"/>
          </a:bodyPr>
          <a:lstStyle/>
          <a:p>
            <a:r>
              <a:rPr lang="fi-FI" sz="4800" dirty="0"/>
              <a:t>Nousiaisten kunnan prosessi-indikaattorit: Perusopetus 2023</a:t>
            </a:r>
            <a:br>
              <a:rPr lang="fi-FI" sz="4800" dirty="0"/>
            </a:br>
            <a:r>
              <a:rPr lang="fi-FI" sz="2700" i="1" dirty="0">
                <a:solidFill>
                  <a:prstClr val="black"/>
                </a:solidFill>
                <a:latin typeface="Calibri Light" panose="020F0302020204030204"/>
              </a:rPr>
              <a:t>P</a:t>
            </a:r>
            <a:r>
              <a:rPr kumimoji="0" lang="fi-FI" sz="2700" b="0" i="1" u="none" strike="noStrike" kern="1200" cap="none" spc="0" normalizeH="0" baseline="0" noProof="0" dirty="0" err="1">
                <a:ln>
                  <a:noFill/>
                </a:ln>
                <a:solidFill>
                  <a:prstClr val="black"/>
                </a:solidFill>
                <a:effectLst/>
                <a:uLnTx/>
                <a:uFillTx/>
                <a:latin typeface="Calibri Light" panose="020F0302020204030204"/>
                <a:ea typeface="+mj-ea"/>
                <a:cs typeface="+mj-cs"/>
              </a:rPr>
              <a:t>erusopetuksen</a:t>
            </a:r>
            <a:r>
              <a:rPr kumimoji="0" lang="fi-FI" sz="2700" b="0" i="1"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fi-FI" sz="2700" b="0" i="1" u="none" strike="noStrike" kern="1200" cap="none" spc="0" normalizeH="0" baseline="0" noProof="0" dirty="0" err="1">
                <a:ln>
                  <a:noFill/>
                </a:ln>
                <a:solidFill>
                  <a:prstClr val="black"/>
                </a:solidFill>
                <a:effectLst/>
                <a:uLnTx/>
                <a:uFillTx/>
                <a:latin typeface="Calibri Light" panose="020F0302020204030204"/>
                <a:ea typeface="+mj-ea"/>
                <a:cs typeface="+mj-cs"/>
              </a:rPr>
              <a:t>TEAviisarikysely</a:t>
            </a:r>
            <a:r>
              <a:rPr kumimoji="0" lang="fi-FI" sz="2700" b="0" i="1" u="none" strike="noStrike" kern="1200" cap="none" spc="0" normalizeH="0" baseline="0" noProof="0" dirty="0">
                <a:ln>
                  <a:noFill/>
                </a:ln>
                <a:solidFill>
                  <a:prstClr val="black"/>
                </a:solidFill>
                <a:effectLst/>
                <a:uLnTx/>
                <a:uFillTx/>
                <a:latin typeface="Calibri Light" panose="020F0302020204030204"/>
                <a:ea typeface="+mj-ea"/>
                <a:cs typeface="+mj-cs"/>
              </a:rPr>
              <a:t> on täytetty syksyllä 2025 </a:t>
            </a:r>
            <a:br>
              <a:rPr kumimoji="0" lang="fi-FI" sz="2700" b="0" i="1"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fi-FI" sz="2700" b="0" i="1" u="none" strike="noStrike" kern="1200" cap="none" spc="0" normalizeH="0" baseline="0" noProof="0" dirty="0">
                <a:ln>
                  <a:noFill/>
                </a:ln>
                <a:solidFill>
                  <a:prstClr val="black"/>
                </a:solidFill>
                <a:effectLst/>
                <a:uLnTx/>
                <a:uFillTx/>
                <a:latin typeface="Calibri Light" panose="020F0302020204030204"/>
                <a:ea typeface="+mj-ea"/>
                <a:cs typeface="+mj-cs"/>
                <a:sym typeface="Wingdings" panose="05000000000000000000" pitchFamily="2" charset="2"/>
              </a:rPr>
              <a:t> tulokset julkaistaan keväällä 2026</a:t>
            </a:r>
            <a:endParaRPr lang="fi-FI" sz="4800" dirty="0"/>
          </a:p>
        </p:txBody>
      </p:sp>
      <p:sp>
        <p:nvSpPr>
          <p:cNvPr id="4" name="Tekstiruutu 3">
            <a:extLst>
              <a:ext uri="{FF2B5EF4-FFF2-40B4-BE49-F238E27FC236}">
                <a16:creationId xmlns:a16="http://schemas.microsoft.com/office/drawing/2014/main" id="{85DCEB73-F5C8-A9CE-E44F-6E71A0CFEBDB}"/>
              </a:ext>
            </a:extLst>
          </p:cNvPr>
          <p:cNvSpPr txBox="1"/>
          <p:nvPr/>
        </p:nvSpPr>
        <p:spPr>
          <a:xfrm>
            <a:off x="318734" y="6583755"/>
            <a:ext cx="8486619" cy="230832"/>
          </a:xfrm>
          <a:prstGeom prst="rect">
            <a:avLst/>
          </a:prstGeom>
          <a:noFill/>
        </p:spPr>
        <p:txBody>
          <a:bodyPr wrap="none" rtlCol="0">
            <a:spAutoFit/>
          </a:bodyPr>
          <a:lstStyle/>
          <a:p>
            <a:r>
              <a:rPr lang="fi-FI" sz="900" dirty="0"/>
              <a:t>Lähde: </a:t>
            </a:r>
            <a:r>
              <a:rPr lang="fi-FI" sz="900" dirty="0">
                <a:solidFill>
                  <a:srgbClr val="303030"/>
                </a:solidFill>
                <a:latin typeface="Source Sans Pro" panose="020B0503030403020204" pitchFamily="34" charset="0"/>
              </a:rPr>
              <a:t>Tilasto- ja indikaattoripankki Sotkanet. Terveyden ja hyvinvoinnin laitos. Prosessi-indikaattorit (HYTE-kerroin). (THL) (ind. 5317, 5316, 5309, 5313). Viitattu 15.12.2025. </a:t>
            </a:r>
            <a:endParaRPr lang="fi-FI" sz="900" dirty="0"/>
          </a:p>
        </p:txBody>
      </p:sp>
      <p:pic>
        <p:nvPicPr>
          <p:cNvPr id="7" name="Kuva 6">
            <a:extLst>
              <a:ext uri="{FF2B5EF4-FFF2-40B4-BE49-F238E27FC236}">
                <a16:creationId xmlns:a16="http://schemas.microsoft.com/office/drawing/2014/main" id="{097BDF64-F741-5938-759F-0ACA3C54B988}"/>
              </a:ext>
            </a:extLst>
          </p:cNvPr>
          <p:cNvPicPr>
            <a:picLocks noChangeAspect="1"/>
          </p:cNvPicPr>
          <p:nvPr/>
        </p:nvPicPr>
        <p:blipFill>
          <a:blip r:embed="rId2"/>
          <a:stretch>
            <a:fillRect/>
          </a:stretch>
        </p:blipFill>
        <p:spPr>
          <a:xfrm>
            <a:off x="351285" y="2581087"/>
            <a:ext cx="11183846" cy="2791013"/>
          </a:xfrm>
          <a:prstGeom prst="rect">
            <a:avLst/>
          </a:prstGeom>
        </p:spPr>
      </p:pic>
      <p:pic>
        <p:nvPicPr>
          <p:cNvPr id="8" name="Kuva 7" descr="Kuva, joka sisältää kohteen kuvakaappaus, graafinen suunnittelu, Grafiikka, muotoilu&#10;&#10;Kuvaus luotu automaattisesti">
            <a:extLst>
              <a:ext uri="{FF2B5EF4-FFF2-40B4-BE49-F238E27FC236}">
                <a16:creationId xmlns:a16="http://schemas.microsoft.com/office/drawing/2014/main" id="{247D939E-DAF9-7A1F-1110-0BBCC386F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92000" cy="6858000"/>
          </a:xfrm>
          <a:prstGeom prst="rect">
            <a:avLst/>
          </a:prstGeom>
        </p:spPr>
      </p:pic>
    </p:spTree>
    <p:extLst>
      <p:ext uri="{BB962C8B-B14F-4D97-AF65-F5344CB8AC3E}">
        <p14:creationId xmlns:p14="http://schemas.microsoft.com/office/powerpoint/2010/main" val="347077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E43B1F4-9ED6-FFA4-6097-78E8E9DD1E1D}"/>
              </a:ext>
            </a:extLst>
          </p:cNvPr>
          <p:cNvSpPr>
            <a:spLocks noGrp="1"/>
          </p:cNvSpPr>
          <p:nvPr>
            <p:ph type="title"/>
          </p:nvPr>
        </p:nvSpPr>
        <p:spPr>
          <a:xfrm>
            <a:off x="685045" y="274244"/>
            <a:ext cx="10515600" cy="2040331"/>
          </a:xfrm>
        </p:spPr>
        <p:txBody>
          <a:bodyPr anchor="ctr">
            <a:normAutofit fontScale="90000"/>
          </a:bodyPr>
          <a:lstStyle/>
          <a:p>
            <a:r>
              <a:rPr lang="fi-FI" sz="4800" dirty="0"/>
              <a:t>Nousiaisten kunnan prosessi-</a:t>
            </a:r>
            <a:r>
              <a:rPr lang="fi-FI" sz="4800" dirty="0" err="1"/>
              <a:t>indikaatorit</a:t>
            </a:r>
            <a:r>
              <a:rPr lang="fi-FI" sz="4800" dirty="0"/>
              <a:t>: Kulttuuri 2025</a:t>
            </a:r>
            <a:br>
              <a:rPr lang="fi-FI" sz="4800" dirty="0"/>
            </a:br>
            <a:endParaRPr lang="fi-FI" sz="4800" dirty="0"/>
          </a:p>
        </p:txBody>
      </p:sp>
      <p:sp>
        <p:nvSpPr>
          <p:cNvPr id="6" name="Tekstiruutu 5">
            <a:extLst>
              <a:ext uri="{FF2B5EF4-FFF2-40B4-BE49-F238E27FC236}">
                <a16:creationId xmlns:a16="http://schemas.microsoft.com/office/drawing/2014/main" id="{12229D1D-FD8F-0529-8720-EA74C754B689}"/>
              </a:ext>
            </a:extLst>
          </p:cNvPr>
          <p:cNvSpPr txBox="1"/>
          <p:nvPr/>
        </p:nvSpPr>
        <p:spPr>
          <a:xfrm>
            <a:off x="318734" y="6583755"/>
            <a:ext cx="7582525" cy="230832"/>
          </a:xfrm>
          <a:prstGeom prst="rect">
            <a:avLst/>
          </a:prstGeom>
          <a:noFill/>
        </p:spPr>
        <p:txBody>
          <a:bodyPr wrap="none" rtlCol="0">
            <a:spAutoFit/>
          </a:bodyPr>
          <a:lstStyle/>
          <a:p>
            <a:r>
              <a:rPr lang="fi-FI" sz="900" dirty="0"/>
              <a:t>Lähde: </a:t>
            </a:r>
            <a:r>
              <a:rPr lang="fi-FI" sz="900" dirty="0">
                <a:solidFill>
                  <a:srgbClr val="303030"/>
                </a:solidFill>
                <a:latin typeface="Source Sans Pro" panose="020B0503030403020204" pitchFamily="34" charset="0"/>
              </a:rPr>
              <a:t>Tilasto- ja indikaattoripankki Sotkanet. Terveyden ja hyvinvoinnin laitos. Prosessi-indikaattorit (HYTE-kerroin). (THL) (ind. 3928). Viitattu 15.12.2025. </a:t>
            </a:r>
            <a:endParaRPr lang="fi-FI" sz="900" dirty="0"/>
          </a:p>
        </p:txBody>
      </p:sp>
      <p:pic>
        <p:nvPicPr>
          <p:cNvPr id="8" name="Kuva 7" descr="Kuva, joka sisältää kohteen kuvakaappaus, graafinen suunnittelu, Grafiikka, muotoilu&#10;&#10;Kuvaus luotu automaattisesti">
            <a:extLst>
              <a:ext uri="{FF2B5EF4-FFF2-40B4-BE49-F238E27FC236}">
                <a16:creationId xmlns:a16="http://schemas.microsoft.com/office/drawing/2014/main" id="{7E4312F1-31D7-6B19-EEB5-166E2E13D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92000" cy="6858000"/>
          </a:xfrm>
          <a:prstGeom prst="rect">
            <a:avLst/>
          </a:prstGeom>
        </p:spPr>
      </p:pic>
      <p:pic>
        <p:nvPicPr>
          <p:cNvPr id="4" name="Kuva 3" descr="Kuva, joka sisältää kohteen teksti, viiva, Fontti, kuvakaappaus&#10;&#10;Tekoälyllä luotu sisältö voi olla virheellistä.">
            <a:extLst>
              <a:ext uri="{FF2B5EF4-FFF2-40B4-BE49-F238E27FC236}">
                <a16:creationId xmlns:a16="http://schemas.microsoft.com/office/drawing/2014/main" id="{5AE3F0EF-E31E-559B-6FFF-B3FE4657892D}"/>
              </a:ext>
            </a:extLst>
          </p:cNvPr>
          <p:cNvPicPr>
            <a:picLocks noChangeAspect="1"/>
          </p:cNvPicPr>
          <p:nvPr/>
        </p:nvPicPr>
        <p:blipFill>
          <a:blip r:embed="rId3"/>
          <a:stretch>
            <a:fillRect/>
          </a:stretch>
        </p:blipFill>
        <p:spPr>
          <a:xfrm>
            <a:off x="685045" y="2730052"/>
            <a:ext cx="10232274" cy="1397896"/>
          </a:xfrm>
          <a:prstGeom prst="rect">
            <a:avLst/>
          </a:prstGeom>
        </p:spPr>
      </p:pic>
    </p:spTree>
    <p:extLst>
      <p:ext uri="{BB962C8B-B14F-4D97-AF65-F5344CB8AC3E}">
        <p14:creationId xmlns:p14="http://schemas.microsoft.com/office/powerpoint/2010/main" val="406839109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 point mallipohja">
  <a:themeElements>
    <a:clrScheme name="Mukautettu 1">
      <a:dk1>
        <a:sysClr val="windowText" lastClr="000000"/>
      </a:dk1>
      <a:lt1>
        <a:sysClr val="window" lastClr="FFFFFF"/>
      </a:lt1>
      <a:dk2>
        <a:srgbClr val="009036"/>
      </a:dk2>
      <a:lt2>
        <a:srgbClr val="89BA17"/>
      </a:lt2>
      <a:accent1>
        <a:srgbClr val="009036"/>
      </a:accent1>
      <a:accent2>
        <a:srgbClr val="89BA17"/>
      </a:accent2>
      <a:accent3>
        <a:srgbClr val="C6C7C8"/>
      </a:accent3>
      <a:accent4>
        <a:srgbClr val="9C9E9F"/>
      </a:accent4>
      <a:accent5>
        <a:srgbClr val="4B4B4D"/>
      </a:accent5>
      <a:accent6>
        <a:srgbClr val="70AD47"/>
      </a:accent6>
      <a:hlink>
        <a:srgbClr val="009036"/>
      </a:hlink>
      <a:folHlink>
        <a:srgbClr val="89BA17"/>
      </a:folHlink>
    </a:clrScheme>
    <a:fontScheme name="Nousiainen">
      <a:majorFont>
        <a:latin typeface="Museo Sans 7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9" id="{A56D0E7E-B7B6-4719-B889-A36ED5812FAB}" vid="{4A626847-07AA-4B08-A6F1-8B1D81DBE2E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5F16BA34FF5F49A88790F440706EC7" ma:contentTypeVersion="11" ma:contentTypeDescription="Create a new document." ma:contentTypeScope="" ma:versionID="75fec1115d85c1e71c92e0fcacf6df61">
  <xsd:schema xmlns:xsd="http://www.w3.org/2001/XMLSchema" xmlns:xs="http://www.w3.org/2001/XMLSchema" xmlns:p="http://schemas.microsoft.com/office/2006/metadata/properties" xmlns:ns2="b2c25632-95aa-4b2d-980e-400ebf480dc7" xmlns:ns3="72b82da2-3d62-4388-9ccc-a836eaa38e23" targetNamespace="http://schemas.microsoft.com/office/2006/metadata/properties" ma:root="true" ma:fieldsID="5befd08b4d6688aa52a852747171b668" ns2:_="" ns3:_="">
    <xsd:import namespace="b2c25632-95aa-4b2d-980e-400ebf480dc7"/>
    <xsd:import namespace="72b82da2-3d62-4388-9ccc-a836eaa38e2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25632-95aa-4b2d-980e-400ebf480d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af32471-ed2a-43bc-92d6-908db12ae17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b82da2-3d62-4388-9ccc-a836eaa38e2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8827242-76b1-4834-8ac4-a49354940b12}" ma:internalName="TaxCatchAll" ma:showField="CatchAllData" ma:web="72b82da2-3d62-4388-9ccc-a836eaa38e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2b82da2-3d62-4388-9ccc-a836eaa38e23" xsi:nil="true"/>
    <lcf76f155ced4ddcb4097134ff3c332f xmlns="b2c25632-95aa-4b2d-980e-400ebf480d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B5BB18-04DA-44FF-BE9C-E21D36B42F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c25632-95aa-4b2d-980e-400ebf480dc7"/>
    <ds:schemaRef ds:uri="72b82da2-3d62-4388-9ccc-a836eaa38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08E6D9-DC1D-47D2-BA2F-4C1062843712}">
  <ds:schemaRefs>
    <ds:schemaRef ds:uri="http://schemas.microsoft.com/sharepoint/v3/contenttype/forms"/>
  </ds:schemaRefs>
</ds:datastoreItem>
</file>

<file path=customXml/itemProps3.xml><?xml version="1.0" encoding="utf-8"?>
<ds:datastoreItem xmlns:ds="http://schemas.openxmlformats.org/officeDocument/2006/customXml" ds:itemID="{BEE49C6C-8098-4C9B-9981-1BDEF1B4AB7A}">
  <ds:schemaRefs>
    <ds:schemaRef ds:uri="http://schemas.microsoft.com/office/2006/metadata/properties"/>
    <ds:schemaRef ds:uri="http://schemas.microsoft.com/office/infopath/2007/PartnerControls"/>
    <ds:schemaRef ds:uri="72b82da2-3d62-4388-9ccc-a836eaa38e23"/>
    <ds:schemaRef ds:uri="b2c25632-95aa-4b2d-980e-400ebf480dc7"/>
  </ds:schemaRefs>
</ds:datastoreItem>
</file>

<file path=docProps/app.xml><?xml version="1.0" encoding="utf-8"?>
<Properties xmlns="http://schemas.openxmlformats.org/officeDocument/2006/extended-properties" xmlns:vt="http://schemas.openxmlformats.org/officeDocument/2006/docPropsVTypes">
  <TotalTime>1891</TotalTime>
  <Words>6368</Words>
  <Application>Microsoft Office PowerPoint</Application>
  <PresentationFormat>Laajakuva</PresentationFormat>
  <Paragraphs>564</Paragraphs>
  <Slides>49</Slides>
  <Notes>0</Notes>
  <HiddenSlides>0</HiddenSlides>
  <MMClips>0</MMClips>
  <ScaleCrop>false</ScaleCrop>
  <HeadingPairs>
    <vt:vector size="6" baseType="variant">
      <vt:variant>
        <vt:lpstr>Käytetyt fontit</vt:lpstr>
      </vt:variant>
      <vt:variant>
        <vt:i4>12</vt:i4>
      </vt:variant>
      <vt:variant>
        <vt:lpstr>Teema</vt:lpstr>
      </vt:variant>
      <vt:variant>
        <vt:i4>2</vt:i4>
      </vt:variant>
      <vt:variant>
        <vt:lpstr>Dian otsikot</vt:lpstr>
      </vt:variant>
      <vt:variant>
        <vt:i4>49</vt:i4>
      </vt:variant>
    </vt:vector>
  </HeadingPairs>
  <TitlesOfParts>
    <vt:vector size="63" baseType="lpstr">
      <vt:lpstr>Anton</vt:lpstr>
      <vt:lpstr>Arial</vt:lpstr>
      <vt:lpstr>Calibri</vt:lpstr>
      <vt:lpstr>Calibri Light</vt:lpstr>
      <vt:lpstr>DM Sans</vt:lpstr>
      <vt:lpstr>DM Sans Bold</vt:lpstr>
      <vt:lpstr>Museo Sans 300</vt:lpstr>
      <vt:lpstr>Museo Sans 500</vt:lpstr>
      <vt:lpstr>Museo Sans 700</vt:lpstr>
      <vt:lpstr>Open Sans Bold</vt:lpstr>
      <vt:lpstr>Segoe UI</vt:lpstr>
      <vt:lpstr>Source Sans Pro</vt:lpstr>
      <vt:lpstr>Office-teema</vt:lpstr>
      <vt:lpstr>Power point mallipohja</vt:lpstr>
      <vt:lpstr>Nousiaisten kunta</vt:lpstr>
      <vt:lpstr>Hyvinvoinnin ja terveydenedistämistyö Nousiaisissa vuonna 2025 tiiviisti</vt:lpstr>
      <vt:lpstr>Nousiaisten kunnan TEAviisari</vt:lpstr>
      <vt:lpstr>Nousiaisten HYTE-kerroin on noususuunnassa</vt:lpstr>
      <vt:lpstr>Hyte-kerroin vertailu muihin Varsinais-Suomen kuntiin</vt:lpstr>
      <vt:lpstr>Nousiaisten prosessi-indikaattorit: Kuntajohto 2025 </vt:lpstr>
      <vt:lpstr>Nousiaisten prosessi-indikaattorit: Liikunta 2024</vt:lpstr>
      <vt:lpstr>Nousiaisten kunnan prosessi-indikaattorit: Perusopetus 2023 Perusopetuksen TEAviisarikysely on täytetty syksyllä 2025   tulokset julkaistaan keväällä 2026</vt:lpstr>
      <vt:lpstr>Nousiaisten kunnan prosessi-indikaatorit: Kulttuuri 2025 </vt:lpstr>
      <vt:lpstr>Nousiaisten kunnan tulosindikaattorit</vt:lpstr>
      <vt:lpstr>Nousiaisten kunnan indikaattoritiedot</vt:lpstr>
      <vt:lpstr>Elinolot</vt:lpstr>
      <vt:lpstr>Elinolot</vt:lpstr>
      <vt:lpstr>Elinolot</vt:lpstr>
      <vt:lpstr>Elinolot</vt:lpstr>
      <vt:lpstr>Elinolot</vt:lpstr>
      <vt:lpstr>Elinolot</vt:lpstr>
      <vt:lpstr>Elinolot</vt:lpstr>
      <vt:lpstr>Elintavat ja riskitekijät Terveyttä edistäviä elintapoja -summaindikaattori, % 4. ja 5. luokan, ja 8. ja 9. luokan oppilaista</vt:lpstr>
      <vt:lpstr>Vertailu Varsinais-Suomen kuntiin</vt:lpstr>
      <vt:lpstr>Vähintään tunnin päivässä liikkuvat</vt:lpstr>
      <vt:lpstr>Elintavat ja riskitekijät Niukasti kasviksia sekä hedelmiä ja marjoja syövien nuorten osuus, %</vt:lpstr>
      <vt:lpstr>Elintavat – Uni ja nukkuminen</vt:lpstr>
      <vt:lpstr>Elintavat – tupakkatuotteet ja sähkösavukkeet</vt:lpstr>
      <vt:lpstr>Elintavat – humalahakuisuus</vt:lpstr>
      <vt:lpstr>Elintavat – kannabiksen kokeilu</vt:lpstr>
      <vt:lpstr>Elintavat – rahapelit</vt:lpstr>
      <vt:lpstr>Elintavat Tervehampaiset</vt:lpstr>
      <vt:lpstr>Terveydentila sairastavuusindeksi</vt:lpstr>
      <vt:lpstr>Terveydentila</vt:lpstr>
      <vt:lpstr>Mielen hyvinvointi –ahdistuneisuus</vt:lpstr>
      <vt:lpstr>Mielen hyvinvointi – positiivinen mielenterveys</vt:lpstr>
      <vt:lpstr>Mielen hyvinvointi – tyytyväisyys elämään</vt:lpstr>
      <vt:lpstr>Elintavat</vt:lpstr>
      <vt:lpstr>Osallisuus Erittäin heikko osallisuuden kokemus</vt:lpstr>
      <vt:lpstr>Mielen hyvinvointi - koulukiusaaminen</vt:lpstr>
      <vt:lpstr>Mielen hyvinvointi - väkivalta</vt:lpstr>
      <vt:lpstr>Tapaturmaindeksi</vt:lpstr>
      <vt:lpstr>Turvallisuus Vahingoissa vammautuneet ja kuolleet henkilöt, poliisin tietoon tulleet henkeen ja terveyteen kohdistuneet rikokset/1000 asukasta, poliisin tietoon tulleet omaisuusrikokset/1000 asukasta</vt:lpstr>
      <vt:lpstr>PowerPoint-esitys</vt:lpstr>
      <vt:lpstr>PowerPoint-esitys</vt:lpstr>
      <vt:lpstr>PowerPoint-esitys</vt:lpstr>
      <vt:lpstr>Hyvinvointisuunnitelmassa 2024-2025 asetettujen toimenpiteiden eteneminen</vt:lpstr>
      <vt:lpstr>PowerPoint-esitys</vt:lpstr>
      <vt:lpstr>PowerPoint-esitys</vt:lpstr>
      <vt:lpstr>PowerPoint-esitys</vt:lpstr>
      <vt:lpstr>PowerPoint-esitys</vt:lpstr>
      <vt:lpstr>PowerPoint-esitys</vt:lpstr>
      <vt:lpstr>Lähteitä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Savolainen, Kaisu</dc:creator>
  <cp:lastModifiedBy>Savolainen, Kaisu</cp:lastModifiedBy>
  <cp:revision>27</cp:revision>
  <cp:lastPrinted>2023-10-17T08:49:34Z</cp:lastPrinted>
  <dcterms:created xsi:type="dcterms:W3CDTF">2023-09-01T17:35:47Z</dcterms:created>
  <dcterms:modified xsi:type="dcterms:W3CDTF">2026-03-04T12:48:44Z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0x010100D35F16BA34FF5F49A88790F440706EC7</vt:lpwstr>
  </property>
  <property fmtid="{D5CDD505-2E9C-101B-9397-08002B2CF9AE}" pid="3" name="MediaServiceImageTags">
    <vt:lpwstr/>
  </property>
</Properties>
</file>